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28" r:id="rId2"/>
    <p:sldId id="332" r:id="rId3"/>
    <p:sldId id="329" r:id="rId4"/>
    <p:sldId id="257" r:id="rId5"/>
    <p:sldId id="258" r:id="rId6"/>
    <p:sldId id="335" r:id="rId7"/>
    <p:sldId id="337" r:id="rId8"/>
    <p:sldId id="336"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Krishnaraj Palanychamy</a:t>
            </a:r>
          </a:p>
          <a:p>
            <a:pPr algn="r"/>
            <a:r>
              <a:rPr lang="en-US" sz="2000" dirty="0">
                <a:solidFill>
                  <a:srgbClr val="FF0000"/>
                </a:solidFill>
              </a:rPr>
              <a:t>Krishnamurthy S</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lstStyle/>
          <a:p>
            <a:pPr algn="l"/>
            <a:r>
              <a:rPr lang="en-US"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a:xfrm>
            <a:off x="457200" y="1295400"/>
            <a:ext cx="8686800" cy="5562600"/>
          </a:xfrm>
        </p:spPr>
        <p:txBody>
          <a:bodyPr>
            <a:normAutofit fontScale="85000" lnSpcReduction="10000"/>
          </a:bodyPr>
          <a:lstStyle/>
          <a:p>
            <a:r>
              <a:rPr lang="en-US" dirty="0"/>
              <a:t>People avail vehicle loan from banks to buy their dream cars. Car loans have taken off in India witnessing an increase in growth of 18-20% which is a huge increase in 2019.</a:t>
            </a:r>
          </a:p>
          <a:p>
            <a:r>
              <a:rPr lang="en-US" dirty="0"/>
              <a:t>Bank and vehicle finance companies are making this dream come true by providing the vehicle loan facility. </a:t>
            </a:r>
          </a:p>
          <a:p>
            <a:r>
              <a:rPr lang="en-US" dirty="0"/>
              <a:t>Financing a vehicle involves a lot of technicalities like the kind of vehicle to be financed, the route on which the vehicle will be plying, the operating expenses of the customer, etc. </a:t>
            </a:r>
          </a:p>
          <a:p>
            <a:r>
              <a:rPr lang="en-US" dirty="0"/>
              <a:t>It is also being influenced by processing fee, loan clearance time, requirement of documentation and methodology being followed in computation of interest.</a:t>
            </a:r>
          </a:p>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a:solidFill>
                  <a:schemeClr val="tx1"/>
                </a:solidFill>
              </a:rPr>
              <a:t>The objective of this project is to predict whether the customer will default based on these critical features.</a:t>
            </a:r>
          </a:p>
          <a:p>
            <a:pPr marL="914400" lvl="1" indent="-457200" algn="l">
              <a:buFont typeface="Arial" panose="020B0604020202020204" pitchFamily="34" charset="0"/>
              <a:buChar char="•"/>
            </a:pPr>
            <a:r>
              <a:rPr lang="en-US" sz="2200" dirty="0">
                <a:solidFill>
                  <a:schemeClr val="tx1"/>
                </a:solidFill>
              </a:rPr>
              <a:t>To find out consumers’ awareness about vehicle finance activities </a:t>
            </a:r>
          </a:p>
          <a:p>
            <a:pPr marL="914400" lvl="1" indent="-457200" algn="l">
              <a:buFont typeface="Arial" panose="020B0604020202020204" pitchFamily="34" charset="0"/>
              <a:buChar char="•"/>
            </a:pPr>
            <a:r>
              <a:rPr lang="en-US" sz="2200" dirty="0">
                <a:solidFill>
                  <a:schemeClr val="tx1"/>
                </a:solidFill>
              </a:rPr>
              <a:t>  To identify reasons for availing of vehicle finance </a:t>
            </a:r>
          </a:p>
          <a:p>
            <a:pPr marL="914400" lvl="1" indent="-457200" algn="l">
              <a:buFont typeface="Arial" panose="020B0604020202020204" pitchFamily="34" charset="0"/>
              <a:buChar char="•"/>
            </a:pPr>
            <a:r>
              <a:rPr lang="en-US" sz="2200" dirty="0">
                <a:solidFill>
                  <a:schemeClr val="tx1"/>
                </a:solidFill>
              </a:rPr>
              <a:t>To find out problem faced by consumers in availing of vehicle finance</a:t>
            </a:r>
          </a:p>
          <a:p>
            <a:pPr marL="800100" lvl="1" indent="-342900" algn="l">
              <a:buFont typeface="Wingdings" panose="05000000000000000000" pitchFamily="2" charset="2"/>
              <a:buChar char="Ø"/>
            </a:pPr>
            <a:endParaRPr lang="en-IN" sz="2000" dirty="0">
              <a:solidFill>
                <a:schemeClr val="tx1"/>
              </a:solidFill>
            </a:endParaRPr>
          </a:p>
          <a:p>
            <a:pPr marL="342900" indent="-342900" algn="l">
              <a:buFont typeface="Arial" panose="020B0604020202020204" pitchFamily="34" charset="0"/>
              <a:buChar char="•"/>
            </a:pPr>
            <a:r>
              <a:rPr lang="en-US" sz="2400" dirty="0">
                <a:solidFill>
                  <a:schemeClr val="tx1"/>
                </a:solidFill>
              </a:rPr>
              <a:t>Finding out the critical features that to help him/the company to evaluate the probability of default of the customer, as well as prevent loosing out potential customers otherwise lost.</a:t>
            </a:r>
          </a:p>
          <a:p>
            <a:pPr marL="342900" indent="-342900" algn="l">
              <a:buFont typeface="Arial" panose="020B0604020202020204" pitchFamily="34" charset="0"/>
              <a:buChar char="•"/>
            </a:pPr>
            <a:r>
              <a:rPr lang="en-US" sz="2400" dirty="0">
                <a:solidFill>
                  <a:schemeClr val="tx1"/>
                </a:solidFill>
              </a:rPr>
              <a:t>Implementing a model that will help Banks to provide a better understanding about the customers and their status</a:t>
            </a:r>
          </a:p>
          <a:p>
            <a:pPr marL="342900" indent="-342900" algn="l">
              <a:buFont typeface="Arial" panose="020B0604020202020204" pitchFamily="34" charset="0"/>
              <a:buChar char="•"/>
            </a:pPr>
            <a:r>
              <a:rPr lang="en-US" sz="2400" dirty="0">
                <a:solidFill>
                  <a:schemeClr val="tx1"/>
                </a:solidFill>
              </a:rPr>
              <a:t>Reducing the losses suffered by the banks by availing loans to potential defaulters.</a:t>
            </a:r>
          </a:p>
          <a:p>
            <a:pPr algn="l"/>
            <a:endParaRPr lang="en-US"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7886700" cy="1590571"/>
          </a:xfrm>
        </p:spPr>
        <p:txBody>
          <a:bodyPr>
            <a:normAutofit/>
          </a:bodyPr>
          <a:lstStyle/>
          <a:p>
            <a:pPr algn="l"/>
            <a:r>
              <a:rPr lang="en-IN" sz="1650" b="1" dirty="0">
                <a:latin typeface="Arial Rounded MT Bold" panose="020F0704030504030204" pitchFamily="34" charset="0"/>
              </a:rPr>
              <a:t>Distribution plot on numerical features:</a:t>
            </a:r>
            <a:br>
              <a:rPr lang="en-IN" sz="1650" b="1" dirty="0">
                <a:latin typeface="Arial Rounded MT Bold" panose="020F0704030504030204" pitchFamily="34" charset="0"/>
              </a:rPr>
            </a:br>
            <a:r>
              <a:rPr lang="en-IN" sz="1400" dirty="0">
                <a:latin typeface="+mn-lt"/>
              </a:rPr>
              <a:t>Here numerical features are used for distribution plot. Most of the numerical variable like Asset cost distribution, primary CB, disbursed amount follows right skewed distribution whereas LTV follows left skewed distribution. Because in case if the borrower defaults on the loan</a:t>
            </a:r>
            <a:br>
              <a:rPr lang="en-IN" sz="1400" dirty="0">
                <a:latin typeface="+mn-lt"/>
              </a:rPr>
            </a:br>
            <a:r>
              <a:rPr lang="en-IN" sz="1400" dirty="0">
                <a:latin typeface="+mn-lt"/>
              </a:rPr>
              <a:t>the lender can reposes the collateral and collect the money by selling it off. They can recover the losses for defaulted loan.</a:t>
            </a:r>
            <a:endParaRPr lang="en-IN" sz="1400" dirty="0">
              <a:latin typeface="Arial Rounded MT Bold" panose="020F07040305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3" y="2103087"/>
            <a:ext cx="3729706" cy="23666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274" y="2208503"/>
            <a:ext cx="3686573" cy="2155782"/>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91177" y="4419600"/>
            <a:ext cx="3752959" cy="2155782"/>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64" y="4503481"/>
            <a:ext cx="3762899" cy="2086827"/>
          </a:xfrm>
          <a:prstGeom prst="rect">
            <a:avLst/>
          </a:prstGeom>
        </p:spPr>
      </p:pic>
    </p:spTree>
    <p:extLst>
      <p:ext uri="{BB962C8B-B14F-4D97-AF65-F5344CB8AC3E}">
        <p14:creationId xmlns:p14="http://schemas.microsoft.com/office/powerpoint/2010/main" val="338338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7" y="381000"/>
            <a:ext cx="8119613" cy="1981200"/>
          </a:xfrm>
        </p:spPr>
        <p:txBody>
          <a:bodyPr>
            <a:normAutofit fontScale="90000"/>
          </a:bodyPr>
          <a:lstStyle/>
          <a:p>
            <a:pPr algn="l"/>
            <a:r>
              <a:rPr lang="en-IN" sz="1800" dirty="0">
                <a:latin typeface="Arial Rounded MT Bold" panose="020F0704030504030204" pitchFamily="34" charset="0"/>
              </a:rPr>
              <a:t>Plots on various features:</a:t>
            </a:r>
            <a:br>
              <a:rPr lang="en-IN" sz="1800" dirty="0">
                <a:latin typeface="Arial Rounded MT Bold" panose="020F0704030504030204" pitchFamily="34" charset="0"/>
              </a:rPr>
            </a:br>
            <a:r>
              <a:rPr lang="en-IN" sz="1800" dirty="0">
                <a:latin typeface="+mn-lt"/>
              </a:rPr>
              <a:t> Count plot for employment type is compared with the loan defaulters here where most of the self employed are a non-loan defaulters. </a:t>
            </a:r>
            <a:r>
              <a:rPr lang="en-IN" sz="1800" dirty="0" err="1">
                <a:latin typeface="+mn-lt"/>
              </a:rPr>
              <a:t>Aadhar</a:t>
            </a:r>
            <a:r>
              <a:rPr lang="en-IN" sz="1800" dirty="0">
                <a:latin typeface="+mn-lt"/>
              </a:rPr>
              <a:t> and pan details compared with loan defaulters. Person with </a:t>
            </a:r>
            <a:r>
              <a:rPr lang="en-IN" sz="1800" dirty="0" err="1">
                <a:latin typeface="+mn-lt"/>
              </a:rPr>
              <a:t>aadhar</a:t>
            </a:r>
            <a:r>
              <a:rPr lang="en-IN" sz="1800" dirty="0">
                <a:latin typeface="+mn-lt"/>
              </a:rPr>
              <a:t> are a loan defaulter whereas its just opposite to Pan details. Significant features like disbursed amount and asset amount plotted with loan defaulters, here the distribution is almost same shows no correlation with the target variable.</a:t>
            </a:r>
            <a:br>
              <a:rPr lang="en-IN" sz="1800" dirty="0">
                <a:latin typeface="Arial Rounded MT Bold" panose="020F0704030504030204" pitchFamily="34" charset="0"/>
              </a:rPr>
            </a:br>
            <a:br>
              <a:rPr lang="en-IN" sz="1650" dirty="0">
                <a:latin typeface="Arial Rounded MT Bold" panose="020F0704030504030204" pitchFamily="34" charset="0"/>
              </a:rPr>
            </a:br>
            <a:endParaRPr lang="en-IN" sz="1650" dirty="0">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036" y="2050628"/>
            <a:ext cx="3052063" cy="21773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853" y="2130876"/>
            <a:ext cx="3034343" cy="21773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990" y="2085148"/>
            <a:ext cx="2835935" cy="21773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207" y="4522377"/>
            <a:ext cx="2785722" cy="198918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4210" y="4476496"/>
            <a:ext cx="2867440" cy="2035069"/>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2742" y="4353974"/>
            <a:ext cx="2753750" cy="2131524"/>
          </a:xfrm>
          <a:prstGeom prst="rect">
            <a:avLst/>
          </a:prstGeom>
        </p:spPr>
      </p:pic>
    </p:spTree>
    <p:extLst>
      <p:ext uri="{BB962C8B-B14F-4D97-AF65-F5344CB8AC3E}">
        <p14:creationId xmlns:p14="http://schemas.microsoft.com/office/powerpoint/2010/main" val="223208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2173130277"/>
              </p:ext>
            </p:extLst>
          </p:nvPr>
        </p:nvGraphicFramePr>
        <p:xfrm>
          <a:off x="457200" y="1600200"/>
          <a:ext cx="8229600" cy="3657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New accounts in last 6 months</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No of inquiries</a:t>
                      </a:r>
                    </a:p>
                  </a:txBody>
                  <a:tcPr/>
                </a:tc>
                <a:extLst>
                  <a:ext uri="{0D108BD9-81ED-4DB2-BD59-A6C34878D82A}">
                    <a16:rowId xmlns:a16="http://schemas.microsoft.com/office/drawing/2014/main" val="387761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Primary current balance</a:t>
                      </a:r>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226663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tc>
                  <a:txBody>
                    <a:bodyPr/>
                    <a:lstStyle/>
                    <a:p>
                      <a:r>
                        <a:rPr lang="en-IN" sz="2400" dirty="0"/>
                        <a:t>Time_since_1st_loan</a:t>
                      </a:r>
                    </a:p>
                  </a:txBody>
                  <a:tcPr/>
                </a:tc>
                <a:extLst>
                  <a:ext uri="{0D108BD9-81ED-4DB2-BD59-A6C34878D82A}">
                    <a16:rowId xmlns:a16="http://schemas.microsoft.com/office/drawing/2014/main" val="1936936436"/>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IN" sz="2400" dirty="0"/>
              <a:t> Since there is no multicollinearity in our data, We haven’t done PCA.</a:t>
            </a:r>
            <a:endParaRPr lang="en-US" sz="2400" dirty="0"/>
          </a:p>
        </p:txBody>
      </p:sp>
    </p:spTree>
    <p:extLst>
      <p:ext uri="{BB962C8B-B14F-4D97-AF65-F5344CB8AC3E}">
        <p14:creationId xmlns:p14="http://schemas.microsoft.com/office/powerpoint/2010/main" val="322752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p:txBody>
          <a:bodyPr>
            <a:normAutofit/>
          </a:bodyPr>
          <a:lstStyle/>
          <a:p>
            <a:r>
              <a:rPr lang="en-IN" sz="2400" b="1" dirty="0"/>
              <a:t>General Assumptions: </a:t>
            </a:r>
          </a:p>
          <a:p>
            <a:pPr marL="0" indent="0">
              <a:buNone/>
            </a:pPr>
            <a:r>
              <a:rPr lang="en-IN" sz="2400" dirty="0"/>
              <a:t>      -&gt; No redundant data.</a:t>
            </a:r>
          </a:p>
          <a:p>
            <a:pPr marL="0" indent="0">
              <a:buNone/>
            </a:pPr>
            <a:r>
              <a:rPr lang="en-IN" sz="2400" b="1" dirty="0"/>
              <a:t>      </a:t>
            </a:r>
            <a:r>
              <a:rPr lang="en-IN" sz="2400" dirty="0"/>
              <a:t>-&gt;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Tree>
    <p:extLst>
      <p:ext uri="{BB962C8B-B14F-4D97-AF65-F5344CB8AC3E}">
        <p14:creationId xmlns:p14="http://schemas.microsoft.com/office/powerpoint/2010/main" val="123520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7822</TotalTime>
  <Words>557</Words>
  <Application>Microsoft Office PowerPoint</Application>
  <PresentationFormat>On-screen Show (4:3)</PresentationFormat>
  <Paragraphs>57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Calibri</vt:lpstr>
      <vt:lpstr>Wingdings</vt:lpstr>
      <vt:lpstr>Office Theme</vt:lpstr>
      <vt:lpstr>PowerPoint Presentation</vt:lpstr>
      <vt:lpstr>Introduction</vt:lpstr>
      <vt:lpstr>PowerPoint Presentation</vt:lpstr>
      <vt:lpstr>Distribution plot on numerical features: Here numerical features are used for distribution plot. Most of the numerical variable like Asset cost distribution, primary CB, disbursed amount follows right skewed distribution whereas LTV follows left skewed distribution. Because in case if the borrower defaults on the loan the lender can reposes the collateral and collect the money by selling it off. They can recover the losses for defaulted loan.</vt:lpstr>
      <vt:lpstr>Plots on various features:  Count plot for employment type is compared with the loan defaulters here where most of the self employed are a non-loan defaulters. Aadhar and pan details compared with loan defaulters. Person with aadhar are a loan defaulter whereas its just opposite to Pan details. Significant features like disbursed amount and asset amount plotted with loan defaulters, here the distribution is almost same shows no correlation with the target variable.  </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318</cp:revision>
  <dcterms:created xsi:type="dcterms:W3CDTF">2017-03-30T12:09:41Z</dcterms:created>
  <dcterms:modified xsi:type="dcterms:W3CDTF">2020-01-08T16:47:08Z</dcterms:modified>
</cp:coreProperties>
</file>