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8" r:id="rId2"/>
    <p:sldId id="332" r:id="rId3"/>
    <p:sldId id="329" r:id="rId4"/>
    <p:sldId id="339" r:id="rId5"/>
    <p:sldId id="330" r:id="rId6"/>
    <p:sldId id="340" r:id="rId7"/>
    <p:sldId id="257" r:id="rId8"/>
    <p:sldId id="258" r:id="rId9"/>
    <p:sldId id="259" r:id="rId10"/>
    <p:sldId id="338" r:id="rId11"/>
    <p:sldId id="335" r:id="rId12"/>
    <p:sldId id="337" r:id="rId13"/>
    <p:sldId id="336"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87"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xavierigneous/Vehicle-Loan-Default-Predi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3798-AC9D-4740-8653-01EC298A70B8}"/>
              </a:ext>
            </a:extLst>
          </p:cNvPr>
          <p:cNvSpPr>
            <a:spLocks noGrp="1"/>
          </p:cNvSpPr>
          <p:nvPr>
            <p:ph type="title"/>
          </p:nvPr>
        </p:nvSpPr>
        <p:spPr/>
        <p:txBody>
          <a:bodyPr>
            <a:normAutofit fontScale="90000"/>
          </a:bodyPr>
          <a:lstStyle/>
          <a:p>
            <a:r>
              <a:rPr lang="en-US" dirty="0"/>
              <a:t>Loan Default from Employment Type</a:t>
            </a:r>
          </a:p>
        </p:txBody>
      </p:sp>
      <p:pic>
        <p:nvPicPr>
          <p:cNvPr id="5" name="Content Placeholder 4">
            <a:extLst>
              <a:ext uri="{FF2B5EF4-FFF2-40B4-BE49-F238E27FC236}">
                <a16:creationId xmlns:a16="http://schemas.microsoft.com/office/drawing/2014/main" id="{3CE1B430-A11B-49FC-BFAC-6265DEF3CC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 t="4871" r="-234" b="4209"/>
          <a:stretch/>
        </p:blipFill>
        <p:spPr>
          <a:xfrm>
            <a:off x="457200" y="2057400"/>
            <a:ext cx="8534400" cy="4267200"/>
          </a:xfrm>
        </p:spPr>
      </p:pic>
      <p:sp>
        <p:nvSpPr>
          <p:cNvPr id="6" name="TextBox 5">
            <a:extLst>
              <a:ext uri="{FF2B5EF4-FFF2-40B4-BE49-F238E27FC236}">
                <a16:creationId xmlns:a16="http://schemas.microsoft.com/office/drawing/2014/main" id="{A9207DB9-9FE6-4200-801D-6AF13131EED7}"/>
              </a:ext>
            </a:extLst>
          </p:cNvPr>
          <p:cNvSpPr txBox="1"/>
          <p:nvPr/>
        </p:nvSpPr>
        <p:spPr>
          <a:xfrm>
            <a:off x="1981200" y="1981200"/>
            <a:ext cx="1600200" cy="369332"/>
          </a:xfrm>
          <a:prstGeom prst="rect">
            <a:avLst/>
          </a:prstGeom>
          <a:solidFill>
            <a:schemeClr val="bg1"/>
          </a:solidFill>
        </p:spPr>
        <p:txBody>
          <a:bodyPr wrap="square" rtlCol="0">
            <a:spAutoFit/>
          </a:bodyPr>
          <a:lstStyle/>
          <a:p>
            <a:r>
              <a:rPr lang="en-US" dirty="0"/>
              <a:t>Not Defaulted</a:t>
            </a:r>
          </a:p>
        </p:txBody>
      </p:sp>
      <p:sp>
        <p:nvSpPr>
          <p:cNvPr id="7" name="TextBox 6">
            <a:extLst>
              <a:ext uri="{FF2B5EF4-FFF2-40B4-BE49-F238E27FC236}">
                <a16:creationId xmlns:a16="http://schemas.microsoft.com/office/drawing/2014/main" id="{015D19A7-76D6-4B90-8482-E07C37484E64}"/>
              </a:ext>
            </a:extLst>
          </p:cNvPr>
          <p:cNvSpPr txBox="1"/>
          <p:nvPr/>
        </p:nvSpPr>
        <p:spPr>
          <a:xfrm>
            <a:off x="5867400" y="1973344"/>
            <a:ext cx="1600200" cy="369332"/>
          </a:xfrm>
          <a:prstGeom prst="rect">
            <a:avLst/>
          </a:prstGeom>
          <a:solidFill>
            <a:schemeClr val="bg1"/>
          </a:solidFill>
        </p:spPr>
        <p:txBody>
          <a:bodyPr wrap="square" rtlCol="0">
            <a:spAutoFit/>
          </a:bodyPr>
          <a:lstStyle/>
          <a:p>
            <a:r>
              <a:rPr lang="en-US" dirty="0"/>
              <a:t>Defaulted</a:t>
            </a:r>
          </a:p>
        </p:txBody>
      </p:sp>
    </p:spTree>
    <p:extLst>
      <p:ext uri="{BB962C8B-B14F-4D97-AF65-F5344CB8AC3E}">
        <p14:creationId xmlns:p14="http://schemas.microsoft.com/office/powerpoint/2010/main" val="387178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pPr algn="l"/>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492861082"/>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r>
                        <a:rPr lang="en-IN" sz="2400" dirty="0"/>
                        <a:t>Aadhar Flag</a:t>
                      </a:r>
                    </a:p>
                  </a:txBody>
                  <a:tcPr/>
                </a:tc>
                <a:extLst>
                  <a:ext uri="{0D108BD9-81ED-4DB2-BD59-A6C34878D82A}">
                    <a16:rowId xmlns:a16="http://schemas.microsoft.com/office/drawing/2014/main" val="12271332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pPr algn="l"/>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US" sz="2400" dirty="0"/>
              <a:t>Since there is no multicollinearity in our data presently(removed after checking VIF), We haven’t done PCA.</a:t>
            </a:r>
            <a:endParaRPr lang="en-IN" sz="2400" dirty="0"/>
          </a:p>
        </p:txBody>
      </p:sp>
    </p:spTree>
    <p:extLst>
      <p:ext uri="{BB962C8B-B14F-4D97-AF65-F5344CB8AC3E}">
        <p14:creationId xmlns:p14="http://schemas.microsoft.com/office/powerpoint/2010/main" val="322752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a:xfrm>
            <a:off x="696798" y="228600"/>
            <a:ext cx="8229600" cy="11430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a:xfrm>
            <a:off x="446988" y="1295400"/>
            <a:ext cx="8229600" cy="2362200"/>
          </a:xfrm>
        </p:spPr>
        <p:txBody>
          <a:bodyPr>
            <a:normAutofit/>
          </a:bodyPr>
          <a:lstStyle/>
          <a:p>
            <a:r>
              <a:rPr lang="en-IN" sz="2400" b="1" dirty="0"/>
              <a:t>General Assumptions: </a:t>
            </a:r>
          </a:p>
          <a:p>
            <a:pPr marL="0" indent="0">
              <a:buNone/>
            </a:pPr>
            <a:r>
              <a:rPr lang="en-IN" sz="2400" dirty="0"/>
              <a:t>      1. No redundant data.</a:t>
            </a:r>
          </a:p>
          <a:p>
            <a:pPr marL="0" indent="0">
              <a:buNone/>
            </a:pPr>
            <a:r>
              <a:rPr lang="en-IN" sz="2400" b="1" dirty="0"/>
              <a:t>      </a:t>
            </a:r>
            <a:r>
              <a:rPr lang="en-IN" sz="2400" dirty="0"/>
              <a:t>2.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
        <p:nvSpPr>
          <p:cNvPr id="4" name="Title 1">
            <a:extLst>
              <a:ext uri="{FF2B5EF4-FFF2-40B4-BE49-F238E27FC236}">
                <a16:creationId xmlns:a16="http://schemas.microsoft.com/office/drawing/2014/main" id="{A148EF26-8D46-4B15-973B-75E03A95CDAE}"/>
              </a:ext>
            </a:extLst>
          </p:cNvPr>
          <p:cNvSpPr txBox="1">
            <a:spLocks/>
          </p:cNvSpPr>
          <p:nvPr/>
        </p:nvSpPr>
        <p:spPr>
          <a:xfrm>
            <a:off x="685800" y="3657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Reference</a:t>
            </a:r>
          </a:p>
        </p:txBody>
      </p:sp>
      <p:sp>
        <p:nvSpPr>
          <p:cNvPr id="5" name="Content Placeholder 2">
            <a:extLst>
              <a:ext uri="{FF2B5EF4-FFF2-40B4-BE49-F238E27FC236}">
                <a16:creationId xmlns:a16="http://schemas.microsoft.com/office/drawing/2014/main" id="{AC2B98C8-1410-4EE3-98A2-9AA56034D000}"/>
              </a:ext>
            </a:extLst>
          </p:cNvPr>
          <p:cNvSpPr txBox="1">
            <a:spLocks/>
          </p:cNvSpPr>
          <p:nvPr/>
        </p:nvSpPr>
        <p:spPr>
          <a:xfrm>
            <a:off x="685800" y="4724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hlinkClick r:id="rId2"/>
              </a:rPr>
              <a:t>https://github.com/xavierigneous/Vehicle-Loan-Default-Prediction</a:t>
            </a:r>
            <a:endParaRPr lang="en-IN" sz="2400" b="1" dirty="0"/>
          </a:p>
        </p:txBody>
      </p:sp>
    </p:spTree>
    <p:extLst>
      <p:ext uri="{BB962C8B-B14F-4D97-AF65-F5344CB8AC3E}">
        <p14:creationId xmlns:p14="http://schemas.microsoft.com/office/powerpoint/2010/main" val="123520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lnSpcReduction="10000"/>
          </a:bodyPr>
          <a:lstStyle/>
          <a:p>
            <a:r>
              <a:rPr lang="en-US" sz="2800" dirty="0"/>
              <a:t>People avail vehicle loan from banks to buy their dream cars. Car loans have taken off in India witnessing an increase in growth of 18-20% which is a huge increase in 2019.</a:t>
            </a:r>
          </a:p>
          <a:p>
            <a:r>
              <a:rPr lang="en-US" sz="2800" dirty="0"/>
              <a:t>Bank and vehicle finance companies are making this dream come true by providing the vehicle loan facility. </a:t>
            </a:r>
          </a:p>
          <a:p>
            <a:r>
              <a:rPr lang="en-US" sz="2800" dirty="0"/>
              <a:t>Financing a vehicle involves a lot of technicalities like the kind of vehicle to be financed, the route on which the vehicle will be plying, the operating expenses of the customer, etc. </a:t>
            </a:r>
          </a:p>
          <a:p>
            <a:r>
              <a:rPr lang="en-US" sz="2800" dirty="0"/>
              <a:t>It is also being influenced by processing fee, loan clearance time, requirement of documentation and methodology being followed in computation of interest.</a:t>
            </a:r>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a:solidFill>
                  <a:schemeClr val="tx1"/>
                </a:solidFill>
              </a:rPr>
              <a:t>The objective of this project is to predict whether the customer will default based on these critical features.</a:t>
            </a:r>
          </a:p>
          <a:p>
            <a:pPr marL="914400" lvl="1" indent="-457200" algn="l">
              <a:buFont typeface="Arial" panose="020B0604020202020204" pitchFamily="34" charset="0"/>
              <a:buChar char="•"/>
            </a:pPr>
            <a:r>
              <a:rPr lang="en-US" sz="2200" dirty="0">
                <a:solidFill>
                  <a:schemeClr val="tx1"/>
                </a:solidFill>
              </a:rPr>
              <a:t>To find out consumers’ awareness about vehicle finance activities </a:t>
            </a:r>
          </a:p>
          <a:p>
            <a:pPr marL="914400" lvl="1" indent="-457200" algn="l">
              <a:buFont typeface="Arial" panose="020B0604020202020204" pitchFamily="34" charset="0"/>
              <a:buChar char="•"/>
            </a:pPr>
            <a:r>
              <a:rPr lang="en-US" sz="2200" dirty="0">
                <a:solidFill>
                  <a:schemeClr val="tx1"/>
                </a:solidFill>
              </a:rPr>
              <a:t>  To identify reasons for availing of vehicle finance </a:t>
            </a:r>
          </a:p>
          <a:p>
            <a:pPr marL="914400" lvl="1" indent="-457200" algn="l">
              <a:buFont typeface="Arial" panose="020B0604020202020204" pitchFamily="34" charset="0"/>
              <a:buChar char="•"/>
            </a:pPr>
            <a:r>
              <a:rPr lang="en-US" sz="2200" dirty="0">
                <a:solidFill>
                  <a:schemeClr val="tx1"/>
                </a:solidFill>
              </a:rPr>
              <a:t>To find out problem faced by consumers in availing of vehicle finance</a:t>
            </a:r>
            <a:endParaRPr lang="en-IN" sz="2000" dirty="0">
              <a:solidFill>
                <a:schemeClr val="tx1"/>
              </a:solidFill>
            </a:endParaRPr>
          </a:p>
          <a:p>
            <a:pPr marL="342900" indent="-342900" algn="l">
              <a:buFont typeface="Arial" panose="020B0604020202020204" pitchFamily="34" charset="0"/>
              <a:buChar char="•"/>
            </a:pPr>
            <a:r>
              <a:rPr lang="en-US" sz="2400" dirty="0">
                <a:solidFill>
                  <a:schemeClr val="tx1"/>
                </a:solidFill>
              </a:rPr>
              <a:t>Finding out the critical features that to help him/the company to evaluate the probability of default of the customer, as well as prevent loosing out potential customers otherwise lost.</a:t>
            </a:r>
          </a:p>
          <a:p>
            <a:pPr marL="342900" indent="-342900" algn="l">
              <a:buFont typeface="Arial" panose="020B0604020202020204" pitchFamily="34" charset="0"/>
              <a:buChar char="•"/>
            </a:pPr>
            <a:r>
              <a:rPr lang="en-US" sz="2400" dirty="0">
                <a:solidFill>
                  <a:schemeClr val="tx1"/>
                </a:solidFill>
              </a:rPr>
              <a:t>Implementing a model that will help Banks to provide a better understanding about the customers and their status</a:t>
            </a:r>
          </a:p>
          <a:p>
            <a:pPr marL="342900" indent="-342900" algn="l">
              <a:buFont typeface="Arial" panose="020B0604020202020204" pitchFamily="34" charset="0"/>
              <a:buChar char="•"/>
            </a:pPr>
            <a:r>
              <a:rPr lang="en-US" sz="2400" dirty="0">
                <a:solidFill>
                  <a:schemeClr val="tx1"/>
                </a:solidFill>
              </a:rPr>
              <a:t>Reducing the losses suffered by the banks by availing loans to potential defaulters.</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7200" y="751820"/>
            <a:ext cx="8001000" cy="523220"/>
          </a:xfrm>
          <a:prstGeom prst="rect">
            <a:avLst/>
          </a:prstGeom>
          <a:noFill/>
        </p:spPr>
        <p:txBody>
          <a:bodyPr wrap="square" rtlCol="0">
            <a:spAutoFit/>
          </a:bodyPr>
          <a:lstStyle/>
          <a:p>
            <a:r>
              <a:rPr lang="en-US" sz="2800" b="1" dirty="0">
                <a:latin typeface="+mj-lt"/>
                <a:cs typeface="Times New Roman" pitchFamily="18" charset="0"/>
              </a:rPr>
              <a:t>Data Dictionary:</a:t>
            </a:r>
          </a:p>
        </p:txBody>
      </p:sp>
      <p:sp>
        <p:nvSpPr>
          <p:cNvPr id="9" name="TextBox 8"/>
          <p:cNvSpPr txBox="1"/>
          <p:nvPr/>
        </p:nvSpPr>
        <p:spPr>
          <a:xfrm>
            <a:off x="462949" y="1600200"/>
            <a:ext cx="8305800" cy="2308324"/>
          </a:xfrm>
          <a:prstGeom prst="rect">
            <a:avLst/>
          </a:prstGeom>
          <a:noFill/>
        </p:spPr>
        <p:txBody>
          <a:bodyPr wrap="square" rtlCol="0">
            <a:spAutoFit/>
          </a:bodyPr>
          <a:lstStyle/>
          <a:p>
            <a:pPr marL="285750" indent="-285750">
              <a:buFont typeface="Arial" pitchFamily="34" charset="0"/>
              <a:buChar char="•"/>
            </a:pPr>
            <a:r>
              <a:rPr lang="en-US" dirty="0"/>
              <a:t>The Dataset contains 233154 Rows and 41 Columns</a:t>
            </a:r>
          </a:p>
          <a:p>
            <a:pPr marL="285750" indent="-285750">
              <a:buFont typeface="Arial" pitchFamily="34" charset="0"/>
              <a:buChar char="•"/>
            </a:pPr>
            <a:r>
              <a:rPr lang="en-US" dirty="0"/>
              <a:t>14 Numerical columns,2 </a:t>
            </a:r>
            <a:r>
              <a:rPr lang="en-US" dirty="0" err="1"/>
              <a:t>Datetype</a:t>
            </a:r>
            <a:r>
              <a:rPr lang="en-US" dirty="0"/>
              <a:t> columns and 25 Categorical columns</a:t>
            </a:r>
          </a:p>
          <a:p>
            <a:pPr marL="285750" indent="-285750">
              <a:buFont typeface="Arial" pitchFamily="34" charset="0"/>
              <a:buChar char="•"/>
            </a:pPr>
            <a:r>
              <a:rPr lang="en-US" dirty="0"/>
              <a:t>The Only column with missing values is Employment Type. It has 7661 missing values which is about 3.3%  of the data </a:t>
            </a:r>
          </a:p>
          <a:p>
            <a:pPr marL="285750" indent="-285750">
              <a:buFont typeface="Arial" pitchFamily="34" charset="0"/>
              <a:buChar char="•"/>
            </a:pPr>
            <a:r>
              <a:rPr lang="en-US" dirty="0"/>
              <a:t>Current Balance has 1,50,000 Entries as zero, out of which 70,000 entries have applied for their first loan </a:t>
            </a:r>
          </a:p>
          <a:p>
            <a:pPr marL="285750" indent="-285750">
              <a:buFont typeface="Arial" pitchFamily="34" charset="0"/>
              <a:buChar char="•"/>
            </a:pPr>
            <a:endParaRPr lang="en-US" dirty="0"/>
          </a:p>
          <a:p>
            <a:endParaRPr lang="en-US" dirty="0"/>
          </a:p>
        </p:txBody>
      </p:sp>
      <p:sp>
        <p:nvSpPr>
          <p:cNvPr id="8" name="TextBox 7"/>
          <p:cNvSpPr txBox="1"/>
          <p:nvPr/>
        </p:nvSpPr>
        <p:spPr>
          <a:xfrm>
            <a:off x="465668" y="3505200"/>
            <a:ext cx="8277682" cy="1754326"/>
          </a:xfrm>
          <a:prstGeom prst="rect">
            <a:avLst/>
          </a:prstGeom>
          <a:noFill/>
        </p:spPr>
        <p:txBody>
          <a:bodyPr wrap="square" rtlCol="0">
            <a:spAutoFit/>
          </a:bodyPr>
          <a:lstStyle/>
          <a:p>
            <a:r>
              <a:rPr lang="en-US" dirty="0"/>
              <a:t>There are few possible columns which can be requested to better predict the data , namely –</a:t>
            </a:r>
          </a:p>
          <a:p>
            <a:pPr marL="342900" indent="-342900">
              <a:buFont typeface="+mj-lt"/>
              <a:buAutoNum type="arabicPeriod"/>
            </a:pPr>
            <a:r>
              <a:rPr lang="en-US" dirty="0"/>
              <a:t>Interest Rate : The Interest rate which is charged for the current Loan.</a:t>
            </a:r>
          </a:p>
          <a:p>
            <a:pPr marL="342900" indent="-342900">
              <a:buFont typeface="+mj-lt"/>
              <a:buAutoNum type="arabicPeriod"/>
            </a:pPr>
            <a:r>
              <a:rPr lang="en-US" dirty="0"/>
              <a:t>Total Previous loan : Total Amount of loan which was availed by the customer before taking the current loan.</a:t>
            </a:r>
          </a:p>
          <a:p>
            <a:pPr marL="342900" indent="-342900">
              <a:buFont typeface="+mj-lt"/>
              <a:buAutoNum type="arabicPeriod"/>
            </a:pPr>
            <a:r>
              <a:rPr lang="en-US" dirty="0"/>
              <a:t>Age of the vehicle : zero for new vehicle and no of years if it’s a used vehicle.</a:t>
            </a:r>
          </a:p>
        </p:txBody>
      </p:sp>
    </p:spTree>
    <p:extLst>
      <p:ext uri="{BB962C8B-B14F-4D97-AF65-F5344CB8AC3E}">
        <p14:creationId xmlns:p14="http://schemas.microsoft.com/office/powerpoint/2010/main" val="133897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88275" y="1787604"/>
          <a:ext cx="6096000" cy="3774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Disbursed</a:t>
                      </a:r>
                      <a:r>
                        <a:rPr lang="en-US" baseline="0" dirty="0"/>
                        <a:t> Amount</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Amount of Loan disbursed</a:t>
                      </a: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Asset Cost</a:t>
                      </a:r>
                    </a:p>
                  </a:txBody>
                  <a:tcPr/>
                </a:tc>
                <a:tc>
                  <a:txBody>
                    <a:bodyPr/>
                    <a:lstStyle/>
                    <a:p>
                      <a:pPr algn="ctr"/>
                      <a:r>
                        <a:rPr lang="en-US" dirty="0"/>
                        <a:t>Cost of the Vehicle</a:t>
                      </a:r>
                    </a:p>
                  </a:txBody>
                  <a:tcPr/>
                </a:tc>
                <a:extLst>
                  <a:ext uri="{0D108BD9-81ED-4DB2-BD59-A6C34878D82A}">
                    <a16:rowId xmlns:a16="http://schemas.microsoft.com/office/drawing/2014/main" val="10002"/>
                  </a:ext>
                </a:extLst>
              </a:tr>
              <a:tr h="370840">
                <a:tc>
                  <a:txBody>
                    <a:bodyPr/>
                    <a:lstStyle/>
                    <a:p>
                      <a:pPr algn="ctr"/>
                      <a:r>
                        <a:rPr lang="en-US" dirty="0"/>
                        <a:t>LTV</a:t>
                      </a:r>
                    </a:p>
                  </a:txBody>
                  <a:tcPr/>
                </a:tc>
                <a:tc>
                  <a:txBody>
                    <a:bodyPr/>
                    <a:lstStyle/>
                    <a:p>
                      <a:pPr algn="ctr"/>
                      <a:r>
                        <a:rPr lang="en-US" dirty="0"/>
                        <a:t>Loan to Asset</a:t>
                      </a:r>
                      <a:r>
                        <a:rPr lang="en-US" baseline="0" dirty="0"/>
                        <a:t> Value Ratio</a:t>
                      </a:r>
                      <a:endParaRPr lang="en-US" dirty="0"/>
                    </a:p>
                  </a:txBody>
                  <a:tcPr/>
                </a:tc>
                <a:extLst>
                  <a:ext uri="{0D108BD9-81ED-4DB2-BD59-A6C34878D82A}">
                    <a16:rowId xmlns:a16="http://schemas.microsoft.com/office/drawing/2014/main" val="10003"/>
                  </a:ext>
                </a:extLst>
              </a:tr>
              <a:tr h="370840">
                <a:tc>
                  <a:txBody>
                    <a:bodyPr/>
                    <a:lstStyle/>
                    <a:p>
                      <a:pPr algn="ctr"/>
                      <a:r>
                        <a:rPr lang="en-US" dirty="0"/>
                        <a:t>Primary Current Balance</a:t>
                      </a:r>
                    </a:p>
                  </a:txBody>
                  <a:tcPr/>
                </a:tc>
                <a:tc>
                  <a:txBody>
                    <a:bodyPr/>
                    <a:lstStyle/>
                    <a:p>
                      <a:pPr algn="ctr"/>
                      <a:r>
                        <a:rPr lang="en-US" dirty="0"/>
                        <a:t>Total</a:t>
                      </a:r>
                      <a:r>
                        <a:rPr lang="en-US" baseline="0" dirty="0"/>
                        <a:t> Outstanding Amount of Loan at Disbursement</a:t>
                      </a:r>
                      <a:endParaRPr lang="en-US" dirty="0"/>
                    </a:p>
                  </a:txBody>
                  <a:tcPr/>
                </a:tc>
                <a:extLst>
                  <a:ext uri="{0D108BD9-81ED-4DB2-BD59-A6C34878D82A}">
                    <a16:rowId xmlns:a16="http://schemas.microsoft.com/office/drawing/2014/main" val="10004"/>
                  </a:ext>
                </a:extLst>
              </a:tr>
              <a:tr h="370840">
                <a:tc>
                  <a:txBody>
                    <a:bodyPr/>
                    <a:lstStyle/>
                    <a:p>
                      <a:pPr algn="ctr"/>
                      <a:r>
                        <a:rPr lang="en-US" dirty="0"/>
                        <a:t>Installment Amount</a:t>
                      </a:r>
                    </a:p>
                  </a:txBody>
                  <a:tcPr/>
                </a:tc>
                <a:tc>
                  <a:txBody>
                    <a:bodyPr/>
                    <a:lstStyle/>
                    <a:p>
                      <a:pPr algn="ctr"/>
                      <a:r>
                        <a:rPr lang="en-US" dirty="0"/>
                        <a:t>EMI</a:t>
                      </a:r>
                      <a:r>
                        <a:rPr lang="en-US" baseline="0" dirty="0"/>
                        <a:t> Amount of the Loan</a:t>
                      </a:r>
                      <a:endParaRPr lang="en-US" dirty="0"/>
                    </a:p>
                  </a:txBody>
                  <a:tcPr/>
                </a:tc>
                <a:extLst>
                  <a:ext uri="{0D108BD9-81ED-4DB2-BD59-A6C34878D82A}">
                    <a16:rowId xmlns:a16="http://schemas.microsoft.com/office/drawing/2014/main" val="10005"/>
                  </a:ext>
                </a:extLst>
              </a:tr>
              <a:tr h="370840">
                <a:tc>
                  <a:txBody>
                    <a:bodyPr/>
                    <a:lstStyle/>
                    <a:p>
                      <a:pPr algn="ctr"/>
                      <a:r>
                        <a:rPr lang="en-US" baseline="0" dirty="0"/>
                        <a:t>Age at disbursal</a:t>
                      </a:r>
                    </a:p>
                  </a:txBody>
                  <a:tcPr/>
                </a:tc>
                <a:tc>
                  <a:txBody>
                    <a:bodyPr/>
                    <a:lstStyle/>
                    <a:p>
                      <a:pPr algn="ctr"/>
                      <a:r>
                        <a:rPr lang="en-US" dirty="0"/>
                        <a:t>Age of</a:t>
                      </a:r>
                      <a:r>
                        <a:rPr lang="en-US" baseline="0" dirty="0"/>
                        <a:t> the customer when loan was disbursed</a:t>
                      </a:r>
                      <a:endParaRPr lang="en-US" dirty="0"/>
                    </a:p>
                  </a:txBody>
                  <a:tcPr/>
                </a:tc>
                <a:extLst>
                  <a:ext uri="{0D108BD9-81ED-4DB2-BD59-A6C34878D82A}">
                    <a16:rowId xmlns:a16="http://schemas.microsoft.com/office/drawing/2014/main" val="10006"/>
                  </a:ext>
                </a:extLst>
              </a:tr>
              <a:tr h="370840">
                <a:tc>
                  <a:txBody>
                    <a:bodyPr/>
                    <a:lstStyle/>
                    <a:p>
                      <a:pPr algn="ctr"/>
                      <a:r>
                        <a:rPr lang="en-US" dirty="0"/>
                        <a:t>Delinquent</a:t>
                      </a:r>
                      <a:r>
                        <a:rPr lang="en-US" baseline="0" dirty="0"/>
                        <a:t> Accounts in last six months</a:t>
                      </a:r>
                      <a:endParaRPr lang="en-US" dirty="0"/>
                    </a:p>
                  </a:txBody>
                  <a:tcPr/>
                </a:tc>
                <a:tc>
                  <a:txBody>
                    <a:bodyPr/>
                    <a:lstStyle/>
                    <a:p>
                      <a:pPr algn="ctr"/>
                      <a:r>
                        <a:rPr lang="en-US" dirty="0"/>
                        <a:t>Loan Defaulted in last</a:t>
                      </a:r>
                      <a:r>
                        <a:rPr lang="en-US" baseline="0" dirty="0"/>
                        <a:t> six months</a:t>
                      </a:r>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962400" y="1141086"/>
            <a:ext cx="1147750" cy="369332"/>
          </a:xfrm>
          <a:prstGeom prst="rect">
            <a:avLst/>
          </a:prstGeom>
          <a:noFill/>
        </p:spPr>
        <p:txBody>
          <a:bodyPr wrap="none" rtlCol="0">
            <a:spAutoFit/>
          </a:bodyPr>
          <a:lstStyle/>
          <a:p>
            <a:r>
              <a:rPr lang="en-US" dirty="0"/>
              <a:t>Numerical</a:t>
            </a:r>
          </a:p>
        </p:txBody>
      </p:sp>
      <p:sp>
        <p:nvSpPr>
          <p:cNvPr id="6" name="TextBox 5"/>
          <p:cNvSpPr txBox="1"/>
          <p:nvPr/>
        </p:nvSpPr>
        <p:spPr>
          <a:xfrm>
            <a:off x="838200" y="457200"/>
            <a:ext cx="3240374" cy="461665"/>
          </a:xfrm>
          <a:prstGeom prst="rect">
            <a:avLst/>
          </a:prstGeom>
          <a:noFill/>
        </p:spPr>
        <p:txBody>
          <a:bodyPr wrap="none" rtlCol="0">
            <a:spAutoFit/>
          </a:bodyPr>
          <a:lstStyle/>
          <a:p>
            <a:r>
              <a:rPr lang="en-US" sz="2400" b="1" dirty="0"/>
              <a:t>Description of Columns:</a:t>
            </a:r>
          </a:p>
        </p:txBody>
      </p:sp>
    </p:spTree>
    <p:extLst>
      <p:ext uri="{BB962C8B-B14F-4D97-AF65-F5344CB8AC3E}">
        <p14:creationId xmlns:p14="http://schemas.microsoft.com/office/powerpoint/2010/main" val="365170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6133" y="211203"/>
            <a:ext cx="1228093" cy="369332"/>
          </a:xfrm>
          <a:prstGeom prst="rect">
            <a:avLst/>
          </a:prstGeom>
          <a:noFill/>
        </p:spPr>
        <p:txBody>
          <a:bodyPr wrap="none" rtlCol="0">
            <a:spAutoFit/>
          </a:bodyPr>
          <a:lstStyle/>
          <a:p>
            <a:r>
              <a:rPr lang="en-US" dirty="0"/>
              <a:t>Categorical</a:t>
            </a:r>
          </a:p>
        </p:txBody>
      </p:sp>
      <p:graphicFrame>
        <p:nvGraphicFramePr>
          <p:cNvPr id="5" name="Table 4"/>
          <p:cNvGraphicFramePr>
            <a:graphicFrameLocks noGrp="1"/>
          </p:cNvGraphicFramePr>
          <p:nvPr/>
        </p:nvGraphicFramePr>
        <p:xfrm>
          <a:off x="1342179" y="762000"/>
          <a:ext cx="6096000" cy="56108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Number</a:t>
                      </a:r>
                      <a:r>
                        <a:rPr lang="en-US" baseline="0" dirty="0"/>
                        <a:t> of accounts</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Total number of accounts</a:t>
                      </a:r>
                      <a:r>
                        <a:rPr lang="en-US" sz="1800" kern="1200" baseline="0" dirty="0">
                          <a:solidFill>
                            <a:schemeClr val="dk1"/>
                          </a:solidFill>
                          <a:latin typeface="+mn-lt"/>
                          <a:ea typeface="+mn-ea"/>
                          <a:cs typeface="+mn-cs"/>
                        </a:rPr>
                        <a:t> of the customer</a:t>
                      </a:r>
                      <a:endParaRPr lang="en-US" sz="1800" kern="1200" dirty="0">
                        <a:solidFill>
                          <a:schemeClr val="dk1"/>
                        </a:solidFill>
                        <a:latin typeface="+mn-lt"/>
                        <a:ea typeface="+mn-ea"/>
                        <a:cs typeface="+mn-cs"/>
                      </a:endParaRP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Active Accounts</a:t>
                      </a:r>
                    </a:p>
                  </a:txBody>
                  <a:tcPr/>
                </a:tc>
                <a:tc>
                  <a:txBody>
                    <a:bodyPr/>
                    <a:lstStyle/>
                    <a:p>
                      <a:pPr algn="ctr"/>
                      <a:r>
                        <a:rPr lang="en-US" dirty="0"/>
                        <a:t>Loan accounts at time of disbursements</a:t>
                      </a:r>
                    </a:p>
                  </a:txBody>
                  <a:tcPr/>
                </a:tc>
                <a:extLst>
                  <a:ext uri="{0D108BD9-81ED-4DB2-BD59-A6C34878D82A}">
                    <a16:rowId xmlns:a16="http://schemas.microsoft.com/office/drawing/2014/main" val="10002"/>
                  </a:ext>
                </a:extLst>
              </a:tr>
              <a:tr h="370840">
                <a:tc>
                  <a:txBody>
                    <a:bodyPr/>
                    <a:lstStyle/>
                    <a:p>
                      <a:pPr algn="ctr"/>
                      <a:r>
                        <a:rPr lang="en-US" dirty="0"/>
                        <a:t>Overdue</a:t>
                      </a:r>
                      <a:r>
                        <a:rPr lang="en-US" baseline="0" dirty="0"/>
                        <a:t> Accounts</a:t>
                      </a:r>
                      <a:endParaRPr lang="en-US" dirty="0"/>
                    </a:p>
                  </a:txBody>
                  <a:tcPr/>
                </a:tc>
                <a:tc>
                  <a:txBody>
                    <a:bodyPr/>
                    <a:lstStyle/>
                    <a:p>
                      <a:pPr algn="ctr"/>
                      <a:r>
                        <a:rPr lang="en-US" dirty="0"/>
                        <a:t>Count</a:t>
                      </a:r>
                      <a:r>
                        <a:rPr lang="en-US" baseline="0" dirty="0"/>
                        <a:t> of overdue accounts at time of disbursement</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kern="1200" dirty="0">
                          <a:solidFill>
                            <a:schemeClr val="dk1"/>
                          </a:solidFill>
                          <a:effectLst/>
                          <a:latin typeface="+mn-lt"/>
                          <a:ea typeface="+mn-ea"/>
                          <a:cs typeface="+mn-cs"/>
                        </a:rPr>
                        <a:t>New accounts in last 6 months</a:t>
                      </a:r>
                      <a:endParaRPr lang="en-US" dirty="0"/>
                    </a:p>
                  </a:txBody>
                  <a:tcPr/>
                </a:tc>
                <a:tc>
                  <a:txBody>
                    <a:bodyPr/>
                    <a:lstStyle/>
                    <a:p>
                      <a:pPr algn="ctr"/>
                      <a:r>
                        <a:rPr lang="en-US" dirty="0"/>
                        <a:t>New loan taken by customer</a:t>
                      </a:r>
                      <a:r>
                        <a:rPr lang="en-US" baseline="0" dirty="0"/>
                        <a:t> in last 6 months</a:t>
                      </a:r>
                      <a:endParaRPr lang="en-US" dirty="0"/>
                    </a:p>
                  </a:txBody>
                  <a:tcPr/>
                </a:tc>
                <a:extLst>
                  <a:ext uri="{0D108BD9-81ED-4DB2-BD59-A6C34878D82A}">
                    <a16:rowId xmlns:a16="http://schemas.microsoft.com/office/drawing/2014/main" val="10004"/>
                  </a:ext>
                </a:extLst>
              </a:tr>
              <a:tr h="370840">
                <a:tc>
                  <a:txBody>
                    <a:bodyPr/>
                    <a:lstStyle/>
                    <a:p>
                      <a:pPr algn="ctr"/>
                      <a:r>
                        <a:rPr lang="en-US" sz="1800" b="0" i="0" kern="1200" dirty="0">
                          <a:solidFill>
                            <a:schemeClr val="dk1"/>
                          </a:solidFill>
                          <a:effectLst/>
                          <a:latin typeface="+mn-lt"/>
                          <a:ea typeface="+mn-ea"/>
                          <a:cs typeface="+mn-cs"/>
                        </a:rPr>
                        <a:t>No of inquiries</a:t>
                      </a:r>
                      <a:endParaRPr lang="en-US" dirty="0"/>
                    </a:p>
                  </a:txBody>
                  <a:tcPr/>
                </a:tc>
                <a:tc>
                  <a:txBody>
                    <a:bodyPr/>
                    <a:lstStyle/>
                    <a:p>
                      <a:pPr algn="ctr"/>
                      <a:r>
                        <a:rPr lang="en-US" dirty="0"/>
                        <a:t>Enquiries</a:t>
                      </a:r>
                      <a:r>
                        <a:rPr lang="en-US" baseline="0" dirty="0"/>
                        <a:t> done by customer for the loan</a:t>
                      </a:r>
                      <a:endParaRPr lang="en-US" dirty="0"/>
                    </a:p>
                  </a:txBody>
                  <a:tcPr/>
                </a:tc>
                <a:extLst>
                  <a:ext uri="{0D108BD9-81ED-4DB2-BD59-A6C34878D82A}">
                    <a16:rowId xmlns:a16="http://schemas.microsoft.com/office/drawing/2014/main" val="10005"/>
                  </a:ext>
                </a:extLst>
              </a:tr>
              <a:tr h="370840">
                <a:tc>
                  <a:txBody>
                    <a:bodyPr/>
                    <a:lstStyle/>
                    <a:p>
                      <a:pPr algn="ctr"/>
                      <a:r>
                        <a:rPr lang="en-US" sz="1800" b="0" i="0" kern="1200" dirty="0">
                          <a:solidFill>
                            <a:schemeClr val="dk1"/>
                          </a:solidFill>
                          <a:effectLst/>
                          <a:latin typeface="+mn-lt"/>
                          <a:ea typeface="+mn-ea"/>
                          <a:cs typeface="+mn-cs"/>
                        </a:rPr>
                        <a:t>Average Loan tenure</a:t>
                      </a:r>
                      <a:endParaRPr lang="en-US" dirty="0"/>
                    </a:p>
                  </a:txBody>
                  <a:tcPr/>
                </a:tc>
                <a:tc>
                  <a:txBody>
                    <a:bodyPr/>
                    <a:lstStyle/>
                    <a:p>
                      <a:pPr algn="ctr"/>
                      <a:r>
                        <a:rPr lang="en-US" dirty="0"/>
                        <a:t>Average</a:t>
                      </a:r>
                      <a:r>
                        <a:rPr lang="en-US" baseline="0" dirty="0"/>
                        <a:t> period of loan in months</a:t>
                      </a:r>
                    </a:p>
                  </a:txBody>
                  <a:tcPr/>
                </a:tc>
                <a:extLst>
                  <a:ext uri="{0D108BD9-81ED-4DB2-BD59-A6C34878D82A}">
                    <a16:rowId xmlns:a16="http://schemas.microsoft.com/office/drawing/2014/main" val="10006"/>
                  </a:ext>
                </a:extLst>
              </a:tr>
              <a:tr h="370840">
                <a:tc>
                  <a:txBody>
                    <a:bodyPr/>
                    <a:lstStyle/>
                    <a:p>
                      <a:pPr algn="ctr"/>
                      <a:r>
                        <a:rPr lang="en-US" sz="1800" b="0" i="0" kern="1200" dirty="0">
                          <a:solidFill>
                            <a:schemeClr val="dk1"/>
                          </a:solidFill>
                          <a:effectLst/>
                          <a:latin typeface="+mn-lt"/>
                          <a:ea typeface="+mn-ea"/>
                          <a:cs typeface="+mn-cs"/>
                        </a:rPr>
                        <a:t>Time_since_1st_loan</a:t>
                      </a:r>
                      <a:endParaRPr lang="en-US" dirty="0"/>
                    </a:p>
                  </a:txBody>
                  <a:tcPr/>
                </a:tc>
                <a:tc>
                  <a:txBody>
                    <a:bodyPr/>
                    <a:lstStyle/>
                    <a:p>
                      <a:pPr algn="ctr"/>
                      <a:r>
                        <a:rPr lang="en-US" dirty="0"/>
                        <a:t>Time since first</a:t>
                      </a:r>
                      <a:r>
                        <a:rPr lang="en-US" baseline="0" dirty="0"/>
                        <a:t> loan in months</a:t>
                      </a:r>
                      <a:endParaRPr lang="en-US" dirty="0"/>
                    </a:p>
                  </a:txBody>
                  <a:tcPr/>
                </a:tc>
                <a:extLst>
                  <a:ext uri="{0D108BD9-81ED-4DB2-BD59-A6C34878D82A}">
                    <a16:rowId xmlns:a16="http://schemas.microsoft.com/office/drawing/2014/main" val="10007"/>
                  </a:ext>
                </a:extLst>
              </a:tr>
              <a:tr h="370840">
                <a:tc>
                  <a:txBody>
                    <a:bodyPr/>
                    <a:lstStyle/>
                    <a:p>
                      <a:pPr algn="ctr"/>
                      <a:r>
                        <a:rPr lang="en-US" sz="1800" b="0" i="0" kern="1200" dirty="0" err="1">
                          <a:solidFill>
                            <a:schemeClr val="dk1"/>
                          </a:solidFill>
                          <a:effectLst/>
                          <a:latin typeface="+mn-lt"/>
                          <a:ea typeface="+mn-ea"/>
                          <a:cs typeface="+mn-cs"/>
                        </a:rPr>
                        <a:t>Aadhar</a:t>
                      </a:r>
                      <a:r>
                        <a:rPr lang="en-US" sz="1800" b="0" i="0" kern="1200" dirty="0">
                          <a:solidFill>
                            <a:schemeClr val="dk1"/>
                          </a:solidFill>
                          <a:effectLst/>
                          <a:latin typeface="+mn-lt"/>
                          <a:ea typeface="+mn-ea"/>
                          <a:cs typeface="+mn-cs"/>
                        </a:rPr>
                        <a:t> Flag</a:t>
                      </a:r>
                      <a:endParaRPr lang="en-US" dirty="0"/>
                    </a:p>
                  </a:txBody>
                  <a:tcPr/>
                </a:tc>
                <a:tc>
                  <a:txBody>
                    <a:bodyPr/>
                    <a:lstStyle/>
                    <a:p>
                      <a:pPr algn="ctr"/>
                      <a:r>
                        <a:rPr lang="en-US" dirty="0"/>
                        <a:t>If </a:t>
                      </a:r>
                      <a:r>
                        <a:rPr lang="en-US" dirty="0" err="1"/>
                        <a:t>Aadhar</a:t>
                      </a:r>
                      <a:r>
                        <a:rPr lang="en-US" baseline="0" dirty="0"/>
                        <a:t> was shared-Flag 1</a:t>
                      </a:r>
                      <a:endParaRPr lang="en-US" dirty="0"/>
                    </a:p>
                  </a:txBody>
                  <a:tcPr/>
                </a:tc>
                <a:extLst>
                  <a:ext uri="{0D108BD9-81ED-4DB2-BD59-A6C34878D82A}">
                    <a16:rowId xmlns:a16="http://schemas.microsoft.com/office/drawing/2014/main" val="10008"/>
                  </a:ext>
                </a:extLst>
              </a:tr>
              <a:tr h="370840">
                <a:tc>
                  <a:txBody>
                    <a:bodyPr/>
                    <a:lstStyle/>
                    <a:p>
                      <a:pPr algn="ctr"/>
                      <a:r>
                        <a:rPr lang="en-US" dirty="0"/>
                        <a:t>Passport</a:t>
                      </a:r>
                      <a:r>
                        <a:rPr lang="en-US" baseline="0" dirty="0"/>
                        <a:t> Flag</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passport </a:t>
                      </a:r>
                      <a:r>
                        <a:rPr lang="en-US" baseline="0" dirty="0"/>
                        <a:t>was shared-Flag 1</a:t>
                      </a:r>
                      <a:endParaRPr lang="en-US" dirty="0"/>
                    </a:p>
                  </a:txBody>
                  <a:tcPr/>
                </a:tc>
                <a:extLst>
                  <a:ext uri="{0D108BD9-81ED-4DB2-BD59-A6C34878D82A}">
                    <a16:rowId xmlns:a16="http://schemas.microsoft.com/office/drawing/2014/main" val="10009"/>
                  </a:ext>
                </a:extLst>
              </a:tr>
              <a:tr h="370840">
                <a:tc>
                  <a:txBody>
                    <a:bodyPr/>
                    <a:lstStyle/>
                    <a:p>
                      <a:pPr algn="ctr"/>
                      <a:r>
                        <a:rPr lang="en-US" dirty="0"/>
                        <a:t>PAN Flag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PAN </a:t>
                      </a:r>
                      <a:r>
                        <a:rPr lang="en-US" baseline="0" dirty="0"/>
                        <a:t>was shared-Flag 1</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40162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7886700" cy="1590571"/>
          </a:xfrm>
        </p:spPr>
        <p:txBody>
          <a:bodyPr>
            <a:normAutofit/>
          </a:bodyPr>
          <a:lstStyle/>
          <a:p>
            <a:pPr algn="l"/>
            <a:r>
              <a:rPr lang="en-IN" sz="1650" dirty="0">
                <a:latin typeface="Arial Rounded MT Bold" panose="020F0704030504030204" pitchFamily="34" charset="0"/>
              </a:rPr>
              <a:t>Distribution plot on numerical features:</a:t>
            </a:r>
            <a:br>
              <a:rPr lang="en-IN" sz="1650" b="1" dirty="0">
                <a:latin typeface="Arial Rounded MT Bold" panose="020F0704030504030204" pitchFamily="34" charset="0"/>
              </a:rPr>
            </a:br>
            <a:r>
              <a:rPr lang="en-IN" sz="14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400" dirty="0">
                <a:latin typeface="+mn-lt"/>
              </a:rPr>
            </a:br>
            <a:r>
              <a:rPr lang="en-IN" sz="1400" dirty="0">
                <a:latin typeface="+mn-lt"/>
              </a:rPr>
              <a:t>the lender can reposes the collateral and collect the money by selling it off. They can recover the losses for defaulted loan.</a:t>
            </a:r>
            <a:endParaRPr lang="en-IN" sz="1400" dirty="0">
              <a:latin typeface="Arial Rounded MT Bold" panose="020F07040305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03087"/>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274" y="220850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91177" y="4419600"/>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503481"/>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381000"/>
            <a:ext cx="8119613" cy="1981200"/>
          </a:xfrm>
        </p:spPr>
        <p:txBody>
          <a:bodyPr>
            <a:normAutofit fontScale="90000"/>
          </a:bodyPr>
          <a:lstStyle/>
          <a:p>
            <a:pPr algn="l"/>
            <a:r>
              <a:rPr lang="en-IN" sz="1800" dirty="0">
                <a:latin typeface="Arial Rounded MT Bold" panose="020F0704030504030204" pitchFamily="34" charset="0"/>
              </a:rPr>
              <a:t>Plots on various features:</a:t>
            </a:r>
            <a:br>
              <a:rPr lang="en-IN" sz="1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Significant features like disbursed amount and asset amount plotted with loan defaulters, here the distribution is almost same shows no correlation with the target variable.</a:t>
            </a:r>
            <a:br>
              <a:rPr lang="en-IN" sz="1800" dirty="0">
                <a:latin typeface="Arial Rounded MT Bold" panose="020F0704030504030204" pitchFamily="34" charset="0"/>
              </a:rPr>
            </a:br>
            <a:br>
              <a:rPr lang="en-IN" sz="1650" dirty="0">
                <a:latin typeface="Arial Rounded MT Bold" panose="020F0704030504030204" pitchFamily="34" charset="0"/>
              </a:rPr>
            </a:br>
            <a:endParaRPr lang="en-IN" sz="1650" dirty="0">
              <a:latin typeface="Arial Rounded MT Bold" panose="020F07040305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91" y="2223674"/>
            <a:ext cx="3329687" cy="21773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024" y="2223674"/>
            <a:ext cx="2835935" cy="217737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353974"/>
            <a:ext cx="3302978" cy="227542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0116" y="4353974"/>
            <a:ext cx="2753750" cy="2131524"/>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8134350" cy="1459298"/>
          </a:xfrm>
        </p:spPr>
        <p:txBody>
          <a:bodyPr>
            <a:normAutofit fontScale="90000"/>
          </a:bodyPr>
          <a:lstStyle/>
          <a:p>
            <a:pPr algn="l"/>
            <a:br>
              <a:rPr lang="en-IN" sz="2700" dirty="0"/>
            </a:br>
            <a:r>
              <a:rPr lang="en-IN" sz="2700" dirty="0"/>
              <a:t>Box plot on significant feature:</a:t>
            </a:r>
            <a:br>
              <a:rPr lang="en-IN" sz="1650" dirty="0">
                <a:latin typeface="Arial Rounded MT Bold" panose="020F0704030504030204" pitchFamily="34" charset="0"/>
              </a:rPr>
            </a:br>
            <a:br>
              <a:rPr lang="en-IN" sz="1650" dirty="0">
                <a:latin typeface="Arial Rounded MT Bold" panose="020F0704030504030204" pitchFamily="34" charset="0"/>
              </a:rPr>
            </a:br>
            <a:r>
              <a:rPr lang="en-IN" sz="2000" dirty="0">
                <a:latin typeface="+mn-lt"/>
              </a:rPr>
              <a:t>Significant features like disbursed amount and asset amount plotted with loan defaulters, here the distribution is almost same shows no correlation with the target variable.</a:t>
            </a:r>
            <a:br>
              <a:rPr lang="en-IN" sz="2000" dirty="0">
                <a:latin typeface="+mn-lt"/>
              </a:rPr>
            </a:br>
            <a:endParaRPr lang="en-IN" sz="20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16498"/>
            <a:ext cx="3434392" cy="20509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660" y="1834192"/>
            <a:ext cx="3202557" cy="2093297"/>
          </a:xfrm>
          <a:prstGeom prst="rect">
            <a:avLst/>
          </a:prstGeom>
        </p:spPr>
      </p:pic>
      <p:sp>
        <p:nvSpPr>
          <p:cNvPr id="6" name="Rectangle 5"/>
          <p:cNvSpPr/>
          <p:nvPr/>
        </p:nvSpPr>
        <p:spPr>
          <a:xfrm>
            <a:off x="517585" y="4273541"/>
            <a:ext cx="7142672" cy="2123658"/>
          </a:xfrm>
          <a:prstGeom prst="rect">
            <a:avLst/>
          </a:prstGeom>
        </p:spPr>
        <p:txBody>
          <a:bodyPr wrap="square">
            <a:spAutoFit/>
          </a:bodyPr>
          <a:lstStyle/>
          <a:p>
            <a:r>
              <a:rPr lang="en-IN" sz="2400" dirty="0"/>
              <a:t>Multi collinearity check:</a:t>
            </a:r>
          </a:p>
          <a:p>
            <a:endParaRPr lang="en-IN" dirty="0"/>
          </a:p>
          <a:p>
            <a:pPr marL="214313" indent="-214313">
              <a:buFont typeface="Arial" panose="020B0604020202020204" pitchFamily="34" charset="0"/>
              <a:buChar char="•"/>
            </a:pPr>
            <a:r>
              <a:rPr lang="en-IN" dirty="0"/>
              <a:t>Multi collinearity check is performed.</a:t>
            </a:r>
          </a:p>
          <a:p>
            <a:endParaRPr lang="en-IN" dirty="0"/>
          </a:p>
          <a:p>
            <a:pPr marL="214313" indent="-214313">
              <a:buFont typeface="Arial" panose="020B0604020202020204" pitchFamily="34" charset="0"/>
              <a:buChar char="•"/>
            </a:pPr>
            <a:r>
              <a:rPr lang="en-IN" dirty="0"/>
              <a:t> Features like primary disbursed amount, secondary sanctioned amount and secondary disbursed amount is highly correlated with target variable.</a:t>
            </a:r>
          </a:p>
        </p:txBody>
      </p:sp>
    </p:spTree>
    <p:extLst>
      <p:ext uri="{BB962C8B-B14F-4D97-AF65-F5344CB8AC3E}">
        <p14:creationId xmlns:p14="http://schemas.microsoft.com/office/powerpoint/2010/main" val="421486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7873</TotalTime>
  <Words>952</Words>
  <Application>Microsoft Office PowerPoint</Application>
  <PresentationFormat>On-screen Show (4:3)</PresentationFormat>
  <Paragraphs>118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Calibri</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Significant features like disbursed amount and asset amount plotted with loan defaulters, here the distribution is almost same shows no correlation with the target variable.  </vt:lpstr>
      <vt:lpstr> Box plot on significant feature:  Significant features like disbursed amount and asset amount plotted with loan defaulters, here the distribution is almost same shows no correlation with the target variable. </vt:lpstr>
      <vt:lpstr>Loan Default from Employment Type</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330</cp:revision>
  <dcterms:created xsi:type="dcterms:W3CDTF">2017-03-30T12:09:41Z</dcterms:created>
  <dcterms:modified xsi:type="dcterms:W3CDTF">2020-01-08T18:55:30Z</dcterms:modified>
</cp:coreProperties>
</file>