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28" r:id="rId2"/>
    <p:sldId id="332" r:id="rId3"/>
    <p:sldId id="329" r:id="rId4"/>
    <p:sldId id="257" r:id="rId5"/>
    <p:sldId id="258" r:id="rId6"/>
    <p:sldId id="338" r:id="rId7"/>
    <p:sldId id="335" r:id="rId8"/>
    <p:sldId id="337" r:id="rId9"/>
    <p:sldId id="336"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vin Kumar" initials="PK" lastIdx="1" clrIdx="0">
    <p:extLst>
      <p:ext uri="{19B8F6BF-5375-455C-9EA6-DF929625EA0E}">
        <p15:presenceInfo xmlns:p15="http://schemas.microsoft.com/office/powerpoint/2012/main" userId="Pravin Kum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19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53200" y="-25898"/>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45026"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8"/>
          <p:cNvSpPr/>
          <p:nvPr userDrawn="1"/>
        </p:nvSpPr>
        <p:spPr>
          <a:xfrm>
            <a:off x="45026"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xavierigneous/Vehicle-Loan-Default-Predic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CF1B1374-6C99-4642-9617-4426B07B7CEA}"/>
              </a:ext>
            </a:extLst>
          </p:cNvPr>
          <p:cNvSpPr txBox="1"/>
          <p:nvPr/>
        </p:nvSpPr>
        <p:spPr>
          <a:xfrm>
            <a:off x="838200" y="1676400"/>
            <a:ext cx="8077200" cy="707886"/>
          </a:xfrm>
          <a:prstGeom prst="rect">
            <a:avLst/>
          </a:prstGeom>
          <a:noFill/>
        </p:spPr>
        <p:txBody>
          <a:bodyPr wrap="square" rtlCol="0">
            <a:spAutoFit/>
          </a:bodyPr>
          <a:lstStyle/>
          <a:p>
            <a:pPr algn="ctr"/>
            <a:r>
              <a:rPr lang="en-US" sz="4000" dirty="0"/>
              <a:t>Vehicle Loan Default Prediction</a:t>
            </a:r>
          </a:p>
        </p:txBody>
      </p:sp>
      <p:sp>
        <p:nvSpPr>
          <p:cNvPr id="6" name="TextBox 5">
            <a:extLst>
              <a:ext uri="{FF2B5EF4-FFF2-40B4-BE49-F238E27FC236}">
                <a16:creationId xmlns:a16="http://schemas.microsoft.com/office/drawing/2014/main" id="{CF1B1374-6C99-4642-9617-4426B07B7CEA}"/>
              </a:ext>
            </a:extLst>
          </p:cNvPr>
          <p:cNvSpPr txBox="1"/>
          <p:nvPr/>
        </p:nvSpPr>
        <p:spPr>
          <a:xfrm>
            <a:off x="1068404" y="3286780"/>
            <a:ext cx="8030570" cy="523220"/>
          </a:xfrm>
          <a:prstGeom prst="rect">
            <a:avLst/>
          </a:prstGeom>
          <a:noFill/>
        </p:spPr>
        <p:txBody>
          <a:bodyPr wrap="square" rtlCol="0">
            <a:spAutoFit/>
          </a:bodyPr>
          <a:lstStyle/>
          <a:p>
            <a:pPr algn="r"/>
            <a:r>
              <a:rPr lang="en-US" sz="2800" dirty="0"/>
              <a:t>Team Details</a:t>
            </a:r>
          </a:p>
        </p:txBody>
      </p:sp>
      <p:sp>
        <p:nvSpPr>
          <p:cNvPr id="7" name="TextBox 6">
            <a:extLst>
              <a:ext uri="{FF2B5EF4-FFF2-40B4-BE49-F238E27FC236}">
                <a16:creationId xmlns:a16="http://schemas.microsoft.com/office/drawing/2014/main" id="{CF1B1374-6C99-4642-9617-4426B07B7CEA}"/>
              </a:ext>
            </a:extLst>
          </p:cNvPr>
          <p:cNvSpPr txBox="1"/>
          <p:nvPr/>
        </p:nvSpPr>
        <p:spPr>
          <a:xfrm>
            <a:off x="838200" y="3810000"/>
            <a:ext cx="8030570" cy="1938992"/>
          </a:xfrm>
          <a:prstGeom prst="rect">
            <a:avLst/>
          </a:prstGeom>
          <a:noFill/>
        </p:spPr>
        <p:txBody>
          <a:bodyPr wrap="square" rtlCol="0">
            <a:spAutoFit/>
          </a:bodyPr>
          <a:lstStyle/>
          <a:p>
            <a:pPr algn="r"/>
            <a:r>
              <a:rPr lang="en-US" sz="2000" dirty="0">
                <a:solidFill>
                  <a:srgbClr val="FF0000"/>
                </a:solidFill>
              </a:rPr>
              <a:t>Krishnaraj Palanychamy</a:t>
            </a:r>
          </a:p>
          <a:p>
            <a:pPr algn="r"/>
            <a:r>
              <a:rPr lang="en-US" sz="2000" dirty="0">
                <a:solidFill>
                  <a:srgbClr val="FF0000"/>
                </a:solidFill>
              </a:rPr>
              <a:t>Krishnamurthy S</a:t>
            </a:r>
          </a:p>
          <a:p>
            <a:pPr algn="r"/>
            <a:r>
              <a:rPr lang="en-US" sz="2000" dirty="0">
                <a:solidFill>
                  <a:srgbClr val="FF0000"/>
                </a:solidFill>
              </a:rPr>
              <a:t>Prabhakaran S</a:t>
            </a:r>
          </a:p>
          <a:p>
            <a:pPr algn="r"/>
            <a:r>
              <a:rPr lang="en-US" sz="2000" dirty="0">
                <a:solidFill>
                  <a:srgbClr val="FF0000"/>
                </a:solidFill>
              </a:rPr>
              <a:t>Pravin Kumar S</a:t>
            </a:r>
          </a:p>
          <a:p>
            <a:pPr algn="r"/>
            <a:r>
              <a:rPr lang="en-US" sz="2000" dirty="0">
                <a:solidFill>
                  <a:srgbClr val="FF0000"/>
                </a:solidFill>
              </a:rPr>
              <a:t>SR </a:t>
            </a:r>
            <a:r>
              <a:rPr lang="en-US" sz="2000" dirty="0" err="1">
                <a:solidFill>
                  <a:srgbClr val="FF0000"/>
                </a:solidFill>
              </a:rPr>
              <a:t>Abilash</a:t>
            </a:r>
            <a:endParaRPr lang="en-US" sz="2000" dirty="0">
              <a:solidFill>
                <a:srgbClr val="FF0000"/>
              </a:solidFill>
            </a:endParaRPr>
          </a:p>
          <a:p>
            <a:pPr algn="r"/>
            <a:r>
              <a:rPr lang="en-US" sz="2000" dirty="0">
                <a:solidFill>
                  <a:srgbClr val="FF0000"/>
                </a:solidFill>
              </a:rPr>
              <a:t>Vishwanath Kannan</a:t>
            </a:r>
          </a:p>
        </p:txBody>
      </p:sp>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Content Placeholder 2"/>
          <p:cNvSpPr txBox="1">
            <a:spLocks/>
          </p:cNvSpPr>
          <p:nvPr/>
        </p:nvSpPr>
        <p:spPr>
          <a:xfrm>
            <a:off x="3042062" y="1958439"/>
            <a:ext cx="4730338" cy="154676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a:p>
            <a:pPr lvl="1" algn="l"/>
            <a:r>
              <a:rPr lang="en-IN" sz="4000" dirty="0">
                <a:solidFill>
                  <a:srgbClr val="0055A0"/>
                </a:solidFill>
              </a:rPr>
              <a:t>Thank You</a:t>
            </a:r>
          </a:p>
        </p:txBody>
      </p:sp>
    </p:spTree>
    <p:extLst>
      <p:ext uri="{BB962C8B-B14F-4D97-AF65-F5344CB8AC3E}">
        <p14:creationId xmlns:p14="http://schemas.microsoft.com/office/powerpoint/2010/main" val="3724216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925F3-AEA9-4425-BE85-A907329B807D}"/>
              </a:ext>
            </a:extLst>
          </p:cNvPr>
          <p:cNvSpPr>
            <a:spLocks noGrp="1"/>
          </p:cNvSpPr>
          <p:nvPr>
            <p:ph type="title"/>
          </p:nvPr>
        </p:nvSpPr>
        <p:spPr/>
        <p:txBody>
          <a:bodyPr>
            <a:normAutofit/>
          </a:bodyPr>
          <a:lstStyle/>
          <a:p>
            <a:pPr algn="l"/>
            <a:r>
              <a:rPr lang="en-US" sz="4000" dirty="0"/>
              <a:t>Introduction</a:t>
            </a:r>
          </a:p>
        </p:txBody>
      </p:sp>
      <p:sp>
        <p:nvSpPr>
          <p:cNvPr id="3" name="Content Placeholder 2">
            <a:extLst>
              <a:ext uri="{FF2B5EF4-FFF2-40B4-BE49-F238E27FC236}">
                <a16:creationId xmlns:a16="http://schemas.microsoft.com/office/drawing/2014/main" id="{58171DD3-3E42-48DF-95D4-3408C189D523}"/>
              </a:ext>
            </a:extLst>
          </p:cNvPr>
          <p:cNvSpPr>
            <a:spLocks noGrp="1"/>
          </p:cNvSpPr>
          <p:nvPr>
            <p:ph idx="1"/>
          </p:nvPr>
        </p:nvSpPr>
        <p:spPr>
          <a:xfrm>
            <a:off x="457200" y="1295400"/>
            <a:ext cx="8686800" cy="5562600"/>
          </a:xfrm>
        </p:spPr>
        <p:txBody>
          <a:bodyPr>
            <a:normAutofit lnSpcReduction="10000"/>
          </a:bodyPr>
          <a:lstStyle/>
          <a:p>
            <a:r>
              <a:rPr lang="en-US" sz="2800" dirty="0"/>
              <a:t>People avail vehicle loan from banks to buy their dream cars. Car loans have taken off in India witnessing an increase in growth of 18-20% which is a huge increase in 2019.</a:t>
            </a:r>
          </a:p>
          <a:p>
            <a:r>
              <a:rPr lang="en-US" sz="2800" dirty="0"/>
              <a:t>Bank and vehicle finance companies are making this dream come true by providing the vehicle loan facility. </a:t>
            </a:r>
          </a:p>
          <a:p>
            <a:r>
              <a:rPr lang="en-US" sz="2800" dirty="0"/>
              <a:t>Financing a vehicle involves a lot of technicalities like the kind of vehicle to be financed, the route on which the vehicle will be plying, the operating expenses of the customer, etc. </a:t>
            </a:r>
          </a:p>
          <a:p>
            <a:r>
              <a:rPr lang="en-US" sz="2800" dirty="0"/>
              <a:t>It is also being influenced by processing fee, loan clearance time, requirement of documentation and methodology being followed in computation of interest.</a:t>
            </a:r>
          </a:p>
          <a:p>
            <a:endParaRPr lang="en-US" dirty="0"/>
          </a:p>
        </p:txBody>
      </p:sp>
    </p:spTree>
    <p:extLst>
      <p:ext uri="{BB962C8B-B14F-4D97-AF65-F5344CB8AC3E}">
        <p14:creationId xmlns:p14="http://schemas.microsoft.com/office/powerpoint/2010/main" val="3561413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IN" sz="2400" dirty="0">
                <a:solidFill>
                  <a:schemeClr val="tx1"/>
                </a:solidFill>
              </a:rPr>
              <a:t>The objective of this project is to predict whether the customer will default based on these critical features.</a:t>
            </a:r>
          </a:p>
          <a:p>
            <a:pPr marL="914400" lvl="1" indent="-457200" algn="l">
              <a:buFont typeface="Arial" panose="020B0604020202020204" pitchFamily="34" charset="0"/>
              <a:buChar char="•"/>
            </a:pPr>
            <a:r>
              <a:rPr lang="en-US" sz="2200" dirty="0">
                <a:solidFill>
                  <a:schemeClr val="tx1"/>
                </a:solidFill>
              </a:rPr>
              <a:t>To find out consumers’ awareness about vehicle finance activities </a:t>
            </a:r>
          </a:p>
          <a:p>
            <a:pPr marL="914400" lvl="1" indent="-457200" algn="l">
              <a:buFont typeface="Arial" panose="020B0604020202020204" pitchFamily="34" charset="0"/>
              <a:buChar char="•"/>
            </a:pPr>
            <a:r>
              <a:rPr lang="en-US" sz="2200" dirty="0">
                <a:solidFill>
                  <a:schemeClr val="tx1"/>
                </a:solidFill>
              </a:rPr>
              <a:t>  To identify reasons for availing of vehicle finance </a:t>
            </a:r>
          </a:p>
          <a:p>
            <a:pPr marL="914400" lvl="1" indent="-457200" algn="l">
              <a:buFont typeface="Arial" panose="020B0604020202020204" pitchFamily="34" charset="0"/>
              <a:buChar char="•"/>
            </a:pPr>
            <a:r>
              <a:rPr lang="en-US" sz="2200" dirty="0">
                <a:solidFill>
                  <a:schemeClr val="tx1"/>
                </a:solidFill>
              </a:rPr>
              <a:t>To find out problem faced by consumers in availing of vehicle finance</a:t>
            </a:r>
            <a:endParaRPr lang="en-IN" sz="2000" dirty="0">
              <a:solidFill>
                <a:schemeClr val="tx1"/>
              </a:solidFill>
            </a:endParaRPr>
          </a:p>
          <a:p>
            <a:pPr marL="342900" indent="-342900" algn="l">
              <a:buFont typeface="Arial" panose="020B0604020202020204" pitchFamily="34" charset="0"/>
              <a:buChar char="•"/>
            </a:pPr>
            <a:r>
              <a:rPr lang="en-US" sz="2400" dirty="0">
                <a:solidFill>
                  <a:schemeClr val="tx1"/>
                </a:solidFill>
              </a:rPr>
              <a:t>Finding out the critical features that to help him/the company to evaluate the probability of default of the customer, as well as prevent loosing out potential customers otherwise lost.</a:t>
            </a:r>
          </a:p>
          <a:p>
            <a:pPr marL="342900" indent="-342900" algn="l">
              <a:buFont typeface="Arial" panose="020B0604020202020204" pitchFamily="34" charset="0"/>
              <a:buChar char="•"/>
            </a:pPr>
            <a:r>
              <a:rPr lang="en-US" sz="2400" dirty="0">
                <a:solidFill>
                  <a:schemeClr val="tx1"/>
                </a:solidFill>
              </a:rPr>
              <a:t>Implementing a model that will help Banks to provide a better understanding about the customers and their status</a:t>
            </a:r>
          </a:p>
          <a:p>
            <a:pPr marL="342900" indent="-342900" algn="l">
              <a:buFont typeface="Arial" panose="020B0604020202020204" pitchFamily="34" charset="0"/>
              <a:buChar char="•"/>
            </a:pPr>
            <a:r>
              <a:rPr lang="en-US" sz="2400" dirty="0">
                <a:solidFill>
                  <a:schemeClr val="tx1"/>
                </a:solidFill>
              </a:rPr>
              <a:t>Reducing the losses suffered by the banks by availing loans to potential defaulters.</a:t>
            </a:r>
          </a:p>
          <a:p>
            <a:pPr algn="l"/>
            <a:endParaRPr lang="en-US" sz="2400" dirty="0">
              <a:solidFill>
                <a:srgbClr val="0055A0"/>
              </a:solidFill>
            </a:endParaRPr>
          </a:p>
          <a:p>
            <a:pPr marL="342900" indent="-342900" algn="l">
              <a:buFont typeface="Wingdings" panose="05000000000000000000" pitchFamily="2" charset="2"/>
              <a:buChar char="Ø"/>
            </a:pPr>
            <a:endParaRPr lang="en-IN" sz="2400" dirty="0">
              <a:solidFill>
                <a:srgbClr val="0055A0"/>
              </a:solidFill>
            </a:endParaRPr>
          </a:p>
          <a:p>
            <a:pPr marL="342900" indent="-342900" algn="l">
              <a:buFont typeface="Wingdings" panose="05000000000000000000" pitchFamily="2" charset="2"/>
              <a:buChar char="Ø"/>
            </a:pPr>
            <a:endParaRPr lang="en-IN" sz="2400" dirty="0">
              <a:solidFill>
                <a:srgbClr val="0055A0"/>
              </a:solidFill>
            </a:endParaRPr>
          </a:p>
        </p:txBody>
      </p:sp>
      <p:sp>
        <p:nvSpPr>
          <p:cNvPr id="31" name="TextBox 30"/>
          <p:cNvSpPr txBox="1"/>
          <p:nvPr/>
        </p:nvSpPr>
        <p:spPr>
          <a:xfrm>
            <a:off x="454231" y="54114"/>
            <a:ext cx="8537369" cy="707886"/>
          </a:xfrm>
          <a:prstGeom prst="rect">
            <a:avLst/>
          </a:prstGeom>
          <a:noFill/>
        </p:spPr>
        <p:txBody>
          <a:bodyPr wrap="square" rtlCol="0">
            <a:spAutoFit/>
          </a:bodyPr>
          <a:lstStyle/>
          <a:p>
            <a:r>
              <a:rPr lang="en-US" sz="4000" dirty="0">
                <a:ea typeface="굴림" panose="020B0600000101010101" pitchFamily="34" charset="-127"/>
              </a:rPr>
              <a:t>Problem Definition</a:t>
            </a:r>
            <a:endParaRPr lang="en-US" sz="4000" b="1" dirty="0"/>
          </a:p>
        </p:txBody>
      </p:sp>
    </p:spTree>
    <p:extLst>
      <p:ext uri="{BB962C8B-B14F-4D97-AF65-F5344CB8AC3E}">
        <p14:creationId xmlns:p14="http://schemas.microsoft.com/office/powerpoint/2010/main" val="3761210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57200"/>
            <a:ext cx="7886700" cy="1590571"/>
          </a:xfrm>
        </p:spPr>
        <p:txBody>
          <a:bodyPr>
            <a:normAutofit/>
          </a:bodyPr>
          <a:lstStyle/>
          <a:p>
            <a:pPr algn="l"/>
            <a:r>
              <a:rPr lang="en-IN" sz="1650" dirty="0">
                <a:latin typeface="Arial Rounded MT Bold" panose="020F0704030504030204" pitchFamily="34" charset="0"/>
              </a:rPr>
              <a:t>Distribution plot on numerical features:</a:t>
            </a:r>
            <a:br>
              <a:rPr lang="en-IN" sz="1650" b="1" dirty="0">
                <a:latin typeface="Arial Rounded MT Bold" panose="020F0704030504030204" pitchFamily="34" charset="0"/>
              </a:rPr>
            </a:br>
            <a:r>
              <a:rPr lang="en-IN" sz="1400" dirty="0">
                <a:latin typeface="+mn-lt"/>
              </a:rPr>
              <a:t>Here numerical features are used for distribution plot. Most of the numerical variable like Asset cost distribution, primary CB, disbursed amount follows right skewed distribution whereas LTV follows left skewed distribution. Because in case if the borrower defaults on the loan</a:t>
            </a:r>
            <a:br>
              <a:rPr lang="en-IN" sz="1400" dirty="0">
                <a:latin typeface="+mn-lt"/>
              </a:rPr>
            </a:br>
            <a:r>
              <a:rPr lang="en-IN" sz="1400" dirty="0">
                <a:latin typeface="+mn-lt"/>
              </a:rPr>
              <a:t>the lender can reposes the collateral and collect the money by selling it off. They can recover the losses for defaulted loan.</a:t>
            </a:r>
            <a:endParaRPr lang="en-IN" sz="1400" dirty="0">
              <a:latin typeface="Arial Rounded MT Bold" panose="020F070403050403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153" y="2103087"/>
            <a:ext cx="3729706" cy="236661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3274" y="2208503"/>
            <a:ext cx="3686573" cy="2155782"/>
          </a:xfrm>
          <a:prstGeom prst="rect">
            <a:avLst/>
          </a:prstGeom>
        </p:spPr>
      </p:pic>
      <p:pic>
        <p:nvPicPr>
          <p:cNvPr id="10" name="Content Placeholder 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891177" y="4419600"/>
            <a:ext cx="3752959" cy="2155782"/>
          </a:xfr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9864" y="4503481"/>
            <a:ext cx="3762899" cy="2086827"/>
          </a:xfrm>
          <a:prstGeom prst="rect">
            <a:avLst/>
          </a:prstGeom>
        </p:spPr>
      </p:pic>
    </p:spTree>
    <p:extLst>
      <p:ext uri="{BB962C8B-B14F-4D97-AF65-F5344CB8AC3E}">
        <p14:creationId xmlns:p14="http://schemas.microsoft.com/office/powerpoint/2010/main" val="3383383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947" y="381000"/>
            <a:ext cx="8119613" cy="1981200"/>
          </a:xfrm>
        </p:spPr>
        <p:txBody>
          <a:bodyPr>
            <a:normAutofit fontScale="90000"/>
          </a:bodyPr>
          <a:lstStyle/>
          <a:p>
            <a:pPr algn="l"/>
            <a:r>
              <a:rPr lang="en-IN" sz="1800" dirty="0">
                <a:latin typeface="Arial Rounded MT Bold" panose="020F0704030504030204" pitchFamily="34" charset="0"/>
              </a:rPr>
              <a:t>Plots on various features:</a:t>
            </a:r>
            <a:br>
              <a:rPr lang="en-IN" sz="1800" dirty="0">
                <a:latin typeface="Arial Rounded MT Bold" panose="020F0704030504030204" pitchFamily="34" charset="0"/>
              </a:rPr>
            </a:br>
            <a:r>
              <a:rPr lang="en-IN" sz="1800" dirty="0">
                <a:latin typeface="+mn-lt"/>
              </a:rPr>
              <a:t> Count plot for employment type is compared with the loan defaulters here where most of the self employed are a non-loan defaulters. </a:t>
            </a:r>
            <a:r>
              <a:rPr lang="en-IN" sz="1800" dirty="0" err="1">
                <a:latin typeface="+mn-lt"/>
              </a:rPr>
              <a:t>Aadhar</a:t>
            </a:r>
            <a:r>
              <a:rPr lang="en-IN" sz="1800" dirty="0">
                <a:latin typeface="+mn-lt"/>
              </a:rPr>
              <a:t> and pan details compared with loan defaulters. Person with </a:t>
            </a:r>
            <a:r>
              <a:rPr lang="en-IN" sz="1800" dirty="0" err="1">
                <a:latin typeface="+mn-lt"/>
              </a:rPr>
              <a:t>aadhar</a:t>
            </a:r>
            <a:r>
              <a:rPr lang="en-IN" sz="1800" dirty="0">
                <a:latin typeface="+mn-lt"/>
              </a:rPr>
              <a:t> are a loan defaulter whereas its just opposite to Pan details. Significant features like disbursed amount and asset amount plotted with loan defaulters, here the distribution is almost same shows no correlation with the target variable.</a:t>
            </a:r>
            <a:br>
              <a:rPr lang="en-IN" sz="1800" dirty="0">
                <a:latin typeface="Arial Rounded MT Bold" panose="020F0704030504030204" pitchFamily="34" charset="0"/>
              </a:rPr>
            </a:br>
            <a:br>
              <a:rPr lang="en-IN" sz="1650" dirty="0">
                <a:latin typeface="Arial Rounded MT Bold" panose="020F0704030504030204" pitchFamily="34" charset="0"/>
              </a:rPr>
            </a:br>
            <a:endParaRPr lang="en-IN" sz="1650" dirty="0">
              <a:latin typeface="Arial Rounded MT Bold" panose="020F07040305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291" y="2223674"/>
            <a:ext cx="3329687" cy="217737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9024" y="2223674"/>
            <a:ext cx="2835935" cy="217737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4353974"/>
            <a:ext cx="3302978" cy="2275426"/>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0116" y="4353974"/>
            <a:ext cx="2753750" cy="2131524"/>
          </a:xfrm>
          <a:prstGeom prst="rect">
            <a:avLst/>
          </a:prstGeom>
        </p:spPr>
      </p:pic>
    </p:spTree>
    <p:extLst>
      <p:ext uri="{BB962C8B-B14F-4D97-AF65-F5344CB8AC3E}">
        <p14:creationId xmlns:p14="http://schemas.microsoft.com/office/powerpoint/2010/main" val="2232089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3798-AC9D-4740-8653-01EC298A70B8}"/>
              </a:ext>
            </a:extLst>
          </p:cNvPr>
          <p:cNvSpPr>
            <a:spLocks noGrp="1"/>
          </p:cNvSpPr>
          <p:nvPr>
            <p:ph type="title"/>
          </p:nvPr>
        </p:nvSpPr>
        <p:spPr/>
        <p:txBody>
          <a:bodyPr>
            <a:normAutofit fontScale="90000"/>
          </a:bodyPr>
          <a:lstStyle/>
          <a:p>
            <a:r>
              <a:rPr lang="en-US" dirty="0"/>
              <a:t>Loan Default from Employment Type</a:t>
            </a:r>
          </a:p>
        </p:txBody>
      </p:sp>
      <p:pic>
        <p:nvPicPr>
          <p:cNvPr id="5" name="Content Placeholder 4">
            <a:extLst>
              <a:ext uri="{FF2B5EF4-FFF2-40B4-BE49-F238E27FC236}">
                <a16:creationId xmlns:a16="http://schemas.microsoft.com/office/drawing/2014/main" id="{3CE1B430-A11B-49FC-BFAC-6265DEF3CCE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1" t="4871" r="-234" b="961"/>
          <a:stretch/>
        </p:blipFill>
        <p:spPr>
          <a:xfrm>
            <a:off x="457200" y="2057400"/>
            <a:ext cx="8534400" cy="4419600"/>
          </a:xfrm>
        </p:spPr>
      </p:pic>
      <p:sp>
        <p:nvSpPr>
          <p:cNvPr id="6" name="TextBox 5">
            <a:extLst>
              <a:ext uri="{FF2B5EF4-FFF2-40B4-BE49-F238E27FC236}">
                <a16:creationId xmlns:a16="http://schemas.microsoft.com/office/drawing/2014/main" id="{A9207DB9-9FE6-4200-801D-6AF13131EED7}"/>
              </a:ext>
            </a:extLst>
          </p:cNvPr>
          <p:cNvSpPr txBox="1"/>
          <p:nvPr/>
        </p:nvSpPr>
        <p:spPr>
          <a:xfrm>
            <a:off x="1981200" y="1981200"/>
            <a:ext cx="1600200" cy="369332"/>
          </a:xfrm>
          <a:prstGeom prst="rect">
            <a:avLst/>
          </a:prstGeom>
          <a:solidFill>
            <a:schemeClr val="bg1"/>
          </a:solidFill>
        </p:spPr>
        <p:txBody>
          <a:bodyPr wrap="square" rtlCol="0">
            <a:spAutoFit/>
          </a:bodyPr>
          <a:lstStyle/>
          <a:p>
            <a:r>
              <a:rPr lang="en-US" dirty="0"/>
              <a:t>Not Defaulted</a:t>
            </a:r>
          </a:p>
        </p:txBody>
      </p:sp>
      <p:sp>
        <p:nvSpPr>
          <p:cNvPr id="7" name="TextBox 6">
            <a:extLst>
              <a:ext uri="{FF2B5EF4-FFF2-40B4-BE49-F238E27FC236}">
                <a16:creationId xmlns:a16="http://schemas.microsoft.com/office/drawing/2014/main" id="{015D19A7-76D6-4B90-8482-E07C37484E64}"/>
              </a:ext>
            </a:extLst>
          </p:cNvPr>
          <p:cNvSpPr txBox="1"/>
          <p:nvPr/>
        </p:nvSpPr>
        <p:spPr>
          <a:xfrm>
            <a:off x="5867400" y="1973344"/>
            <a:ext cx="1600200" cy="369332"/>
          </a:xfrm>
          <a:prstGeom prst="rect">
            <a:avLst/>
          </a:prstGeom>
          <a:solidFill>
            <a:schemeClr val="bg1"/>
          </a:solidFill>
        </p:spPr>
        <p:txBody>
          <a:bodyPr wrap="square" rtlCol="0">
            <a:spAutoFit/>
          </a:bodyPr>
          <a:lstStyle/>
          <a:p>
            <a:r>
              <a:rPr lang="en-US" dirty="0"/>
              <a:t>Defaulted</a:t>
            </a:r>
          </a:p>
        </p:txBody>
      </p:sp>
    </p:spTree>
    <p:extLst>
      <p:ext uri="{BB962C8B-B14F-4D97-AF65-F5344CB8AC3E}">
        <p14:creationId xmlns:p14="http://schemas.microsoft.com/office/powerpoint/2010/main" val="3871781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A166-D565-4795-B1AA-87976669D899}"/>
              </a:ext>
            </a:extLst>
          </p:cNvPr>
          <p:cNvSpPr>
            <a:spLocks noGrp="1"/>
          </p:cNvSpPr>
          <p:nvPr>
            <p:ph type="title"/>
          </p:nvPr>
        </p:nvSpPr>
        <p:spPr>
          <a:xfrm>
            <a:off x="457200" y="304800"/>
            <a:ext cx="8229600" cy="1143000"/>
          </a:xfrm>
        </p:spPr>
        <p:txBody>
          <a:bodyPr/>
          <a:lstStyle/>
          <a:p>
            <a:pPr algn="l"/>
            <a:r>
              <a:rPr lang="en-US" dirty="0"/>
              <a:t>Statistical significance of variables</a:t>
            </a:r>
          </a:p>
        </p:txBody>
      </p:sp>
      <p:graphicFrame>
        <p:nvGraphicFramePr>
          <p:cNvPr id="4" name="Table 4">
            <a:extLst>
              <a:ext uri="{FF2B5EF4-FFF2-40B4-BE49-F238E27FC236}">
                <a16:creationId xmlns:a16="http://schemas.microsoft.com/office/drawing/2014/main" id="{C31553A5-5FEC-47AD-B734-E5F229DAE130}"/>
              </a:ext>
            </a:extLst>
          </p:cNvPr>
          <p:cNvGraphicFramePr>
            <a:graphicFrameLocks noGrp="1"/>
          </p:cNvGraphicFramePr>
          <p:nvPr>
            <p:ph idx="1"/>
            <p:extLst>
              <p:ext uri="{D42A27DB-BD31-4B8C-83A1-F6EECF244321}">
                <p14:modId xmlns:p14="http://schemas.microsoft.com/office/powerpoint/2010/main" val="2492861082"/>
              </p:ext>
            </p:extLst>
          </p:nvPr>
        </p:nvGraphicFramePr>
        <p:xfrm>
          <a:off x="457200" y="1600200"/>
          <a:ext cx="8229600" cy="41148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3658138492"/>
                    </a:ext>
                  </a:extLst>
                </a:gridCol>
                <a:gridCol w="4114800">
                  <a:extLst>
                    <a:ext uri="{9D8B030D-6E8A-4147-A177-3AD203B41FA5}">
                      <a16:colId xmlns:a16="http://schemas.microsoft.com/office/drawing/2014/main" val="3593707040"/>
                    </a:ext>
                  </a:extLst>
                </a:gridCol>
              </a:tblGrid>
              <a:tr h="370840">
                <a:tc>
                  <a:txBody>
                    <a:bodyPr/>
                    <a:lstStyle/>
                    <a:p>
                      <a:r>
                        <a:rPr lang="en-IN" sz="2400" dirty="0"/>
                        <a:t>Numerical</a:t>
                      </a:r>
                    </a:p>
                  </a:txBody>
                  <a:tcPr/>
                </a:tc>
                <a:tc>
                  <a:txBody>
                    <a:bodyPr/>
                    <a:lstStyle/>
                    <a:p>
                      <a:r>
                        <a:rPr lang="en-IN" sz="2400" dirty="0"/>
                        <a:t>Categorical</a:t>
                      </a:r>
                    </a:p>
                  </a:txBody>
                  <a:tcPr/>
                </a:tc>
                <a:extLst>
                  <a:ext uri="{0D108BD9-81ED-4DB2-BD59-A6C34878D82A}">
                    <a16:rowId xmlns:a16="http://schemas.microsoft.com/office/drawing/2014/main" val="160021087"/>
                  </a:ext>
                </a:extLst>
              </a:tr>
              <a:tr h="370840">
                <a:tc>
                  <a:txBody>
                    <a:bodyPr/>
                    <a:lstStyle/>
                    <a:p>
                      <a:r>
                        <a:rPr lang="en-IN" sz="2400" dirty="0"/>
                        <a:t>Disbursed amount</a:t>
                      </a:r>
                    </a:p>
                  </a:txBody>
                  <a:tcPr/>
                </a:tc>
                <a:tc>
                  <a:txBody>
                    <a:bodyPr/>
                    <a:lstStyle/>
                    <a:p>
                      <a:r>
                        <a:rPr lang="en-IN" sz="2400" dirty="0"/>
                        <a:t>No. of accounts</a:t>
                      </a:r>
                    </a:p>
                  </a:txBody>
                  <a:tcPr/>
                </a:tc>
                <a:extLst>
                  <a:ext uri="{0D108BD9-81ED-4DB2-BD59-A6C34878D82A}">
                    <a16:rowId xmlns:a16="http://schemas.microsoft.com/office/drawing/2014/main" val="323034610"/>
                  </a:ext>
                </a:extLst>
              </a:tr>
              <a:tr h="370840">
                <a:tc>
                  <a:txBody>
                    <a:bodyPr/>
                    <a:lstStyle/>
                    <a:p>
                      <a:r>
                        <a:rPr lang="en-IN" sz="2400" dirty="0"/>
                        <a:t>Asset cost</a:t>
                      </a:r>
                    </a:p>
                  </a:txBody>
                  <a:tcPr/>
                </a:tc>
                <a:tc>
                  <a:txBody>
                    <a:bodyPr/>
                    <a:lstStyle/>
                    <a:p>
                      <a:r>
                        <a:rPr lang="en-IN" sz="2400" dirty="0"/>
                        <a:t>Active accounts</a:t>
                      </a:r>
                    </a:p>
                  </a:txBody>
                  <a:tcPr/>
                </a:tc>
                <a:extLst>
                  <a:ext uri="{0D108BD9-81ED-4DB2-BD59-A6C34878D82A}">
                    <a16:rowId xmlns:a16="http://schemas.microsoft.com/office/drawing/2014/main" val="2332941236"/>
                  </a:ext>
                </a:extLst>
              </a:tr>
              <a:tr h="370840">
                <a:tc>
                  <a:txBody>
                    <a:bodyPr/>
                    <a:lstStyle/>
                    <a:p>
                      <a:r>
                        <a:rPr lang="en-IN" sz="2400" dirty="0"/>
                        <a:t>loan-to-value ratio</a:t>
                      </a:r>
                    </a:p>
                  </a:txBody>
                  <a:tcPr/>
                </a:tc>
                <a:tc>
                  <a:txBody>
                    <a:bodyPr/>
                    <a:lstStyle/>
                    <a:p>
                      <a:r>
                        <a:rPr lang="en-IN" sz="2400" dirty="0"/>
                        <a:t>Overdue accounts</a:t>
                      </a:r>
                    </a:p>
                  </a:txBody>
                  <a:tcPr/>
                </a:tc>
                <a:extLst>
                  <a:ext uri="{0D108BD9-81ED-4DB2-BD59-A6C34878D82A}">
                    <a16:rowId xmlns:a16="http://schemas.microsoft.com/office/drawing/2014/main" val="2130091456"/>
                  </a:ext>
                </a:extLst>
              </a:tr>
              <a:tr h="370840">
                <a:tc>
                  <a:txBody>
                    <a:bodyPr/>
                    <a:lstStyle/>
                    <a:p>
                      <a:r>
                        <a:rPr lang="en-IN" sz="2400" dirty="0"/>
                        <a:t>current-balance</a:t>
                      </a:r>
                    </a:p>
                  </a:txBody>
                  <a:tcPr/>
                </a:tc>
                <a:tc>
                  <a:txBody>
                    <a:bodyPr/>
                    <a:lstStyle/>
                    <a:p>
                      <a:r>
                        <a:rPr lang="en-IN" sz="2400" dirty="0"/>
                        <a:t>New accounts in last 6 months</a:t>
                      </a:r>
                    </a:p>
                  </a:txBody>
                  <a:tcPr/>
                </a:tc>
                <a:extLst>
                  <a:ext uri="{0D108BD9-81ED-4DB2-BD59-A6C34878D82A}">
                    <a16:rowId xmlns:a16="http://schemas.microsoft.com/office/drawing/2014/main" val="16964432"/>
                  </a:ext>
                </a:extLst>
              </a:tr>
              <a:tr h="370840">
                <a:tc>
                  <a:txBody>
                    <a:bodyPr/>
                    <a:lstStyle/>
                    <a:p>
                      <a:r>
                        <a:rPr lang="en-IN" sz="2400" dirty="0" err="1"/>
                        <a:t>installment</a:t>
                      </a:r>
                      <a:r>
                        <a:rPr lang="en-IN" sz="2400" dirty="0"/>
                        <a:t>-amount</a:t>
                      </a:r>
                    </a:p>
                  </a:txBody>
                  <a:tcPr/>
                </a:tc>
                <a:tc>
                  <a:txBody>
                    <a:bodyPr/>
                    <a:lstStyle/>
                    <a:p>
                      <a:r>
                        <a:rPr lang="en-IN" sz="2400" dirty="0"/>
                        <a:t>No of inquiries</a:t>
                      </a:r>
                    </a:p>
                  </a:txBody>
                  <a:tcPr/>
                </a:tc>
                <a:extLst>
                  <a:ext uri="{0D108BD9-81ED-4DB2-BD59-A6C34878D82A}">
                    <a16:rowId xmlns:a16="http://schemas.microsoft.com/office/drawing/2014/main" val="387761159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Primary current balance</a:t>
                      </a:r>
                    </a:p>
                  </a:txBody>
                  <a:tcPr/>
                </a:tc>
                <a:tc>
                  <a:txBody>
                    <a:bodyPr/>
                    <a:lstStyle/>
                    <a:p>
                      <a:r>
                        <a:rPr lang="en-IN" sz="2400" dirty="0" err="1"/>
                        <a:t>Avg</a:t>
                      </a:r>
                      <a:r>
                        <a:rPr lang="en-IN" sz="2400" dirty="0"/>
                        <a:t> Loan tenure</a:t>
                      </a:r>
                    </a:p>
                  </a:txBody>
                  <a:tcPr/>
                </a:tc>
                <a:extLst>
                  <a:ext uri="{0D108BD9-81ED-4DB2-BD59-A6C34878D82A}">
                    <a16:rowId xmlns:a16="http://schemas.microsoft.com/office/drawing/2014/main" val="22666309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err="1"/>
                        <a:t>Age_at_disbursal</a:t>
                      </a:r>
                      <a:endParaRPr lang="en-IN" sz="2400" dirty="0"/>
                    </a:p>
                  </a:txBody>
                  <a:tcPr/>
                </a:tc>
                <a:tc>
                  <a:txBody>
                    <a:bodyPr/>
                    <a:lstStyle/>
                    <a:p>
                      <a:r>
                        <a:rPr lang="en-IN" sz="2400" dirty="0"/>
                        <a:t>Time_since_1st_loan</a:t>
                      </a:r>
                    </a:p>
                  </a:txBody>
                  <a:tcPr/>
                </a:tc>
                <a:extLst>
                  <a:ext uri="{0D108BD9-81ED-4DB2-BD59-A6C34878D82A}">
                    <a16:rowId xmlns:a16="http://schemas.microsoft.com/office/drawing/2014/main" val="19369364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2400" dirty="0"/>
                    </a:p>
                  </a:txBody>
                  <a:tcPr/>
                </a:tc>
                <a:tc>
                  <a:txBody>
                    <a:bodyPr/>
                    <a:lstStyle/>
                    <a:p>
                      <a:r>
                        <a:rPr lang="en-IN" sz="2400" dirty="0"/>
                        <a:t>Aadhar Flag</a:t>
                      </a:r>
                    </a:p>
                  </a:txBody>
                  <a:tcPr/>
                </a:tc>
                <a:extLst>
                  <a:ext uri="{0D108BD9-81ED-4DB2-BD59-A6C34878D82A}">
                    <a16:rowId xmlns:a16="http://schemas.microsoft.com/office/drawing/2014/main" val="122713326"/>
                  </a:ext>
                </a:extLst>
              </a:tr>
            </a:tbl>
          </a:graphicData>
        </a:graphic>
      </p:graphicFrame>
    </p:spTree>
    <p:extLst>
      <p:ext uri="{BB962C8B-B14F-4D97-AF65-F5344CB8AC3E}">
        <p14:creationId xmlns:p14="http://schemas.microsoft.com/office/powerpoint/2010/main" val="146618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A397E-F577-49FF-BC80-010E4660590D}"/>
              </a:ext>
            </a:extLst>
          </p:cNvPr>
          <p:cNvSpPr>
            <a:spLocks noGrp="1"/>
          </p:cNvSpPr>
          <p:nvPr>
            <p:ph type="title"/>
          </p:nvPr>
        </p:nvSpPr>
        <p:spPr/>
        <p:txBody>
          <a:bodyPr/>
          <a:lstStyle/>
          <a:p>
            <a:pPr algn="l"/>
            <a:r>
              <a:rPr lang="en-US" dirty="0"/>
              <a:t>Feature Engineering</a:t>
            </a:r>
          </a:p>
        </p:txBody>
      </p:sp>
      <p:sp>
        <p:nvSpPr>
          <p:cNvPr id="3" name="Content Placeholder 2">
            <a:extLst>
              <a:ext uri="{FF2B5EF4-FFF2-40B4-BE49-F238E27FC236}">
                <a16:creationId xmlns:a16="http://schemas.microsoft.com/office/drawing/2014/main" id="{4887195E-57E5-4EF2-9755-BE81F07132A4}"/>
              </a:ext>
            </a:extLst>
          </p:cNvPr>
          <p:cNvSpPr>
            <a:spLocks noGrp="1"/>
          </p:cNvSpPr>
          <p:nvPr>
            <p:ph idx="1"/>
          </p:nvPr>
        </p:nvSpPr>
        <p:spPr/>
        <p:txBody>
          <a:bodyPr>
            <a:normAutofit/>
          </a:bodyPr>
          <a:lstStyle/>
          <a:p>
            <a:pPr marL="0" indent="0">
              <a:buNone/>
            </a:pPr>
            <a:r>
              <a:rPr lang="en-IN" sz="2400" dirty="0"/>
              <a:t>1. </a:t>
            </a:r>
            <a:r>
              <a:rPr lang="en-IN" sz="2400" b="1" dirty="0"/>
              <a:t>Transformations</a:t>
            </a:r>
            <a:r>
              <a:rPr lang="en-IN" sz="2400" dirty="0"/>
              <a:t> :</a:t>
            </a:r>
          </a:p>
          <a:p>
            <a:pPr marL="0" indent="0">
              <a:buNone/>
            </a:pPr>
            <a:r>
              <a:rPr lang="en-IN" sz="2400" dirty="0"/>
              <a:t>Yes . Since the data is not normally distributed (Highly right skewed), We tried Log transform, Sqrt transform.</a:t>
            </a:r>
          </a:p>
          <a:p>
            <a:pPr marL="0" indent="0">
              <a:buNone/>
            </a:pPr>
            <a:r>
              <a:rPr lang="en-IN" sz="2400" dirty="0"/>
              <a:t>2. </a:t>
            </a:r>
            <a:r>
              <a:rPr lang="en-IN" sz="2400" b="1" dirty="0"/>
              <a:t>Scaling the data </a:t>
            </a:r>
            <a:r>
              <a:rPr lang="en-IN" sz="2400" dirty="0"/>
              <a:t>:</a:t>
            </a:r>
          </a:p>
          <a:p>
            <a:pPr marL="0" indent="0">
              <a:buNone/>
            </a:pPr>
            <a:r>
              <a:rPr lang="en-IN" sz="2400" dirty="0"/>
              <a:t>Yes, the data has been scaled.</a:t>
            </a:r>
          </a:p>
          <a:p>
            <a:pPr marL="0" indent="0">
              <a:buNone/>
            </a:pPr>
            <a:r>
              <a:rPr lang="en-IN" sz="2400" dirty="0"/>
              <a:t>3. </a:t>
            </a:r>
            <a:r>
              <a:rPr lang="en-IN" sz="2400" b="1" dirty="0"/>
              <a:t>Dimensionality reduction </a:t>
            </a:r>
            <a:r>
              <a:rPr lang="en-IN" sz="2400" dirty="0"/>
              <a:t>:</a:t>
            </a:r>
          </a:p>
          <a:p>
            <a:pPr marL="0" indent="0">
              <a:buNone/>
            </a:pPr>
            <a:r>
              <a:rPr lang="en-IN" sz="2400" dirty="0"/>
              <a:t> Since there is no multicollinearity in our data, We haven’t done PCA.</a:t>
            </a:r>
            <a:endParaRPr lang="en-US" sz="2400" dirty="0"/>
          </a:p>
        </p:txBody>
      </p:sp>
    </p:spTree>
    <p:extLst>
      <p:ext uri="{BB962C8B-B14F-4D97-AF65-F5344CB8AC3E}">
        <p14:creationId xmlns:p14="http://schemas.microsoft.com/office/powerpoint/2010/main" val="3227524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84AFD-6D6B-41BD-8AA7-E55CA8893D30}"/>
              </a:ext>
            </a:extLst>
          </p:cNvPr>
          <p:cNvSpPr>
            <a:spLocks noGrp="1"/>
          </p:cNvSpPr>
          <p:nvPr>
            <p:ph type="title"/>
          </p:nvPr>
        </p:nvSpPr>
        <p:spPr>
          <a:xfrm>
            <a:off x="696798" y="228600"/>
            <a:ext cx="8229600" cy="1143000"/>
          </a:xfrm>
        </p:spPr>
        <p:txBody>
          <a:bodyPr/>
          <a:lstStyle/>
          <a:p>
            <a:pPr algn="l"/>
            <a:r>
              <a:rPr lang="en-US" dirty="0"/>
              <a:t>Assumptions</a:t>
            </a:r>
          </a:p>
        </p:txBody>
      </p:sp>
      <p:sp>
        <p:nvSpPr>
          <p:cNvPr id="3" name="Content Placeholder 2">
            <a:extLst>
              <a:ext uri="{FF2B5EF4-FFF2-40B4-BE49-F238E27FC236}">
                <a16:creationId xmlns:a16="http://schemas.microsoft.com/office/drawing/2014/main" id="{1DD175B5-E4E4-4BD1-8A11-20DED898F8EA}"/>
              </a:ext>
            </a:extLst>
          </p:cNvPr>
          <p:cNvSpPr>
            <a:spLocks noGrp="1"/>
          </p:cNvSpPr>
          <p:nvPr>
            <p:ph idx="1"/>
          </p:nvPr>
        </p:nvSpPr>
        <p:spPr>
          <a:xfrm>
            <a:off x="446988" y="1295400"/>
            <a:ext cx="8229600" cy="2362200"/>
          </a:xfrm>
        </p:spPr>
        <p:txBody>
          <a:bodyPr>
            <a:normAutofit/>
          </a:bodyPr>
          <a:lstStyle/>
          <a:p>
            <a:r>
              <a:rPr lang="en-IN" sz="2400" b="1" dirty="0"/>
              <a:t>General Assumptions: </a:t>
            </a:r>
          </a:p>
          <a:p>
            <a:pPr marL="0" indent="0">
              <a:buNone/>
            </a:pPr>
            <a:r>
              <a:rPr lang="en-IN" sz="2400" dirty="0"/>
              <a:t>      1. No redundant data.</a:t>
            </a:r>
          </a:p>
          <a:p>
            <a:pPr marL="0" indent="0">
              <a:buNone/>
            </a:pPr>
            <a:r>
              <a:rPr lang="en-IN" sz="2400" b="1" dirty="0"/>
              <a:t>      </a:t>
            </a:r>
            <a:r>
              <a:rPr lang="en-IN" sz="2400" dirty="0"/>
              <a:t>2.  Absence of Multicollinearity</a:t>
            </a:r>
          </a:p>
          <a:p>
            <a:r>
              <a:rPr lang="en-IN" sz="2400" b="1" dirty="0"/>
              <a:t>Naive Bayes</a:t>
            </a:r>
            <a:r>
              <a:rPr lang="en-US" sz="2400" b="1" dirty="0"/>
              <a:t> -  </a:t>
            </a:r>
            <a:r>
              <a:rPr lang="en-US" sz="2400" dirty="0"/>
              <a:t>Attributes are conditionally independent.</a:t>
            </a:r>
          </a:p>
          <a:p>
            <a:r>
              <a:rPr lang="en-US" sz="2400" dirty="0"/>
              <a:t>Decision Tree, Random Forest, KNN – No assumptions</a:t>
            </a:r>
          </a:p>
          <a:p>
            <a:endParaRPr lang="en-IN" sz="2400" b="1" dirty="0"/>
          </a:p>
        </p:txBody>
      </p:sp>
      <p:sp>
        <p:nvSpPr>
          <p:cNvPr id="4" name="Title 1">
            <a:extLst>
              <a:ext uri="{FF2B5EF4-FFF2-40B4-BE49-F238E27FC236}">
                <a16:creationId xmlns:a16="http://schemas.microsoft.com/office/drawing/2014/main" id="{A148EF26-8D46-4B15-973B-75E03A95CDAE}"/>
              </a:ext>
            </a:extLst>
          </p:cNvPr>
          <p:cNvSpPr txBox="1">
            <a:spLocks/>
          </p:cNvSpPr>
          <p:nvPr/>
        </p:nvSpPr>
        <p:spPr>
          <a:xfrm>
            <a:off x="685800" y="36576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t>Reference</a:t>
            </a:r>
          </a:p>
        </p:txBody>
      </p:sp>
      <p:sp>
        <p:nvSpPr>
          <p:cNvPr id="5" name="Content Placeholder 2">
            <a:extLst>
              <a:ext uri="{FF2B5EF4-FFF2-40B4-BE49-F238E27FC236}">
                <a16:creationId xmlns:a16="http://schemas.microsoft.com/office/drawing/2014/main" id="{AC2B98C8-1410-4EE3-98A2-9AA56034D000}"/>
              </a:ext>
            </a:extLst>
          </p:cNvPr>
          <p:cNvSpPr txBox="1">
            <a:spLocks/>
          </p:cNvSpPr>
          <p:nvPr/>
        </p:nvSpPr>
        <p:spPr>
          <a:xfrm>
            <a:off x="685800" y="47244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hlinkClick r:id="rId2"/>
              </a:rPr>
              <a:t>https://github.com/xavierigneous/Vehicle-Loan-Default-Prediction</a:t>
            </a:r>
            <a:endParaRPr lang="en-IN" sz="2400" b="1" dirty="0"/>
          </a:p>
        </p:txBody>
      </p:sp>
    </p:spTree>
    <p:extLst>
      <p:ext uri="{BB962C8B-B14F-4D97-AF65-F5344CB8AC3E}">
        <p14:creationId xmlns:p14="http://schemas.microsoft.com/office/powerpoint/2010/main" val="1235205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7844</TotalTime>
  <Words>579</Words>
  <Application>Microsoft Office PowerPoint</Application>
  <PresentationFormat>On-screen Show (4:3)</PresentationFormat>
  <Paragraphs>62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Rounded MT Bold</vt:lpstr>
      <vt:lpstr>Calibri</vt:lpstr>
      <vt:lpstr>Wingdings</vt:lpstr>
      <vt:lpstr>Office Theme</vt:lpstr>
      <vt:lpstr>PowerPoint Presentation</vt:lpstr>
      <vt:lpstr>Introduction</vt:lpstr>
      <vt:lpstr>PowerPoint Presentation</vt:lpstr>
      <vt:lpstr>Distribution plot on numerical features: Here numerical features are used for distribution plot. Most of the numerical variable like Asset cost distribution, primary CB, disbursed amount follows right skewed distribution whereas LTV follows left skewed distribution. Because in case if the borrower defaults on the loan the lender can reposes the collateral and collect the money by selling it off. They can recover the losses for defaulted loan.</vt:lpstr>
      <vt:lpstr>Plots on various features:  Count plot for employment type is compared with the loan defaulters here where most of the self employed are a non-loan defaulters. Aadhar and pan details compared with loan defaulters. Person with aadhar are a loan defaulter whereas its just opposite to Pan details. Significant features like disbursed amount and asset amount plotted with loan defaulters, here the distribution is almost same shows no correlation with the target variable.  </vt:lpstr>
      <vt:lpstr>Loan Default from Employment Type</vt:lpstr>
      <vt:lpstr>Statistical significance of variables</vt:lpstr>
      <vt:lpstr>Feature Engineering</vt:lpstr>
      <vt:lpstr>Assumptions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Pravin Kumar</dc:creator>
  <cp:lastModifiedBy>Pravin Kumar</cp:lastModifiedBy>
  <cp:revision>324</cp:revision>
  <dcterms:created xsi:type="dcterms:W3CDTF">2017-03-30T12:09:41Z</dcterms:created>
  <dcterms:modified xsi:type="dcterms:W3CDTF">2020-01-08T17:22:54Z</dcterms:modified>
</cp:coreProperties>
</file>