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328" r:id="rId2"/>
    <p:sldId id="332" r:id="rId3"/>
    <p:sldId id="329" r:id="rId4"/>
    <p:sldId id="330" r:id="rId5"/>
    <p:sldId id="333" r:id="rId6"/>
    <p:sldId id="331" r:id="rId7"/>
    <p:sldId id="334" r:id="rId8"/>
    <p:sldId id="335" r:id="rId9"/>
    <p:sldId id="337" r:id="rId10"/>
    <p:sldId id="336" r:id="rId11"/>
    <p:sldId id="26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vin Kumar" initials="PK" lastIdx="1" clrIdx="0">
    <p:extLst>
      <p:ext uri="{19B8F6BF-5375-455C-9EA6-DF929625EA0E}">
        <p15:presenceInfo xmlns:p15="http://schemas.microsoft.com/office/powerpoint/2012/main" userId="Pravin Kum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CF1B1374-6C99-4642-9617-4426B07B7CEA}"/>
              </a:ext>
            </a:extLst>
          </p:cNvPr>
          <p:cNvSpPr txBox="1"/>
          <p:nvPr/>
        </p:nvSpPr>
        <p:spPr>
          <a:xfrm>
            <a:off x="838200" y="1676400"/>
            <a:ext cx="8077200" cy="707886"/>
          </a:xfrm>
          <a:prstGeom prst="rect">
            <a:avLst/>
          </a:prstGeom>
          <a:noFill/>
        </p:spPr>
        <p:txBody>
          <a:bodyPr wrap="square" rtlCol="0">
            <a:spAutoFit/>
          </a:bodyPr>
          <a:lstStyle/>
          <a:p>
            <a:pPr algn="ctr"/>
            <a:r>
              <a:rPr lang="en-US" sz="4000" dirty="0"/>
              <a:t>Vehicle Loan Default Prediction</a:t>
            </a:r>
          </a:p>
        </p:txBody>
      </p:sp>
      <p:sp>
        <p:nvSpPr>
          <p:cNvPr id="6" name="TextBox 5">
            <a:extLst>
              <a:ext uri="{FF2B5EF4-FFF2-40B4-BE49-F238E27FC236}">
                <a16:creationId xmlns:a16="http://schemas.microsoft.com/office/drawing/2014/main" id="{CF1B1374-6C99-4642-9617-4426B07B7CEA}"/>
              </a:ext>
            </a:extLst>
          </p:cNvPr>
          <p:cNvSpPr txBox="1"/>
          <p:nvPr/>
        </p:nvSpPr>
        <p:spPr>
          <a:xfrm>
            <a:off x="1068404" y="3286780"/>
            <a:ext cx="8030570" cy="523220"/>
          </a:xfrm>
          <a:prstGeom prst="rect">
            <a:avLst/>
          </a:prstGeom>
          <a:noFill/>
        </p:spPr>
        <p:txBody>
          <a:bodyPr wrap="square" rtlCol="0">
            <a:spAutoFit/>
          </a:bodyPr>
          <a:lstStyle/>
          <a:p>
            <a:pPr algn="r"/>
            <a:r>
              <a:rPr lang="en-US" sz="2800" dirty="0"/>
              <a:t>Team Details</a:t>
            </a:r>
          </a:p>
        </p:txBody>
      </p:sp>
      <p:sp>
        <p:nvSpPr>
          <p:cNvPr id="7" name="TextBox 6">
            <a:extLst>
              <a:ext uri="{FF2B5EF4-FFF2-40B4-BE49-F238E27FC236}">
                <a16:creationId xmlns:a16="http://schemas.microsoft.com/office/drawing/2014/main" id="{CF1B1374-6C99-4642-9617-4426B07B7CEA}"/>
              </a:ext>
            </a:extLst>
          </p:cNvPr>
          <p:cNvSpPr txBox="1"/>
          <p:nvPr/>
        </p:nvSpPr>
        <p:spPr>
          <a:xfrm>
            <a:off x="838200" y="3810000"/>
            <a:ext cx="8030570" cy="1938992"/>
          </a:xfrm>
          <a:prstGeom prst="rect">
            <a:avLst/>
          </a:prstGeom>
          <a:noFill/>
        </p:spPr>
        <p:txBody>
          <a:bodyPr wrap="square" rtlCol="0">
            <a:spAutoFit/>
          </a:bodyPr>
          <a:lstStyle/>
          <a:p>
            <a:pPr algn="r"/>
            <a:r>
              <a:rPr lang="en-US" sz="2000" dirty="0">
                <a:solidFill>
                  <a:srgbClr val="FF0000"/>
                </a:solidFill>
              </a:rPr>
              <a:t>Krishnaraj Palanychamy</a:t>
            </a:r>
          </a:p>
          <a:p>
            <a:pPr algn="r"/>
            <a:r>
              <a:rPr lang="en-US" sz="2000" dirty="0">
                <a:solidFill>
                  <a:srgbClr val="FF0000"/>
                </a:solidFill>
              </a:rPr>
              <a:t>Krishnamurthy S</a:t>
            </a:r>
          </a:p>
          <a:p>
            <a:pPr algn="r"/>
            <a:r>
              <a:rPr lang="en-US" sz="2000" dirty="0">
                <a:solidFill>
                  <a:srgbClr val="FF0000"/>
                </a:solidFill>
              </a:rPr>
              <a:t>Prabhakaran S</a:t>
            </a:r>
          </a:p>
          <a:p>
            <a:pPr algn="r"/>
            <a:r>
              <a:rPr lang="en-US" sz="2000" dirty="0">
                <a:solidFill>
                  <a:srgbClr val="FF0000"/>
                </a:solidFill>
              </a:rPr>
              <a:t>Pravin Kumar S</a:t>
            </a:r>
          </a:p>
          <a:p>
            <a:pPr algn="r"/>
            <a:r>
              <a:rPr lang="en-US" sz="2000" dirty="0">
                <a:solidFill>
                  <a:srgbClr val="FF0000"/>
                </a:solidFill>
              </a:rPr>
              <a:t>SR </a:t>
            </a:r>
            <a:r>
              <a:rPr lang="en-US" sz="2000" dirty="0" err="1">
                <a:solidFill>
                  <a:srgbClr val="FF0000"/>
                </a:solidFill>
              </a:rPr>
              <a:t>Abilash</a:t>
            </a:r>
            <a:endParaRPr lang="en-US" sz="2000" dirty="0">
              <a:solidFill>
                <a:srgbClr val="FF0000"/>
              </a:solidFill>
            </a:endParaRPr>
          </a:p>
          <a:p>
            <a:pPr algn="r"/>
            <a:r>
              <a:rPr lang="en-US" sz="2000" dirty="0">
                <a:solidFill>
                  <a:srgbClr val="FF0000"/>
                </a:solidFill>
              </a:rPr>
              <a:t>Vishwanath Kannan</a:t>
            </a:r>
          </a:p>
        </p:txBody>
      </p:sp>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84AFD-6D6B-41BD-8AA7-E55CA8893D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DD175B5-E4E4-4BD1-8A11-20DED898F8E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35205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Content Placeholder 2"/>
          <p:cNvSpPr txBox="1">
            <a:spLocks/>
          </p:cNvSpPr>
          <p:nvPr/>
        </p:nvSpPr>
        <p:spPr>
          <a:xfrm>
            <a:off x="3042062" y="1958439"/>
            <a:ext cx="4730338" cy="154676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000" dirty="0">
                <a:solidFill>
                  <a:srgbClr val="0055A0"/>
                </a:solidFill>
              </a:rPr>
              <a:t>Thanks!</a:t>
            </a:r>
          </a:p>
        </p:txBody>
      </p:sp>
    </p:spTree>
    <p:extLst>
      <p:ext uri="{BB962C8B-B14F-4D97-AF65-F5344CB8AC3E}">
        <p14:creationId xmlns:p14="http://schemas.microsoft.com/office/powerpoint/2010/main" val="372421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925F3-AEA9-4425-BE85-A907329B807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8171DD3-3E42-48DF-95D4-3408C189D523}"/>
              </a:ext>
            </a:extLst>
          </p:cNvPr>
          <p:cNvSpPr>
            <a:spLocks noGrp="1"/>
          </p:cNvSpPr>
          <p:nvPr>
            <p:ph idx="1"/>
          </p:nvPr>
        </p:nvSpPr>
        <p:spPr>
          <a:xfrm>
            <a:off x="457200" y="1295400"/>
            <a:ext cx="8686800" cy="5562600"/>
          </a:xfrm>
        </p:spPr>
        <p:txBody>
          <a:bodyPr>
            <a:normAutofit lnSpcReduction="10000"/>
          </a:bodyPr>
          <a:lstStyle/>
          <a:p>
            <a:r>
              <a:rPr lang="en-US" dirty="0"/>
              <a:t>People avail vehicle loan from banks to buy their dream cars. Car loans have taken off in India witnessing an increase in growth of 18-20% which is a huge increase in 2019.</a:t>
            </a:r>
          </a:p>
          <a:p>
            <a:r>
              <a:rPr lang="en-US" dirty="0"/>
              <a:t>Bank and vehicle finance companies are making this dream come true by providing the vehicle loan facility. </a:t>
            </a:r>
          </a:p>
          <a:p>
            <a:r>
              <a:rPr lang="en-US" dirty="0"/>
              <a:t>Financing a vehicle involves a lot of technicalities like the kind of vehicle to be financed, the route on which the vehicle will be plying, the operating expenses of the customer, etc</a:t>
            </a:r>
            <a:r>
              <a:rPr lang="en-US"/>
              <a:t>. </a:t>
            </a:r>
            <a:endParaRPr lang="en-US" dirty="0"/>
          </a:p>
        </p:txBody>
      </p:sp>
    </p:spTree>
    <p:extLst>
      <p:ext uri="{BB962C8B-B14F-4D97-AF65-F5344CB8AC3E}">
        <p14:creationId xmlns:p14="http://schemas.microsoft.com/office/powerpoint/2010/main" val="3561413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Ø"/>
            </a:pPr>
            <a:r>
              <a:rPr lang="en-IN" sz="2400" dirty="0">
                <a:solidFill>
                  <a:srgbClr val="0055A0"/>
                </a:solidFill>
              </a:rPr>
              <a:t>The objective of this project is to predict whether the customer will default their ﬁrst EMI on the Vehicle Loan on due date or not using the Loan Default Prediction Dataset from Kaggle.</a:t>
            </a:r>
          </a:p>
          <a:p>
            <a:pPr marL="342900" indent="-342900" algn="l">
              <a:buFont typeface="Wingdings" panose="05000000000000000000" pitchFamily="2" charset="2"/>
              <a:buChar char="Ø"/>
            </a:pPr>
            <a:r>
              <a:rPr lang="en-US" sz="2400" dirty="0">
                <a:solidFill>
                  <a:srgbClr val="0055A0"/>
                </a:solidFill>
              </a:rPr>
              <a:t>Finding out the critical features that to help him/the company to evaluating the probability of default of the customer, as well as prevent loosing out potential customers otherwise lost.</a:t>
            </a:r>
          </a:p>
          <a:p>
            <a:pPr marL="342900" indent="-342900" algn="l">
              <a:buFont typeface="Wingdings" panose="05000000000000000000" pitchFamily="2" charset="2"/>
              <a:buChar char="Ø"/>
            </a:pPr>
            <a:endParaRPr lang="en-IN" sz="2400" dirty="0">
              <a:solidFill>
                <a:srgbClr val="0055A0"/>
              </a:solidFill>
            </a:endParaRPr>
          </a:p>
          <a:p>
            <a:pPr marL="342900" indent="-342900" algn="l">
              <a:buFont typeface="Wingdings" panose="05000000000000000000" pitchFamily="2" charset="2"/>
              <a:buChar char="Ø"/>
            </a:pPr>
            <a:endParaRPr lang="en-IN" sz="2400" dirty="0">
              <a:solidFill>
                <a:srgbClr val="0055A0"/>
              </a:solidFill>
            </a:endParaRPr>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a:ea typeface="굴림" panose="020B0600000101010101" pitchFamily="34" charset="-127"/>
              </a:rPr>
              <a:t>Problem Definition</a:t>
            </a:r>
            <a:endParaRPr lang="en-US" sz="4000" b="1" dirty="0"/>
          </a:p>
        </p:txBody>
      </p:sp>
    </p:spTree>
    <p:extLst>
      <p:ext uri="{BB962C8B-B14F-4D97-AF65-F5344CB8AC3E}">
        <p14:creationId xmlns:p14="http://schemas.microsoft.com/office/powerpoint/2010/main" val="376121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Ø"/>
            </a:pPr>
            <a:r>
              <a:rPr lang="en-IN" sz="2400" dirty="0">
                <a:solidFill>
                  <a:srgbClr val="0055A0"/>
                </a:solidFill>
              </a:rPr>
              <a:t>Suggested solution for the defined problem</a:t>
            </a:r>
          </a:p>
          <a:p>
            <a:pPr marL="342900" indent="-342900" algn="l">
              <a:buFont typeface="Wingdings" panose="05000000000000000000" pitchFamily="2" charset="2"/>
              <a:buChar char="Ø"/>
            </a:pPr>
            <a:r>
              <a:rPr lang="en-IN" sz="2400" dirty="0">
                <a:solidFill>
                  <a:srgbClr val="0055A0"/>
                </a:solidFill>
              </a:rPr>
              <a:t>Data sets considered</a:t>
            </a:r>
          </a:p>
          <a:p>
            <a:pPr marL="342900" indent="-342900" algn="l">
              <a:buFont typeface="Wingdings" panose="05000000000000000000" pitchFamily="2" charset="2"/>
              <a:buChar char="Ø"/>
            </a:pPr>
            <a:r>
              <a:rPr lang="en-IN" sz="2400" dirty="0">
                <a:solidFill>
                  <a:srgbClr val="0055A0"/>
                </a:solidFill>
              </a:rPr>
              <a:t>Exploratory data analytics done</a:t>
            </a:r>
          </a:p>
          <a:p>
            <a:pPr marL="342900" indent="-342900" algn="l">
              <a:buFont typeface="Wingdings" panose="05000000000000000000" pitchFamily="2" charset="2"/>
              <a:buChar char="Ø"/>
            </a:pPr>
            <a:r>
              <a:rPr lang="en-IN" sz="2400" dirty="0">
                <a:solidFill>
                  <a:srgbClr val="0055A0"/>
                </a:solidFill>
              </a:rPr>
              <a:t>Any challenges expected/addressed</a:t>
            </a:r>
          </a:p>
          <a:p>
            <a:pPr marL="342900" indent="-342900" algn="l">
              <a:buFont typeface="Wingdings" panose="05000000000000000000" pitchFamily="2" charset="2"/>
              <a:buChar char="Ø"/>
            </a:pPr>
            <a:r>
              <a:rPr lang="en-IN" sz="2400" dirty="0">
                <a:solidFill>
                  <a:srgbClr val="0055A0"/>
                </a:solidFill>
              </a:rPr>
              <a:t>Tentative time: 6-8 minutes</a:t>
            </a:r>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a:ea typeface="굴림" panose="020B0600000101010101" pitchFamily="34" charset="-127"/>
              </a:rPr>
              <a:t>Suggested Solution and EDA</a:t>
            </a:r>
            <a:endParaRPr lang="en-US" sz="4000" b="1" dirty="0"/>
          </a:p>
        </p:txBody>
      </p:sp>
    </p:spTree>
    <p:extLst>
      <p:ext uri="{BB962C8B-B14F-4D97-AF65-F5344CB8AC3E}">
        <p14:creationId xmlns:p14="http://schemas.microsoft.com/office/powerpoint/2010/main" val="115253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42EDD-DD0D-4B59-816D-B4BDD445A2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437BBC-4056-4081-B0BD-F5B6B2E3CC4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21598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Ø"/>
            </a:pPr>
            <a:r>
              <a:rPr lang="en-IN" sz="2400" dirty="0">
                <a:solidFill>
                  <a:srgbClr val="0055A0"/>
                </a:solidFill>
              </a:rPr>
              <a:t>Algorithms considered with pros and cons</a:t>
            </a:r>
          </a:p>
          <a:p>
            <a:pPr marL="342900" indent="-342900" algn="l">
              <a:buFont typeface="Wingdings" panose="05000000000000000000" pitchFamily="2" charset="2"/>
              <a:buChar char="Ø"/>
            </a:pPr>
            <a:r>
              <a:rPr lang="en-IN" sz="2400" dirty="0">
                <a:solidFill>
                  <a:srgbClr val="0055A0"/>
                </a:solidFill>
              </a:rPr>
              <a:t>Solution architecture (technical and functional)</a:t>
            </a:r>
          </a:p>
          <a:p>
            <a:pPr marL="342900" indent="-342900" algn="l">
              <a:buFont typeface="Wingdings" panose="05000000000000000000" pitchFamily="2" charset="2"/>
              <a:buChar char="Ø"/>
            </a:pPr>
            <a:r>
              <a:rPr lang="en-IN" sz="2400" dirty="0">
                <a:solidFill>
                  <a:srgbClr val="0055A0"/>
                </a:solidFill>
              </a:rPr>
              <a:t>Results</a:t>
            </a:r>
          </a:p>
          <a:p>
            <a:pPr marL="342900" indent="-342900" algn="l">
              <a:buFont typeface="Wingdings" panose="05000000000000000000" pitchFamily="2" charset="2"/>
              <a:buChar char="Ø"/>
            </a:pPr>
            <a:r>
              <a:rPr lang="en-IN" sz="2400" dirty="0">
                <a:solidFill>
                  <a:srgbClr val="0055A0"/>
                </a:solidFill>
              </a:rPr>
              <a:t>How to take to production</a:t>
            </a:r>
          </a:p>
          <a:p>
            <a:pPr marL="342900" indent="-342900" algn="l">
              <a:buFont typeface="Wingdings" panose="05000000000000000000" pitchFamily="2" charset="2"/>
              <a:buChar char="Ø"/>
            </a:pPr>
            <a:r>
              <a:rPr lang="en-IN" sz="2400" dirty="0">
                <a:solidFill>
                  <a:srgbClr val="0055A0"/>
                </a:solidFill>
              </a:rPr>
              <a:t>Any follow-up protentional capstone project problems</a:t>
            </a:r>
          </a:p>
          <a:p>
            <a:pPr marL="342900" indent="-342900" algn="l">
              <a:buFont typeface="Wingdings" panose="05000000000000000000" pitchFamily="2" charset="2"/>
              <a:buChar char="Ø"/>
            </a:pPr>
            <a:r>
              <a:rPr lang="en-IN" sz="2400" dirty="0">
                <a:solidFill>
                  <a:srgbClr val="0055A0"/>
                </a:solidFill>
              </a:rPr>
              <a:t>Conclusions</a:t>
            </a:r>
          </a:p>
          <a:p>
            <a:pPr marL="342900" indent="-342900" algn="l">
              <a:buFont typeface="Wingdings" panose="05000000000000000000" pitchFamily="2" charset="2"/>
              <a:buChar char="Ø"/>
            </a:pPr>
            <a:r>
              <a:rPr lang="en-IN" sz="2400" dirty="0">
                <a:solidFill>
                  <a:srgbClr val="0055A0"/>
                </a:solidFill>
              </a:rPr>
              <a:t>Tentative time: 6 to 10 minutes</a:t>
            </a:r>
          </a:p>
        </p:txBody>
      </p:sp>
      <p:sp>
        <p:nvSpPr>
          <p:cNvPr id="6" name="TextBox 5"/>
          <p:cNvSpPr txBox="1"/>
          <p:nvPr/>
        </p:nvSpPr>
        <p:spPr>
          <a:xfrm>
            <a:off x="454231" y="54114"/>
            <a:ext cx="8537369" cy="707886"/>
          </a:xfrm>
          <a:prstGeom prst="rect">
            <a:avLst/>
          </a:prstGeom>
          <a:noFill/>
        </p:spPr>
        <p:txBody>
          <a:bodyPr wrap="square" rtlCol="0">
            <a:spAutoFit/>
          </a:bodyPr>
          <a:lstStyle/>
          <a:p>
            <a:r>
              <a:rPr lang="en-US" sz="4000">
                <a:ea typeface="굴림" panose="020B0600000101010101" pitchFamily="34" charset="-127"/>
              </a:rPr>
              <a:t>Algorithms, Solution and Conclusions</a:t>
            </a:r>
            <a:endParaRPr lang="en-US" sz="4000" b="1" dirty="0"/>
          </a:p>
        </p:txBody>
      </p:sp>
    </p:spTree>
    <p:extLst>
      <p:ext uri="{BB962C8B-B14F-4D97-AF65-F5344CB8AC3E}">
        <p14:creationId xmlns:p14="http://schemas.microsoft.com/office/powerpoint/2010/main" val="238906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0B0E3-1E86-4F05-BFFE-8F51202448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93D2A9-1E06-4D1B-8150-7CF55B09A84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42022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A166-D565-4795-B1AA-87976669D8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D90108-7148-4F1B-A063-C3F518C6EC3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6618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A397E-F577-49FF-BC80-010E4660590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87195E-57E5-4EF2-9755-BE81F07132A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27524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7542</TotalTime>
  <Words>245</Words>
  <Application>Microsoft Office PowerPoint</Application>
  <PresentationFormat>On-screen Show (4:3)</PresentationFormat>
  <Paragraphs>31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Office Theme</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Pravin Kumar</dc:creator>
  <cp:lastModifiedBy>Pravin Kumar</cp:lastModifiedBy>
  <cp:revision>307</cp:revision>
  <dcterms:created xsi:type="dcterms:W3CDTF">2017-03-30T12:09:41Z</dcterms:created>
  <dcterms:modified xsi:type="dcterms:W3CDTF">2020-01-08T09:51:03Z</dcterms:modified>
</cp:coreProperties>
</file>