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8" r:id="rId2"/>
    <p:sldId id="332" r:id="rId3"/>
    <p:sldId id="329" r:id="rId4"/>
    <p:sldId id="345" r:id="rId5"/>
    <p:sldId id="339" r:id="rId6"/>
    <p:sldId id="341" r:id="rId7"/>
    <p:sldId id="338" r:id="rId8"/>
    <p:sldId id="348" r:id="rId9"/>
    <p:sldId id="335" r:id="rId10"/>
    <p:sldId id="343" r:id="rId11"/>
    <p:sldId id="337" r:id="rId12"/>
    <p:sldId id="346" r:id="rId13"/>
    <p:sldId id="347" r:id="rId14"/>
    <p:sldId id="342" r:id="rId15"/>
    <p:sldId id="344" r:id="rId16"/>
    <p:sldId id="336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in Kumar" initials="PK" lastIdx="2" clrIdx="0">
    <p:extLst>
      <p:ext uri="{19B8F6BF-5375-455C-9EA6-DF929625EA0E}">
        <p15:presenceInfo xmlns:p15="http://schemas.microsoft.com/office/powerpoint/2012/main" userId="Pravin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FF0066"/>
    <a:srgbClr val="00FFCC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avierigneous/Vehicle-Loan-Default-Predic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amtadhaker/lt-vehicle-loan-default-prediction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838200" y="16764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Vehicle Loan Default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6248943" y="3947984"/>
            <a:ext cx="208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Team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6276195" y="4451686"/>
            <a:ext cx="26965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Abhilash SR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Krishnamurthy S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Krishnaraj</a:t>
            </a:r>
            <a:r>
              <a:rPr lang="en-US" sz="2000" dirty="0">
                <a:solidFill>
                  <a:srgbClr val="FF0000"/>
                </a:solidFill>
              </a:rPr>
              <a:t> Palanychamy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Prabhakaran 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Pravin Kumar 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Vishwanath Kannan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25139-94CD-4C6B-A9C3-EF453909B24F}"/>
              </a:ext>
            </a:extLst>
          </p:cNvPr>
          <p:cNvSpPr txBox="1"/>
          <p:nvPr/>
        </p:nvSpPr>
        <p:spPr>
          <a:xfrm>
            <a:off x="609600" y="3947984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Guided by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BA0AC-D071-4127-8D44-544C643DFE1F}"/>
              </a:ext>
            </a:extLst>
          </p:cNvPr>
          <p:cNvSpPr txBox="1"/>
          <p:nvPr/>
        </p:nvSpPr>
        <p:spPr>
          <a:xfrm>
            <a:off x="429168" y="445168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FF0000"/>
                </a:solidFill>
              </a:rPr>
              <a:t>Animesh</a:t>
            </a:r>
            <a:r>
              <a:rPr lang="en-US" sz="2000" dirty="0">
                <a:solidFill>
                  <a:srgbClr val="FF0000"/>
                </a:solidFill>
              </a:rPr>
              <a:t> Tiwari</a:t>
            </a:r>
          </a:p>
        </p:txBody>
      </p:sp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5C43-C110-4A95-B12A-AB80E888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Statistical significance of Categorical</a:t>
            </a:r>
            <a:br>
              <a:rPr lang="en-US" dirty="0"/>
            </a:br>
            <a:r>
              <a:rPr lang="en-US" dirty="0"/>
              <a:t>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9AC15-9902-4529-B7CE-35210869A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59055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2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397E-F577-49FF-BC80-010E4660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195E-57E5-4EF2-9755-BE81F071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1. </a:t>
            </a:r>
            <a:r>
              <a:rPr lang="en-IN" sz="2400" b="1" dirty="0"/>
              <a:t>Transformations</a:t>
            </a:r>
            <a:r>
              <a:rPr lang="en-IN" sz="2400" dirty="0"/>
              <a:t> :</a:t>
            </a:r>
          </a:p>
          <a:p>
            <a:pPr marL="0" indent="0">
              <a:buNone/>
            </a:pPr>
            <a:r>
              <a:rPr lang="en-IN" sz="2400" dirty="0"/>
              <a:t>Yes . Since the data is not normally distributed (Highly right skewed), We tried Log transform, Sqrt transform.</a:t>
            </a:r>
          </a:p>
          <a:p>
            <a:pPr marL="0" indent="0">
              <a:buNone/>
            </a:pPr>
            <a:r>
              <a:rPr lang="en-IN" sz="2400" dirty="0"/>
              <a:t>2. </a:t>
            </a:r>
            <a:r>
              <a:rPr lang="en-IN" sz="2400" b="1" dirty="0"/>
              <a:t>Scaling the data 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IN" sz="2400" dirty="0"/>
              <a:t>Yes, the data has been scaled. Also used Robust Scaler.</a:t>
            </a:r>
          </a:p>
          <a:p>
            <a:pPr marL="0" indent="0">
              <a:buNone/>
            </a:pPr>
            <a:r>
              <a:rPr lang="en-IN" sz="2400" dirty="0"/>
              <a:t>3. </a:t>
            </a:r>
            <a:r>
              <a:rPr lang="en-IN" sz="2400" b="1" dirty="0"/>
              <a:t>Dimensionality reduction 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Since there is no multicollinearity in our data presently(removed after checking VIF), We haven’t done PCA since resulted Principal Components was very low.</a:t>
            </a:r>
          </a:p>
          <a:p>
            <a:pPr marL="0" indent="0">
              <a:buNone/>
            </a:pPr>
            <a:r>
              <a:rPr lang="en-US" sz="2400" dirty="0"/>
              <a:t>4. </a:t>
            </a:r>
            <a:r>
              <a:rPr lang="en-US" sz="2400" b="1" dirty="0"/>
              <a:t>Added New Column to Describe Missing Features of each Customers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7524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D47B-9A0E-4170-9F9E-113AB95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B6F42A-7961-4332-BF06-7CBB9C6EC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831480"/>
              </p:ext>
            </p:extLst>
          </p:nvPr>
        </p:nvGraphicFramePr>
        <p:xfrm>
          <a:off x="457201" y="1600200"/>
          <a:ext cx="8381998" cy="415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513">
                  <a:extLst>
                    <a:ext uri="{9D8B030D-6E8A-4147-A177-3AD203B41FA5}">
                      <a16:colId xmlns:a16="http://schemas.microsoft.com/office/drawing/2014/main" val="1657084521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1185174636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2128370267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993618554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2408186948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1527978452"/>
                    </a:ext>
                  </a:extLst>
                </a:gridCol>
              </a:tblGrid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03565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74591"/>
                  </a:ext>
                </a:extLst>
              </a:tr>
              <a:tr h="570320">
                <a:tc>
                  <a:txBody>
                    <a:bodyPr/>
                    <a:lstStyle/>
                    <a:p>
                      <a:r>
                        <a:rPr lang="en-US" dirty="0"/>
                        <a:t>Decision Tree (Entropy)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171465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Decision Tree(Gini)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153597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6656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16595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Bagging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664351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38473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0.962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0.955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0.927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0.862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0.893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20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03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E813-8F0D-4D44-A3B8-A76A846C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Model 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FA3A39-00E9-4A65-BB6A-C7F78752B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85D3A2-AFA9-4DE1-988B-964830537F2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68859117"/>
              </p:ext>
            </p:extLst>
          </p:nvPr>
        </p:nvGraphicFramePr>
        <p:xfrm>
          <a:off x="457200" y="2720010"/>
          <a:ext cx="3810000" cy="26028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448">
                  <a:extLst>
                    <a:ext uri="{9D8B030D-6E8A-4147-A177-3AD203B41FA5}">
                      <a16:colId xmlns:a16="http://schemas.microsoft.com/office/drawing/2014/main" val="1747037047"/>
                    </a:ext>
                  </a:extLst>
                </a:gridCol>
                <a:gridCol w="1320552">
                  <a:extLst>
                    <a:ext uri="{9D8B030D-6E8A-4147-A177-3AD203B41FA5}">
                      <a16:colId xmlns:a16="http://schemas.microsoft.com/office/drawing/2014/main" val="375993921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48566706"/>
                    </a:ext>
                  </a:extLst>
                </a:gridCol>
              </a:tblGrid>
              <a:tr h="8720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7336" marR="6733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Defaulters</a:t>
                      </a:r>
                    </a:p>
                  </a:txBody>
                  <a:tcPr marL="67336" marR="6733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Non-Defaulters</a:t>
                      </a:r>
                    </a:p>
                  </a:txBody>
                  <a:tcPr marL="67336" marR="67336"/>
                </a:tc>
                <a:extLst>
                  <a:ext uri="{0D108BD9-81ED-4DB2-BD59-A6C34878D82A}">
                    <a16:rowId xmlns:a16="http://schemas.microsoft.com/office/drawing/2014/main" val="2521175390"/>
                  </a:ext>
                </a:extLst>
              </a:tr>
              <a:tr h="7740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Defaulters</a:t>
                      </a:r>
                    </a:p>
                  </a:txBody>
                  <a:tcPr marL="67336" marR="67336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13096</a:t>
                      </a:r>
                    </a:p>
                  </a:txBody>
                  <a:tcPr marL="67336" marR="6733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</a:t>
                      </a:r>
                    </a:p>
                  </a:txBody>
                  <a:tcPr marL="67336" marR="67336"/>
                </a:tc>
                <a:extLst>
                  <a:ext uri="{0D108BD9-81ED-4DB2-BD59-A6C34878D82A}">
                    <a16:rowId xmlns:a16="http://schemas.microsoft.com/office/drawing/2014/main" val="2895640592"/>
                  </a:ext>
                </a:extLst>
              </a:tr>
              <a:tr h="872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Non-Defaulters</a:t>
                      </a:r>
                    </a:p>
                  </a:txBody>
                  <a:tcPr marL="67336" marR="67336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2095</a:t>
                      </a:r>
                    </a:p>
                  </a:txBody>
                  <a:tcPr marL="67336" marR="6733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53729</a:t>
                      </a:r>
                    </a:p>
                  </a:txBody>
                  <a:tcPr marL="67336" marR="67336"/>
                </a:tc>
                <a:extLst>
                  <a:ext uri="{0D108BD9-81ED-4DB2-BD59-A6C34878D82A}">
                    <a16:rowId xmlns:a16="http://schemas.microsoft.com/office/drawing/2014/main" val="3855748636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056199-CD3C-43FA-8671-9D8D103A0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ROC-AUC Curve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257CB2-00E6-491A-9E77-CDC6C5DD2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2" y="2590800"/>
            <a:ext cx="37528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B317-01DC-4D57-9B51-1C2B5EE2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Business Interpretations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92848-4908-46FD-A577-971B59C40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95400"/>
            <a:ext cx="5867400" cy="5178246"/>
          </a:xfrm>
        </p:spPr>
      </p:pic>
    </p:spTree>
    <p:extLst>
      <p:ext uri="{BB962C8B-B14F-4D97-AF65-F5344CB8AC3E}">
        <p14:creationId xmlns:p14="http://schemas.microsoft.com/office/powerpoint/2010/main" val="350682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8B16-F83B-42AA-9112-061FC886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90F1-3675-4CB6-BF81-7989FA909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1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48EF26-8D46-4B15-973B-75E03A95CDAE}"/>
              </a:ext>
            </a:extLst>
          </p:cNvPr>
          <p:cNvSpPr txBox="1">
            <a:spLocks/>
          </p:cNvSpPr>
          <p:nvPr/>
        </p:nvSpPr>
        <p:spPr>
          <a:xfrm>
            <a:off x="685800" y="3657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Reference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2B98C8-1410-4EE3-98A2-9AA56034D000}"/>
              </a:ext>
            </a:extLst>
          </p:cNvPr>
          <p:cNvSpPr txBox="1">
            <a:spLocks/>
          </p:cNvSpPr>
          <p:nvPr/>
        </p:nvSpPr>
        <p:spPr>
          <a:xfrm>
            <a:off x="685800" y="4724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https://github.com/xavierigneous/Vehicle-Loan-Default-Prediction</a:t>
            </a:r>
            <a:endParaRPr lang="en-IN" sz="24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C1742B-D2AE-440E-B4EA-446A6837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9AAB911-1E5B-46EB-98FA-63923173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05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2062" y="1958439"/>
            <a:ext cx="4730338" cy="154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IN" sz="4000" dirty="0">
              <a:solidFill>
                <a:srgbClr val="0055A0"/>
              </a:solidFill>
            </a:endParaRPr>
          </a:p>
          <a:p>
            <a:pPr lvl="1" algn="l"/>
            <a:r>
              <a:rPr lang="en-IN" sz="4000" dirty="0">
                <a:solidFill>
                  <a:srgbClr val="0055A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421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25F3-AEA9-4425-BE85-A907329B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1DD3-3E42-48DF-95D4-3408C189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sz="2400" dirty="0"/>
              <a:t>People avail vehicle loan from banks to buy their dream cars. Car loans have taken off in India witnessing an increase in growth of 18-20% which is a huge increase in 2019.</a:t>
            </a:r>
          </a:p>
          <a:p>
            <a:r>
              <a:rPr lang="en-US" sz="2400" dirty="0"/>
              <a:t>Bank and vehicle finance companies are making this dream come true by providing the vehicle loan facility.</a:t>
            </a:r>
          </a:p>
          <a:p>
            <a:r>
              <a:rPr lang="en-US" sz="2400" dirty="0"/>
              <a:t>Indian Banks has lost 200 Crore Rupees each year due to defaulters.</a:t>
            </a:r>
          </a:p>
          <a:p>
            <a:r>
              <a:rPr lang="en-US" sz="2400" dirty="0"/>
              <a:t>Financing a vehicle involves a lot of technicalities like the kind of vehicle to be financed, the route on which the vehicle will be plying, the operating expenses of the customer, etc. </a:t>
            </a:r>
          </a:p>
          <a:p>
            <a:r>
              <a:rPr lang="en-US" sz="2400" dirty="0"/>
              <a:t>It is also being influenced by processing fee, loan clearance time, requirement of documentation and methodology being followed in computation of interest.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1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dirty="0">
                <a:solidFill>
                  <a:schemeClr val="tx1"/>
                </a:solidFill>
              </a:rPr>
              <a:t>Reduce bad loans by filtering out potential defaulting customers and identify potential non-defaulters so as to offer good LTV for their loan.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</a:rPr>
              <a:t>We are using ML algorithms to predict whether up to a statistical degree whether or not he/she will default in his/her first EMI payment.</a:t>
            </a:r>
          </a:p>
          <a:p>
            <a:pPr algn="l"/>
            <a:endParaRPr lang="en-US" sz="2400" dirty="0">
              <a:solidFill>
                <a:srgbClr val="0055A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Problem Definition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6121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B3E5-1E2A-4F3B-BF92-E14A084B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 Payment Schedule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FAFC3-B732-46E5-BE57-28ADA7A8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8534400" cy="3625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5EF8A-071B-4DF0-8C38-150D0C7B26FF}"/>
              </a:ext>
            </a:extLst>
          </p:cNvPr>
          <p:cNvSpPr txBox="1"/>
          <p:nvPr/>
        </p:nvSpPr>
        <p:spPr>
          <a:xfrm>
            <a:off x="3579663" y="5715000"/>
            <a:ext cx="2289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emicalculator.net</a:t>
            </a:r>
          </a:p>
        </p:txBody>
      </p:sp>
    </p:spTree>
    <p:extLst>
      <p:ext uri="{BB962C8B-B14F-4D97-AF65-F5344CB8AC3E}">
        <p14:creationId xmlns:p14="http://schemas.microsoft.com/office/powerpoint/2010/main" val="43629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75182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Times New Roman" pitchFamily="18" charset="0"/>
              </a:rPr>
              <a:t>Data Dictionary: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562" y="127504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https://www.kaggle.com/mamtadhaker/lt-vehicle-loan-default-prediction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Dataset contains 233154 Rows and 41 Columns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14 Numerical columns,2 </a:t>
            </a:r>
            <a:r>
              <a:rPr lang="en-US" dirty="0" err="1"/>
              <a:t>Datetype</a:t>
            </a:r>
            <a:r>
              <a:rPr lang="en-US" dirty="0"/>
              <a:t> columns and 25 Categorical columns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Only column with missing values is Employment Type. It has 7661 missing values which is about 3.3%  of the data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Current Balance has 1,50,000 Entries as zero, out of which 70,000 entries have applied for their first loan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7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76ED2D-1144-44C7-9F17-5B20C2E4FBC4}"/>
              </a:ext>
            </a:extLst>
          </p:cNvPr>
          <p:cNvSpPr/>
          <p:nvPr/>
        </p:nvSpPr>
        <p:spPr>
          <a:xfrm>
            <a:off x="533400" y="457200"/>
            <a:ext cx="1904999" cy="286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326D89"/>
                </a:solidFill>
              </a:rPr>
              <a:t>Current Loan</a:t>
            </a:r>
          </a:p>
          <a:p>
            <a:endParaRPr lang="en-US" sz="1600" b="1" u="sng" dirty="0">
              <a:solidFill>
                <a:srgbClr val="326D89"/>
              </a:solidFill>
            </a:endParaRPr>
          </a:p>
          <a:p>
            <a:r>
              <a:rPr lang="en-US" sz="1600" dirty="0">
                <a:solidFill>
                  <a:srgbClr val="326D89"/>
                </a:solidFill>
              </a:rPr>
              <a:t>Disbursed Amount</a:t>
            </a:r>
          </a:p>
          <a:p>
            <a:r>
              <a:rPr lang="en-US" sz="1600" dirty="0">
                <a:solidFill>
                  <a:srgbClr val="326D89"/>
                </a:solidFill>
              </a:rPr>
              <a:t>Asset Cost</a:t>
            </a:r>
          </a:p>
          <a:p>
            <a:r>
              <a:rPr lang="en-US" sz="1600" dirty="0">
                <a:solidFill>
                  <a:srgbClr val="326D89"/>
                </a:solidFill>
              </a:rPr>
              <a:t>Loan to Asset ratio(</a:t>
            </a:r>
            <a:r>
              <a:rPr lang="en-US" sz="1600" dirty="0" err="1">
                <a:solidFill>
                  <a:srgbClr val="326D89"/>
                </a:solidFill>
              </a:rPr>
              <a:t>ltv</a:t>
            </a:r>
            <a:r>
              <a:rPr lang="en-US" sz="1600" dirty="0">
                <a:solidFill>
                  <a:srgbClr val="326D89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F720A-8399-4F72-94F3-C7C925E7ECF0}"/>
              </a:ext>
            </a:extLst>
          </p:cNvPr>
          <p:cNvSpPr/>
          <p:nvPr/>
        </p:nvSpPr>
        <p:spPr>
          <a:xfrm>
            <a:off x="6781799" y="391214"/>
            <a:ext cx="1988141" cy="286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326D89"/>
                </a:solidFill>
              </a:rPr>
              <a:t>Bureau Information</a:t>
            </a:r>
          </a:p>
          <a:p>
            <a:endParaRPr lang="en-US" sz="1600" b="1" u="sng" dirty="0">
              <a:solidFill>
                <a:srgbClr val="326D89"/>
              </a:solidFill>
            </a:endParaRPr>
          </a:p>
          <a:p>
            <a:r>
              <a:rPr lang="en-US" sz="1600" dirty="0">
                <a:solidFill>
                  <a:srgbClr val="326D89"/>
                </a:solidFill>
              </a:rPr>
              <a:t>CNS Score Description</a:t>
            </a:r>
          </a:p>
          <a:p>
            <a:endParaRPr lang="en-US" sz="1600" dirty="0">
              <a:solidFill>
                <a:srgbClr val="326D89"/>
              </a:solidFill>
            </a:endParaRPr>
          </a:p>
          <a:p>
            <a:r>
              <a:rPr lang="en-US" sz="1600" dirty="0">
                <a:solidFill>
                  <a:srgbClr val="326D89"/>
                </a:solidFill>
              </a:rPr>
              <a:t>CNS Score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A53343-2FCA-44AB-9265-07C7EE959A0D}"/>
              </a:ext>
            </a:extLst>
          </p:cNvPr>
          <p:cNvSpPr/>
          <p:nvPr/>
        </p:nvSpPr>
        <p:spPr>
          <a:xfrm>
            <a:off x="4670781" y="457197"/>
            <a:ext cx="1988141" cy="286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326D89"/>
                </a:solidFill>
              </a:rPr>
              <a:t>Primary Account Information</a:t>
            </a:r>
          </a:p>
          <a:p>
            <a:r>
              <a:rPr lang="en-US" sz="1600" dirty="0" err="1">
                <a:solidFill>
                  <a:srgbClr val="326D89"/>
                </a:solidFill>
              </a:rPr>
              <a:t>Pri</a:t>
            </a:r>
            <a:r>
              <a:rPr lang="en-US" sz="1600" dirty="0">
                <a:solidFill>
                  <a:srgbClr val="326D89"/>
                </a:solidFill>
              </a:rPr>
              <a:t>. No. of Accounts</a:t>
            </a:r>
          </a:p>
          <a:p>
            <a:r>
              <a:rPr lang="en-US" sz="1600" dirty="0" err="1">
                <a:solidFill>
                  <a:srgbClr val="326D89"/>
                </a:solidFill>
              </a:rPr>
              <a:t>Pri</a:t>
            </a:r>
            <a:r>
              <a:rPr lang="en-US" sz="1600" dirty="0">
                <a:solidFill>
                  <a:srgbClr val="326D89"/>
                </a:solidFill>
              </a:rPr>
              <a:t>. Active Account</a:t>
            </a:r>
          </a:p>
          <a:p>
            <a:r>
              <a:rPr lang="en-US" sz="1600" dirty="0" err="1">
                <a:solidFill>
                  <a:srgbClr val="326D89"/>
                </a:solidFill>
              </a:rPr>
              <a:t>Pri</a:t>
            </a:r>
            <a:r>
              <a:rPr lang="en-US" sz="1600" dirty="0">
                <a:solidFill>
                  <a:srgbClr val="326D89"/>
                </a:solidFill>
              </a:rPr>
              <a:t>. Overdue Account</a:t>
            </a:r>
          </a:p>
          <a:p>
            <a:r>
              <a:rPr lang="en-US" sz="1600" dirty="0" err="1">
                <a:solidFill>
                  <a:srgbClr val="326D89"/>
                </a:solidFill>
              </a:rPr>
              <a:t>Pri</a:t>
            </a:r>
            <a:r>
              <a:rPr lang="en-US" sz="1600" dirty="0">
                <a:solidFill>
                  <a:srgbClr val="326D89"/>
                </a:solidFill>
              </a:rPr>
              <a:t>. Current Balance</a:t>
            </a:r>
          </a:p>
          <a:p>
            <a:r>
              <a:rPr lang="en-US" sz="1600" dirty="0" err="1">
                <a:solidFill>
                  <a:srgbClr val="326D89"/>
                </a:solidFill>
              </a:rPr>
              <a:t>Pri</a:t>
            </a:r>
            <a:r>
              <a:rPr lang="en-US" sz="1600" dirty="0">
                <a:solidFill>
                  <a:srgbClr val="326D89"/>
                </a:solidFill>
              </a:rPr>
              <a:t>. Sanctioned Balance</a:t>
            </a:r>
          </a:p>
          <a:p>
            <a:r>
              <a:rPr lang="en-US" sz="1600" dirty="0" err="1">
                <a:solidFill>
                  <a:srgbClr val="326D89"/>
                </a:solidFill>
              </a:rPr>
              <a:t>Pri</a:t>
            </a:r>
            <a:r>
              <a:rPr lang="en-US" sz="1600" dirty="0">
                <a:solidFill>
                  <a:srgbClr val="326D89"/>
                </a:solidFill>
              </a:rPr>
              <a:t> Disbursed Amount</a:t>
            </a:r>
          </a:p>
          <a:p>
            <a:r>
              <a:rPr lang="en-US" sz="1600" dirty="0" err="1">
                <a:solidFill>
                  <a:srgbClr val="326D89"/>
                </a:solidFill>
              </a:rPr>
              <a:t>Pri</a:t>
            </a:r>
            <a:r>
              <a:rPr lang="en-US" sz="1600" dirty="0">
                <a:solidFill>
                  <a:srgbClr val="326D89"/>
                </a:solidFill>
              </a:rPr>
              <a:t> Installment Amount</a:t>
            </a:r>
          </a:p>
          <a:p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E3264-6004-4608-9AFF-19326E0EDDFE}"/>
              </a:ext>
            </a:extLst>
          </p:cNvPr>
          <p:cNvSpPr/>
          <p:nvPr/>
        </p:nvSpPr>
        <p:spPr>
          <a:xfrm>
            <a:off x="2533811" y="457196"/>
            <a:ext cx="1988141" cy="286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u="sng" dirty="0">
                <a:solidFill>
                  <a:srgbClr val="326D89"/>
                </a:solidFill>
              </a:rPr>
              <a:t>Document Submitted</a:t>
            </a:r>
          </a:p>
          <a:p>
            <a:pPr algn="just"/>
            <a:endParaRPr lang="en-US" sz="1600" b="1" u="sng" dirty="0">
              <a:solidFill>
                <a:srgbClr val="326D89"/>
              </a:solidFill>
            </a:endParaRPr>
          </a:p>
          <a:p>
            <a:pPr algn="just"/>
            <a:r>
              <a:rPr lang="en-US" sz="1600" dirty="0">
                <a:solidFill>
                  <a:srgbClr val="326D89"/>
                </a:solidFill>
              </a:rPr>
              <a:t>Aadhar Flag</a:t>
            </a:r>
          </a:p>
          <a:p>
            <a:pPr algn="just"/>
            <a:r>
              <a:rPr lang="en-US" sz="1600" dirty="0">
                <a:solidFill>
                  <a:srgbClr val="326D89"/>
                </a:solidFill>
              </a:rPr>
              <a:t>Passport Flag</a:t>
            </a:r>
          </a:p>
          <a:p>
            <a:pPr algn="just"/>
            <a:r>
              <a:rPr lang="en-US" sz="1600" dirty="0">
                <a:solidFill>
                  <a:srgbClr val="326D89"/>
                </a:solidFill>
              </a:rPr>
              <a:t>Driving License Flag</a:t>
            </a:r>
          </a:p>
          <a:p>
            <a:pPr algn="just"/>
            <a:r>
              <a:rPr lang="en-US" sz="1600" dirty="0">
                <a:solidFill>
                  <a:srgbClr val="326D89"/>
                </a:solidFill>
              </a:rPr>
              <a:t>Mobile No </a:t>
            </a:r>
            <a:r>
              <a:rPr lang="en-US" sz="1600" dirty="0" err="1">
                <a:solidFill>
                  <a:srgbClr val="326D89"/>
                </a:solidFill>
              </a:rPr>
              <a:t>Avl</a:t>
            </a:r>
            <a:r>
              <a:rPr lang="en-US" sz="1600" dirty="0">
                <a:solidFill>
                  <a:srgbClr val="326D89"/>
                </a:solidFill>
              </a:rPr>
              <a:t>. Flag</a:t>
            </a:r>
          </a:p>
          <a:p>
            <a:pPr algn="just"/>
            <a:r>
              <a:rPr lang="en-US" sz="1600" dirty="0">
                <a:solidFill>
                  <a:srgbClr val="326D89"/>
                </a:solidFill>
              </a:rPr>
              <a:t>PAN Flag</a:t>
            </a:r>
          </a:p>
          <a:p>
            <a:pPr algn="just"/>
            <a:r>
              <a:rPr lang="en-US" sz="1600" dirty="0">
                <a:solidFill>
                  <a:srgbClr val="326D89"/>
                </a:solidFill>
              </a:rPr>
              <a:t>Voter ID Flag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1BE189-1936-4E66-8042-B9D4C6E51D0B}"/>
              </a:ext>
            </a:extLst>
          </p:cNvPr>
          <p:cNvSpPr/>
          <p:nvPr/>
        </p:nvSpPr>
        <p:spPr>
          <a:xfrm>
            <a:off x="536542" y="3429001"/>
            <a:ext cx="1904999" cy="3254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326D89"/>
                </a:solidFill>
              </a:rPr>
              <a:t>Disbursing Bank Information</a:t>
            </a:r>
          </a:p>
          <a:p>
            <a:endParaRPr lang="en-US" sz="1600" b="1" u="sng" dirty="0">
              <a:solidFill>
                <a:srgbClr val="326D89"/>
              </a:solidFill>
            </a:endParaRPr>
          </a:p>
          <a:p>
            <a:r>
              <a:rPr lang="en-US" sz="1600" dirty="0">
                <a:solidFill>
                  <a:srgbClr val="326D89"/>
                </a:solidFill>
              </a:rPr>
              <a:t>Branch ID</a:t>
            </a:r>
            <a:br>
              <a:rPr lang="en-US" sz="1600" dirty="0">
                <a:solidFill>
                  <a:srgbClr val="326D89"/>
                </a:solidFill>
              </a:rPr>
            </a:br>
            <a:r>
              <a:rPr lang="en-US" sz="1600" dirty="0">
                <a:solidFill>
                  <a:srgbClr val="326D89"/>
                </a:solidFill>
              </a:rPr>
              <a:t>Supplier ID</a:t>
            </a:r>
          </a:p>
          <a:p>
            <a:r>
              <a:rPr lang="en-US" sz="1600" dirty="0">
                <a:solidFill>
                  <a:srgbClr val="326D89"/>
                </a:solidFill>
              </a:rPr>
              <a:t>Manufacture ID</a:t>
            </a:r>
            <a:br>
              <a:rPr lang="en-US" sz="1600" dirty="0">
                <a:solidFill>
                  <a:srgbClr val="326D89"/>
                </a:solidFill>
              </a:rPr>
            </a:br>
            <a:r>
              <a:rPr lang="en-US" sz="1600" dirty="0">
                <a:solidFill>
                  <a:srgbClr val="326D89"/>
                </a:solidFill>
              </a:rPr>
              <a:t>Current PINCODE ID</a:t>
            </a:r>
          </a:p>
          <a:p>
            <a:r>
              <a:rPr lang="en-US" sz="1600" dirty="0">
                <a:solidFill>
                  <a:srgbClr val="326D89"/>
                </a:solidFill>
              </a:rPr>
              <a:t>State ID</a:t>
            </a:r>
          </a:p>
          <a:p>
            <a:r>
              <a:rPr lang="en-US" sz="1600" dirty="0">
                <a:solidFill>
                  <a:srgbClr val="326D89"/>
                </a:solidFill>
              </a:rPr>
              <a:t>Employee Code ID</a:t>
            </a:r>
          </a:p>
          <a:p>
            <a:r>
              <a:rPr lang="en-US" sz="1600" dirty="0">
                <a:solidFill>
                  <a:srgbClr val="326D89"/>
                </a:solidFill>
              </a:rPr>
              <a:t>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B30E89-4E6D-4B0B-B633-47F191BA09D5}"/>
              </a:ext>
            </a:extLst>
          </p:cNvPr>
          <p:cNvSpPr/>
          <p:nvPr/>
        </p:nvSpPr>
        <p:spPr>
          <a:xfrm>
            <a:off x="6777999" y="3412106"/>
            <a:ext cx="1988141" cy="3254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326D89"/>
                </a:solidFill>
              </a:rPr>
              <a:t>Other Customer Information</a:t>
            </a:r>
          </a:p>
          <a:p>
            <a:endParaRPr lang="en-US" sz="1600" dirty="0">
              <a:solidFill>
                <a:srgbClr val="326D89"/>
              </a:solidFill>
            </a:endParaRPr>
          </a:p>
          <a:p>
            <a:r>
              <a:rPr lang="en-US" sz="1600" dirty="0">
                <a:solidFill>
                  <a:srgbClr val="326D89"/>
                </a:solidFill>
              </a:rPr>
              <a:t>Date of Birth</a:t>
            </a:r>
          </a:p>
          <a:p>
            <a:r>
              <a:rPr lang="en-US" sz="1600" dirty="0">
                <a:solidFill>
                  <a:srgbClr val="326D89"/>
                </a:solidFill>
              </a:rPr>
              <a:t>New Accounts In Last 6 months</a:t>
            </a:r>
          </a:p>
          <a:p>
            <a:r>
              <a:rPr lang="en-US" sz="1600" dirty="0">
                <a:solidFill>
                  <a:srgbClr val="326D89"/>
                </a:solidFill>
              </a:rPr>
              <a:t>Delinquent Accounts in 6 months</a:t>
            </a:r>
          </a:p>
          <a:p>
            <a:r>
              <a:rPr lang="en-US" sz="1600" dirty="0">
                <a:solidFill>
                  <a:srgbClr val="326D89"/>
                </a:solidFill>
              </a:rPr>
              <a:t>No Of Inquires</a:t>
            </a:r>
          </a:p>
          <a:p>
            <a:r>
              <a:rPr lang="en-US" sz="1600" dirty="0">
                <a:solidFill>
                  <a:srgbClr val="326D89"/>
                </a:solidFill>
              </a:rPr>
              <a:t>Loan Default (Target Variable)</a:t>
            </a:r>
          </a:p>
          <a:p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4B5FDC-15C9-42D5-9D47-D1AF784A1D75}"/>
              </a:ext>
            </a:extLst>
          </p:cNvPr>
          <p:cNvSpPr/>
          <p:nvPr/>
        </p:nvSpPr>
        <p:spPr>
          <a:xfrm>
            <a:off x="4693664" y="3429000"/>
            <a:ext cx="1998022" cy="3254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326D89"/>
                </a:solidFill>
              </a:rPr>
              <a:t>Secondary Account Information</a:t>
            </a:r>
          </a:p>
          <a:p>
            <a:r>
              <a:rPr lang="en-US" sz="1600" dirty="0">
                <a:solidFill>
                  <a:srgbClr val="326D89"/>
                </a:solidFill>
              </a:rPr>
              <a:t>Sec. Number of Accounts</a:t>
            </a:r>
          </a:p>
          <a:p>
            <a:r>
              <a:rPr lang="en-US" sz="1600" dirty="0">
                <a:solidFill>
                  <a:srgbClr val="326D89"/>
                </a:solidFill>
              </a:rPr>
              <a:t>Sec. Active Account</a:t>
            </a:r>
          </a:p>
          <a:p>
            <a:r>
              <a:rPr lang="en-US" sz="1600" dirty="0">
                <a:solidFill>
                  <a:srgbClr val="326D89"/>
                </a:solidFill>
              </a:rPr>
              <a:t>Sec. Overdue Account</a:t>
            </a:r>
          </a:p>
          <a:p>
            <a:r>
              <a:rPr lang="en-US" sz="1600" dirty="0">
                <a:solidFill>
                  <a:srgbClr val="326D89"/>
                </a:solidFill>
              </a:rPr>
              <a:t>Sec. Current Balance</a:t>
            </a:r>
          </a:p>
          <a:p>
            <a:r>
              <a:rPr lang="en-US" sz="1600" dirty="0">
                <a:solidFill>
                  <a:srgbClr val="326D89"/>
                </a:solidFill>
              </a:rPr>
              <a:t>Sec. Sanctioned Balance</a:t>
            </a:r>
          </a:p>
          <a:p>
            <a:r>
              <a:rPr lang="en-US" sz="1600" dirty="0">
                <a:solidFill>
                  <a:srgbClr val="326D89"/>
                </a:solidFill>
              </a:rPr>
              <a:t>Sec Disbursed Amount</a:t>
            </a:r>
          </a:p>
          <a:p>
            <a:r>
              <a:rPr lang="en-US" sz="1600" dirty="0">
                <a:solidFill>
                  <a:srgbClr val="326D89"/>
                </a:solidFill>
              </a:rPr>
              <a:t>Sec Installment Amount</a:t>
            </a:r>
          </a:p>
          <a:p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8F9920-C081-44C5-9586-A0B571A7CFD6}"/>
              </a:ext>
            </a:extLst>
          </p:cNvPr>
          <p:cNvSpPr/>
          <p:nvPr/>
        </p:nvSpPr>
        <p:spPr>
          <a:xfrm>
            <a:off x="2574658" y="3437859"/>
            <a:ext cx="1988141" cy="3245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326D89"/>
                </a:solidFill>
              </a:rPr>
              <a:t>Date Information</a:t>
            </a:r>
          </a:p>
          <a:p>
            <a:endParaRPr lang="en-US" sz="1600" dirty="0">
              <a:solidFill>
                <a:srgbClr val="326D89"/>
              </a:solidFill>
            </a:endParaRPr>
          </a:p>
          <a:p>
            <a:r>
              <a:rPr lang="en-US" sz="1600" dirty="0">
                <a:solidFill>
                  <a:srgbClr val="326D89"/>
                </a:solidFill>
              </a:rPr>
              <a:t>Disbursal Date</a:t>
            </a:r>
          </a:p>
          <a:p>
            <a:endParaRPr lang="en-US" sz="1600" dirty="0">
              <a:solidFill>
                <a:srgbClr val="326D89"/>
              </a:solidFill>
            </a:endParaRPr>
          </a:p>
          <a:p>
            <a:r>
              <a:rPr lang="en-US" sz="1600" dirty="0">
                <a:solidFill>
                  <a:srgbClr val="326D89"/>
                </a:solidFill>
              </a:rPr>
              <a:t>Credit History Length</a:t>
            </a:r>
          </a:p>
          <a:p>
            <a:endParaRPr lang="en-US" sz="1600" dirty="0">
              <a:solidFill>
                <a:srgbClr val="326D89"/>
              </a:solidFill>
            </a:endParaRPr>
          </a:p>
          <a:p>
            <a:r>
              <a:rPr lang="en-US" sz="1600" dirty="0">
                <a:solidFill>
                  <a:srgbClr val="326D89"/>
                </a:solidFill>
              </a:rPr>
              <a:t>Average Account Age</a:t>
            </a:r>
          </a:p>
          <a:p>
            <a:endParaRPr lang="en-US" sz="1600" dirty="0">
              <a:solidFill>
                <a:srgbClr val="326D89"/>
              </a:solidFill>
            </a:endParaRPr>
          </a:p>
          <a:p>
            <a:endParaRPr lang="en-US" sz="1600" dirty="0">
              <a:solidFill>
                <a:srgbClr val="326D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4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3798-AC9D-4740-8653-01EC298A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Loan Default from Employment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E1B430-A11B-49FC-BFAC-6265DEF3C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" t="4871" r="-234" b="4209"/>
          <a:stretch/>
        </p:blipFill>
        <p:spPr>
          <a:xfrm>
            <a:off x="457200" y="2057400"/>
            <a:ext cx="8534400" cy="4267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207DB9-9FE6-4200-801D-6AF13131EED7}"/>
              </a:ext>
            </a:extLst>
          </p:cNvPr>
          <p:cNvSpPr txBox="1"/>
          <p:nvPr/>
        </p:nvSpPr>
        <p:spPr>
          <a:xfrm>
            <a:off x="1981200" y="1981200"/>
            <a:ext cx="1600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 Defaulted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D19A7-76D6-4B90-8482-E07C37484E64}"/>
              </a:ext>
            </a:extLst>
          </p:cNvPr>
          <p:cNvSpPr txBox="1"/>
          <p:nvPr/>
        </p:nvSpPr>
        <p:spPr>
          <a:xfrm>
            <a:off x="5867400" y="1973344"/>
            <a:ext cx="1600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Defaulted</a:t>
            </a:r>
          </a:p>
        </p:txBody>
      </p:sp>
    </p:spTree>
    <p:extLst>
      <p:ext uri="{BB962C8B-B14F-4D97-AF65-F5344CB8AC3E}">
        <p14:creationId xmlns:p14="http://schemas.microsoft.com/office/powerpoint/2010/main" val="387178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6611-B69E-44E8-B5BD-3681594E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With The Active Users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59673-C11A-49CE-AA4D-DB3A8C4D3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1" y="1600200"/>
            <a:ext cx="8662059" cy="4698664"/>
          </a:xfrm>
        </p:spPr>
      </p:pic>
    </p:spTree>
    <p:extLst>
      <p:ext uri="{BB962C8B-B14F-4D97-AF65-F5344CB8AC3E}">
        <p14:creationId xmlns:p14="http://schemas.microsoft.com/office/powerpoint/2010/main" val="426879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A166-D565-4795-B1AA-87976669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2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Statistical significance of Numerical variables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E7EC1792-3B33-4C45-817B-61AB29A10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59055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8402</TotalTime>
  <Words>663</Words>
  <Application>Microsoft Office PowerPoint</Application>
  <PresentationFormat>On-screen Show (4:3)</PresentationFormat>
  <Paragraphs>170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PowerPoint Presentation</vt:lpstr>
      <vt:lpstr>A</vt:lpstr>
      <vt:lpstr>PowerPoint Presentation</vt:lpstr>
      <vt:lpstr>EMI Payment Schedule</vt:lpstr>
      <vt:lpstr>PowerPoint Presentation</vt:lpstr>
      <vt:lpstr>PowerPoint Presentation</vt:lpstr>
      <vt:lpstr>Loan Default from Employment Type</vt:lpstr>
      <vt:lpstr>Branch With The Active Users</vt:lpstr>
      <vt:lpstr>Statistical significance of Numerical variables</vt:lpstr>
      <vt:lpstr>Statistical significance of Categorical  variables</vt:lpstr>
      <vt:lpstr>Model Building</vt:lpstr>
      <vt:lpstr>Model Performances</vt:lpstr>
      <vt:lpstr>XGBoost Model Performance</vt:lpstr>
      <vt:lpstr>Business Interpretations</vt:lpstr>
      <vt:lpstr>Return On Investment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Pravin Kumar</dc:creator>
  <cp:lastModifiedBy>Pravin Kumar</cp:lastModifiedBy>
  <cp:revision>375</cp:revision>
  <dcterms:created xsi:type="dcterms:W3CDTF">2017-03-30T12:09:41Z</dcterms:created>
  <dcterms:modified xsi:type="dcterms:W3CDTF">2020-01-19T12:58:13Z</dcterms:modified>
</cp:coreProperties>
</file>