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6096000" y="3950495"/>
            <a:ext cx="2088574"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6218830" y="4451686"/>
            <a:ext cx="2696570" cy="1938992"/>
          </a:xfrm>
          <a:prstGeom prst="rect">
            <a:avLst/>
          </a:prstGeom>
          <a:noFill/>
        </p:spPr>
        <p:txBody>
          <a:bodyPr wrap="square" rtlCol="0">
            <a:spAutoFit/>
          </a:bodyPr>
          <a:lstStyle/>
          <a:p>
            <a:r>
              <a:rPr lang="en-US" sz="2000" dirty="0">
                <a:solidFill>
                  <a:srgbClr val="FF0000"/>
                </a:solidFill>
              </a:rPr>
              <a:t>Krishnamurthy S</a:t>
            </a:r>
          </a:p>
          <a:p>
            <a:r>
              <a:rPr lang="en-US" sz="2000" dirty="0" err="1">
                <a:solidFill>
                  <a:srgbClr val="FF0000"/>
                </a:solidFill>
              </a:rPr>
              <a:t>Krishnaraj</a:t>
            </a:r>
            <a:r>
              <a:rPr lang="en-US" sz="2000" dirty="0">
                <a:solidFill>
                  <a:srgbClr val="FF0000"/>
                </a:solidFill>
              </a:rPr>
              <a:t> Palanychamy</a:t>
            </a:r>
          </a:p>
          <a:p>
            <a:r>
              <a:rPr lang="en-US" sz="2000" dirty="0">
                <a:solidFill>
                  <a:srgbClr val="FF0000"/>
                </a:solidFill>
              </a:rPr>
              <a:t>Prabhakaran S</a:t>
            </a:r>
          </a:p>
          <a:p>
            <a:r>
              <a:rPr lang="en-US" sz="2000" dirty="0">
                <a:solidFill>
                  <a:srgbClr val="FF0000"/>
                </a:solidFill>
              </a:rPr>
              <a:t>Pravin Kumar S</a:t>
            </a:r>
          </a:p>
          <a:p>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r>
              <a:rPr lang="en-US" sz="2000" dirty="0">
                <a:solidFill>
                  <a:srgbClr val="FF0000"/>
                </a:solidFill>
              </a:rPr>
              <a:t>Vishwanath Kannan</a:t>
            </a:r>
          </a:p>
        </p:txBody>
      </p:sp>
      <p:sp>
        <p:nvSpPr>
          <p:cNvPr id="9" name="TextBox 8">
            <a:extLst>
              <a:ext uri="{FF2B5EF4-FFF2-40B4-BE49-F238E27FC236}">
                <a16:creationId xmlns:a16="http://schemas.microsoft.com/office/drawing/2014/main" id="{F0925139-94CD-4C6B-A9C3-EF453909B24F}"/>
              </a:ext>
            </a:extLst>
          </p:cNvPr>
          <p:cNvSpPr txBox="1"/>
          <p:nvPr/>
        </p:nvSpPr>
        <p:spPr>
          <a:xfrm>
            <a:off x="917542" y="3945749"/>
            <a:ext cx="2362200" cy="523220"/>
          </a:xfrm>
          <a:prstGeom prst="rect">
            <a:avLst/>
          </a:prstGeom>
          <a:noFill/>
        </p:spPr>
        <p:txBody>
          <a:bodyPr wrap="square" rtlCol="0">
            <a:spAutoFit/>
          </a:bodyPr>
          <a:lstStyle/>
          <a:p>
            <a:r>
              <a:rPr lang="en-US" sz="2800" dirty="0"/>
              <a:t>Guided by</a:t>
            </a:r>
          </a:p>
        </p:txBody>
      </p:sp>
      <p:sp>
        <p:nvSpPr>
          <p:cNvPr id="10" name="TextBox 9">
            <a:extLst>
              <a:ext uri="{FF2B5EF4-FFF2-40B4-BE49-F238E27FC236}">
                <a16:creationId xmlns:a16="http://schemas.microsoft.com/office/drawing/2014/main" id="{F16BA0AC-D071-4127-8D44-544C643DFE1F}"/>
              </a:ext>
            </a:extLst>
          </p:cNvPr>
          <p:cNvSpPr txBox="1"/>
          <p:nvPr/>
        </p:nvSpPr>
        <p:spPr>
          <a:xfrm>
            <a:off x="673355" y="4471203"/>
            <a:ext cx="1981200" cy="400110"/>
          </a:xfrm>
          <a:prstGeom prst="rect">
            <a:avLst/>
          </a:prstGeom>
          <a:noFill/>
        </p:spPr>
        <p:txBody>
          <a:bodyPr wrap="square" rtlCol="0">
            <a:spAutoFit/>
          </a:bodyPr>
          <a:lstStyle/>
          <a:p>
            <a:pPr algn="r"/>
            <a:r>
              <a:rPr lang="en-US" sz="2000" dirty="0" err="1">
                <a:solidFill>
                  <a:srgbClr val="FF0000"/>
                </a:solidFill>
              </a:rPr>
              <a:t>Animesh</a:t>
            </a:r>
            <a:r>
              <a:rPr lang="en-US" sz="2000" dirty="0">
                <a:solidFill>
                  <a:srgbClr val="FF0000"/>
                </a:solidFill>
              </a:rPr>
              <a:t> Tiwari</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a:bodyPr>
          <a:lstStyle/>
          <a:p>
            <a:r>
              <a:rPr lang="en-US" sz="2400" dirty="0"/>
              <a:t>People avail vehicle loan from banks to buy their dream cars. Car loans have taken off in India witnessing an increase in growth of 18-20% which is a huge increase in 2019.</a:t>
            </a:r>
          </a:p>
          <a:p>
            <a:r>
              <a:rPr lang="en-US" sz="2400" dirty="0"/>
              <a:t>Bank and vehicle finance companies are making this dream come true by providing the vehicle loan facility.</a:t>
            </a:r>
          </a:p>
          <a:p>
            <a:r>
              <a:rPr lang="en-US" sz="2400" dirty="0"/>
              <a:t>Indian Banks has lost 200 Crore Rupees each year due to defaulters.</a:t>
            </a:r>
          </a:p>
          <a:p>
            <a:r>
              <a:rPr lang="en-US" sz="2400" dirty="0"/>
              <a:t>Financing a vehicle involves a lot of technicalities like the kind of vehicle to be financed, the route on which the vehicle will be plying, the operating expenses of the customer, etc. </a:t>
            </a:r>
          </a:p>
          <a:p>
            <a:r>
              <a:rPr lang="en-US" sz="2400" dirty="0"/>
              <a:t>It is also being influenced by processing fee, loan clearance time, requirement of documentation and methodology being followed in computation of interest.</a:t>
            </a:r>
          </a:p>
          <a:p>
            <a:endParaRPr lang="en-US" sz="2800" dirty="0"/>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sz="2400" dirty="0">
                <a:solidFill>
                  <a:srgbClr val="0055A0"/>
                </a:solidFill>
              </a:rPr>
              <a:t>Reduce bad loans by filtering out potential defaulting customers and identify potential non-defaulters so as to offer good LTV for their loan.</a:t>
            </a:r>
          </a:p>
          <a:p>
            <a:pPr algn="l"/>
            <a:r>
              <a:rPr lang="en-IN" sz="2400">
                <a:solidFill>
                  <a:srgbClr val="0055A0"/>
                </a:solidFill>
              </a:rPr>
              <a:t>We are using ML algorithms to predict whether up to a statistical degree whether he default in his first EMI payment or not.</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518562" y="1275040"/>
            <a:ext cx="8305800" cy="2862322"/>
          </a:xfrm>
          <a:prstGeom prst="rect">
            <a:avLst/>
          </a:prstGeom>
          <a:noFill/>
        </p:spPr>
        <p:txBody>
          <a:bodyPr wrap="square" rtlCol="0">
            <a:spAutoFit/>
          </a:bodyPr>
          <a:lstStyle/>
          <a:p>
            <a:r>
              <a:rPr lang="en-US" dirty="0">
                <a:hlinkClick r:id="rId2"/>
              </a:rPr>
              <a:t>https://www.kaggle.com/mamtadhaker/lt-vehicle-loan-default-prediction</a:t>
            </a:r>
            <a:endParaRPr lang="en-US" dirty="0"/>
          </a:p>
          <a:p>
            <a:endParaRPr lang="en-US" dirty="0"/>
          </a:p>
          <a:p>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536237" y="3783419"/>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8919"/>
            <a:ext cx="7886700" cy="1724269"/>
          </a:xfrm>
        </p:spPr>
        <p:txBody>
          <a:bodyPr>
            <a:normAutofit fontScale="90000"/>
          </a:bodyPr>
          <a:lstStyle/>
          <a:p>
            <a:pPr algn="l"/>
            <a:r>
              <a:rPr lang="en-IN" sz="2700" dirty="0"/>
              <a:t>Distribution plot on numerical features:</a:t>
            </a:r>
            <a:br>
              <a:rPr lang="en-IN" sz="1800" b="1" dirty="0"/>
            </a:br>
            <a:r>
              <a:rPr lang="en-IN" sz="16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600" dirty="0">
                <a:latin typeface="+mn-lt"/>
              </a:rPr>
            </a:br>
            <a:r>
              <a:rPr lang="en-IN" sz="1600" dirty="0">
                <a:latin typeface="+mn-lt"/>
              </a:rPr>
              <a:t>the lender can reposes the collateral and collect the money by selling it off. They can recover the losses for defaulted loan.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96919"/>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78" y="233217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04532" y="4563534"/>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648200"/>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533400"/>
            <a:ext cx="8119613" cy="1600200"/>
          </a:xfrm>
        </p:spPr>
        <p:txBody>
          <a:bodyPr>
            <a:normAutofit fontScale="90000"/>
          </a:bodyPr>
          <a:lstStyle/>
          <a:p>
            <a:pPr algn="l"/>
            <a:r>
              <a:rPr lang="en-IN" sz="2700" dirty="0"/>
              <a:t>Plots on various features:</a:t>
            </a:r>
            <a:br>
              <a:rPr lang="en-IN" sz="2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a:t>
            </a:r>
            <a:br>
              <a:rPr lang="en-IN" sz="2800" dirty="0">
                <a:latin typeface="Arial Rounded MT Bold" panose="020F0704030504030204" pitchFamily="34" charset="0"/>
              </a:rPr>
            </a:br>
            <a:endParaRPr lang="en-IN" sz="16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1802130"/>
            <a:ext cx="371599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64" y="3933890"/>
            <a:ext cx="3595196"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187" y="1779326"/>
            <a:ext cx="4015058"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94" y="3933890"/>
            <a:ext cx="3518124" cy="1989188"/>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7923</TotalTime>
  <Words>884</Words>
  <Application>Microsoft Office PowerPoint</Application>
  <PresentationFormat>On-screen Show (4:3)</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339</cp:revision>
  <dcterms:created xsi:type="dcterms:W3CDTF">2017-03-30T12:09:41Z</dcterms:created>
  <dcterms:modified xsi:type="dcterms:W3CDTF">2020-01-18T10:52:44Z</dcterms:modified>
</cp:coreProperties>
</file>