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28" r:id="rId3"/>
    <p:sldId id="332" r:id="rId4"/>
    <p:sldId id="329" r:id="rId5"/>
    <p:sldId id="345" r:id="rId6"/>
    <p:sldId id="339" r:id="rId7"/>
    <p:sldId id="341" r:id="rId8"/>
    <p:sldId id="338" r:id="rId9"/>
    <p:sldId id="350" r:id="rId10"/>
    <p:sldId id="348" r:id="rId11"/>
    <p:sldId id="263" r:id="rId12"/>
    <p:sldId id="353" r:id="rId13"/>
    <p:sldId id="335" r:id="rId14"/>
    <p:sldId id="343" r:id="rId15"/>
    <p:sldId id="337" r:id="rId16"/>
    <p:sldId id="346" r:id="rId17"/>
    <p:sldId id="347" r:id="rId18"/>
    <p:sldId id="340" r:id="rId19"/>
    <p:sldId id="349" r:id="rId20"/>
    <p:sldId id="351" r:id="rId21"/>
    <p:sldId id="35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2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0066"/>
    <a:srgbClr val="00FFCC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86" d="100"/>
          <a:sy n="86" d="100"/>
        </p:scale>
        <p:origin x="124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6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1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8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147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6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642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3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8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1.PGPBA\01. Marketing\GL High Res Logos\Greatlearning Logo_160915.png">
            <a:extLst>
              <a:ext uri="{FF2B5EF4-FFF2-40B4-BE49-F238E27FC236}">
                <a16:creationId xmlns:a16="http://schemas.microsoft.com/office/drawing/2014/main" id="{42C4C928-A7C2-43FB-84DE-D21484E117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7">
            <a:extLst>
              <a:ext uri="{FF2B5EF4-FFF2-40B4-BE49-F238E27FC236}">
                <a16:creationId xmlns:a16="http://schemas.microsoft.com/office/drawing/2014/main" id="{D5B31DE1-4673-40DE-B5C4-498C99B2D38C}"/>
              </a:ext>
            </a:extLst>
          </p:cNvPr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Diagonal Corner Rectangle 8">
            <a:extLst>
              <a:ext uri="{FF2B5EF4-FFF2-40B4-BE49-F238E27FC236}">
                <a16:creationId xmlns:a16="http://schemas.microsoft.com/office/drawing/2014/main" id="{C6DD611A-EC09-49BB-A5EF-248AD4C7517F}"/>
              </a:ext>
            </a:extLst>
          </p:cNvPr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mtadhaker/lt-vehicle-loan-default-predic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4850363" y="3429000"/>
            <a:ext cx="20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5411002" y="4451686"/>
            <a:ext cx="2970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Abhilash SR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Krishnamurthy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Krishnaraj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Palanychamy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Prabhakaran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Pravin Kumar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Vishwanath Kannan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5139-94CD-4C6B-A9C3-EF453909B24F}"/>
              </a:ext>
            </a:extLst>
          </p:cNvPr>
          <p:cNvSpPr txBox="1"/>
          <p:nvPr/>
        </p:nvSpPr>
        <p:spPr>
          <a:xfrm>
            <a:off x="838200" y="369061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Guided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A0AC-D071-4127-8D44-544C643DFE1F}"/>
              </a:ext>
            </a:extLst>
          </p:cNvPr>
          <p:cNvSpPr txBox="1"/>
          <p:nvPr/>
        </p:nvSpPr>
        <p:spPr>
          <a:xfrm>
            <a:off x="609600" y="4451686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Mr.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Animesh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Tiwari</a:t>
            </a:r>
          </a:p>
        </p:txBody>
      </p:sp>
      <p:pic>
        <p:nvPicPr>
          <p:cNvPr id="1026" name="Picture 2" descr="Image result for great learning">
            <a:extLst>
              <a:ext uri="{FF2B5EF4-FFF2-40B4-BE49-F238E27FC236}">
                <a16:creationId xmlns:a16="http://schemas.microsoft.com/office/drawing/2014/main" id="{9909A1C4-B977-4905-BAEC-12DD5A0E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6" y="5927287"/>
            <a:ext cx="3049683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4C130-14D5-4303-8552-3A9EAC836869}"/>
              </a:ext>
            </a:extLst>
          </p:cNvPr>
          <p:cNvSpPr txBox="1"/>
          <p:nvPr/>
        </p:nvSpPr>
        <p:spPr>
          <a:xfrm>
            <a:off x="490434" y="457200"/>
            <a:ext cx="6977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Age Distribution of Defaulters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1048707-1886-4CCD-B003-03ABDC96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5" y="1273716"/>
            <a:ext cx="8301469" cy="547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1B0A-F852-4ACC-8CEB-BBFE14B5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Multicollinearity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3A6CD4-2A59-4D48-B1B7-3FA961F99E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839119"/>
            <a:ext cx="7534275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3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166-D565-4795-B1AA-87976669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2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Numerical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97967-5520-426B-BAD8-0F2CB7C9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07118"/>
            <a:ext cx="6096000" cy="4336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8B5441-A124-495D-B1B6-A42F0D420144}"/>
              </a:ext>
            </a:extLst>
          </p:cNvPr>
          <p:cNvSpPr txBox="1"/>
          <p:nvPr/>
        </p:nvSpPr>
        <p:spPr>
          <a:xfrm>
            <a:off x="4953000" y="5858478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(1-p value)</a:t>
            </a:r>
          </a:p>
        </p:txBody>
      </p:sp>
    </p:spTree>
    <p:extLst>
      <p:ext uri="{BB962C8B-B14F-4D97-AF65-F5344CB8AC3E}">
        <p14:creationId xmlns:p14="http://schemas.microsoft.com/office/powerpoint/2010/main" val="14661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C43-C110-4A95-B12A-AB80E88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Categorical</a:t>
            </a:r>
            <a:br>
              <a:rPr lang="en-US" dirty="0"/>
            </a:br>
            <a:r>
              <a:rPr lang="en-US" dirty="0"/>
              <a:t>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9AC15-9902-4529-B7CE-35210869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400800" cy="4408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E27BD-596A-4353-AEC9-36C2C212DD6C}"/>
              </a:ext>
            </a:extLst>
          </p:cNvPr>
          <p:cNvSpPr txBox="1"/>
          <p:nvPr/>
        </p:nvSpPr>
        <p:spPr>
          <a:xfrm>
            <a:off x="4724400" y="58560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(1-p value)</a:t>
            </a:r>
          </a:p>
        </p:txBody>
      </p:sp>
    </p:spTree>
    <p:extLst>
      <p:ext uri="{BB962C8B-B14F-4D97-AF65-F5344CB8AC3E}">
        <p14:creationId xmlns:p14="http://schemas.microsoft.com/office/powerpoint/2010/main" val="117852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7E-F577-49FF-BC80-010E4660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95E-57E5-4EF2-9755-BE81F07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1. </a:t>
            </a:r>
            <a:r>
              <a:rPr lang="en-IN" sz="2400" b="1" dirty="0"/>
              <a:t>Transformations</a:t>
            </a:r>
            <a:r>
              <a:rPr lang="en-IN" sz="2400" dirty="0"/>
              <a:t> :</a:t>
            </a:r>
          </a:p>
          <a:p>
            <a:pPr marL="0" indent="0">
              <a:buNone/>
            </a:pPr>
            <a:r>
              <a:rPr lang="en-IN" sz="2400" dirty="0"/>
              <a:t>Yes . Since the data is not normally distributed (Highly right skewed), We tried Log transform, Sqrt transform.</a:t>
            </a:r>
          </a:p>
          <a:p>
            <a:pPr marL="0" indent="0">
              <a:buNone/>
            </a:pPr>
            <a:r>
              <a:rPr lang="en-IN" sz="2400" dirty="0"/>
              <a:t>2. </a:t>
            </a:r>
            <a:r>
              <a:rPr lang="en-IN" sz="2400" b="1" dirty="0"/>
              <a:t>Scaling the data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Yes, the data has been scaled. Also used Robust Scaler.</a:t>
            </a:r>
          </a:p>
          <a:p>
            <a:pPr marL="0" indent="0">
              <a:buNone/>
            </a:pPr>
            <a:r>
              <a:rPr lang="en-IN" sz="2400" dirty="0"/>
              <a:t>3.</a:t>
            </a:r>
            <a:r>
              <a:rPr lang="en-IN" sz="2400" b="1" dirty="0"/>
              <a:t> Data Imbalance</a:t>
            </a:r>
          </a:p>
          <a:p>
            <a:pPr marL="0" indent="0">
              <a:buNone/>
            </a:pPr>
            <a:r>
              <a:rPr lang="en-IN" sz="2400" dirty="0"/>
              <a:t>Target column is showing 78:22 ratio distribution. So we ran iterations with </a:t>
            </a:r>
            <a:r>
              <a:rPr lang="en-IN" sz="2400" dirty="0" err="1"/>
              <a:t>Undersampling</a:t>
            </a:r>
            <a:r>
              <a:rPr lang="en-IN" sz="2400" dirty="0"/>
              <a:t> and SMOTE.</a:t>
            </a:r>
          </a:p>
          <a:p>
            <a:pPr marL="0" indent="0">
              <a:buNone/>
            </a:pPr>
            <a:r>
              <a:rPr lang="en-IN" sz="2400" dirty="0"/>
              <a:t>4. </a:t>
            </a:r>
            <a:r>
              <a:rPr lang="en-IN" sz="2400" b="1" dirty="0"/>
              <a:t>Dimensionality reduction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Since there is no multicollinearity in our data presently(removed after checking VIF), We haven’t done PCA since resulted Principal Components was very low.</a:t>
            </a:r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b="1" dirty="0"/>
              <a:t>Added New Column to Describe Not Applicable Features of each Customer.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75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D47B-9A0E-4170-9F9E-113AB95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Performances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B6F42A-7961-4332-BF06-7CBB9C6E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41371"/>
              </p:ext>
            </p:extLst>
          </p:nvPr>
        </p:nvGraphicFramePr>
        <p:xfrm>
          <a:off x="457201" y="1600200"/>
          <a:ext cx="8381998" cy="415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513">
                  <a:extLst>
                    <a:ext uri="{9D8B030D-6E8A-4147-A177-3AD203B41FA5}">
                      <a16:colId xmlns:a16="http://schemas.microsoft.com/office/drawing/2014/main" val="1657084521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185174636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128370267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993618554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408186948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527978452"/>
                    </a:ext>
                  </a:extLst>
                </a:gridCol>
              </a:tblGrid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035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974591"/>
                  </a:ext>
                </a:extLst>
              </a:tr>
              <a:tr h="570320">
                <a:tc>
                  <a:txBody>
                    <a:bodyPr/>
                    <a:lstStyle/>
                    <a:p>
                      <a:r>
                        <a:rPr lang="en-US" dirty="0"/>
                        <a:t>Decision Tree (Entropy)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1714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Decision Tree(Gini)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153597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46656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1659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Bagging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664351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938473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0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3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E813-8F0D-4D44-A3B8-A76A846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XGBoost</a:t>
            </a:r>
            <a:r>
              <a:rPr lang="en-US" dirty="0"/>
              <a:t> 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FA3A39-00E9-4A65-BB6A-C7F78752B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85D3A2-AFA9-4DE1-988B-964830537F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231694"/>
              </p:ext>
            </p:extLst>
          </p:nvPr>
        </p:nvGraphicFramePr>
        <p:xfrm>
          <a:off x="457200" y="2720010"/>
          <a:ext cx="3809999" cy="25605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448">
                  <a:extLst>
                    <a:ext uri="{9D8B030D-6E8A-4147-A177-3AD203B41FA5}">
                      <a16:colId xmlns:a16="http://schemas.microsoft.com/office/drawing/2014/main" val="1747037047"/>
                    </a:ext>
                  </a:extLst>
                </a:gridCol>
                <a:gridCol w="1320552">
                  <a:extLst>
                    <a:ext uri="{9D8B030D-6E8A-4147-A177-3AD203B41FA5}">
                      <a16:colId xmlns:a16="http://schemas.microsoft.com/office/drawing/2014/main" val="3759939217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2048566706"/>
                    </a:ext>
                  </a:extLst>
                </a:gridCol>
              </a:tblGrid>
              <a:tr h="872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7336" marR="673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Defaulters</a:t>
                      </a:r>
                    </a:p>
                  </a:txBody>
                  <a:tcPr marL="67336" marR="673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Non-Defaulters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175390"/>
                  </a:ext>
                </a:extLst>
              </a:tr>
              <a:tr h="774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13096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1027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0592"/>
                  </a:ext>
                </a:extLst>
              </a:tr>
              <a:tr h="872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2095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53729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48636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056199-CD3C-43FA-8671-9D8D103A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ROC-AUC Curve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257CB2-00E6-491A-9E77-CDC6C5DD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2590800"/>
            <a:ext cx="3752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46E5-A069-435E-B653-C6820D72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Profit Generated from Loans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8AD3C-3831-443B-B3AB-E4A0D2FC0924}"/>
              </a:ext>
            </a:extLst>
          </p:cNvPr>
          <p:cNvSpPr/>
          <p:nvPr/>
        </p:nvSpPr>
        <p:spPr>
          <a:xfrm>
            <a:off x="2791544" y="4174993"/>
            <a:ext cx="26554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Rs. 1180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CD85D-4EB6-4676-B00E-681FE3FAF1F0}"/>
              </a:ext>
            </a:extLst>
          </p:cNvPr>
          <p:cNvSpPr/>
          <p:nvPr/>
        </p:nvSpPr>
        <p:spPr>
          <a:xfrm>
            <a:off x="1673138" y="5401379"/>
            <a:ext cx="22925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</a:rPr>
              <a:t>Rs. 717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88C8E-2249-45C8-8CDF-CE68B154CD05}"/>
              </a:ext>
            </a:extLst>
          </p:cNvPr>
          <p:cNvSpPr/>
          <p:nvPr/>
        </p:nvSpPr>
        <p:spPr>
          <a:xfrm>
            <a:off x="4295696" y="5401379"/>
            <a:ext cx="22925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</a:rPr>
              <a:t>Rs. 463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756B0-2790-4545-B543-A525FE11F074}"/>
              </a:ext>
            </a:extLst>
          </p:cNvPr>
          <p:cNvSpPr txBox="1"/>
          <p:nvPr/>
        </p:nvSpPr>
        <p:spPr>
          <a:xfrm>
            <a:off x="6622877" y="5262880"/>
            <a:ext cx="22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Interest Part of EMI, which is the L&amp;T’s Income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39F778-A356-4A7C-A759-E387C4B32737}"/>
              </a:ext>
            </a:extLst>
          </p:cNvPr>
          <p:cNvCxnSpPr/>
          <p:nvPr/>
        </p:nvCxnSpPr>
        <p:spPr>
          <a:xfrm flipH="1">
            <a:off x="2819400" y="5018671"/>
            <a:ext cx="762000" cy="31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94331-8DF9-4DC8-A1F8-A208300B6373}"/>
              </a:ext>
            </a:extLst>
          </p:cNvPr>
          <p:cNvCxnSpPr>
            <a:cxnSpLocks/>
          </p:cNvCxnSpPr>
          <p:nvPr/>
        </p:nvCxnSpPr>
        <p:spPr>
          <a:xfrm>
            <a:off x="4803861" y="5013406"/>
            <a:ext cx="762000" cy="31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F9FF2-EB6B-4619-B84B-7369A43C3C5A}"/>
              </a:ext>
            </a:extLst>
          </p:cNvPr>
          <p:cNvSpPr txBox="1"/>
          <p:nvPr/>
        </p:nvSpPr>
        <p:spPr>
          <a:xfrm>
            <a:off x="377738" y="5328735"/>
            <a:ext cx="160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Principal Part of EMI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F691A-BB1F-41A6-BFF0-8829636123DB}"/>
              </a:ext>
            </a:extLst>
          </p:cNvPr>
          <p:cNvSpPr txBox="1"/>
          <p:nvPr/>
        </p:nvSpPr>
        <p:spPr>
          <a:xfrm flipH="1">
            <a:off x="5500362" y="4400213"/>
            <a:ext cx="319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Monthly EMI Amount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A46839-A62D-4D2A-975F-98D8A716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4329"/>
            <a:ext cx="8309062" cy="13391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7D9176-998E-4D90-BEF3-FDDAA10F7AA8}"/>
              </a:ext>
            </a:extLst>
          </p:cNvPr>
          <p:cNvSpPr/>
          <p:nvPr/>
        </p:nvSpPr>
        <p:spPr>
          <a:xfrm>
            <a:off x="1924865" y="1524000"/>
            <a:ext cx="53737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Median Sanctioned Amount -&gt; Rs. 55553</a:t>
            </a:r>
          </a:p>
          <a:p>
            <a:r>
              <a:rPr lang="en-IN" sz="2400" dirty="0"/>
              <a:t>Tenure -&gt; 5 years</a:t>
            </a:r>
          </a:p>
        </p:txBody>
      </p:sp>
    </p:spTree>
    <p:extLst>
      <p:ext uri="{BB962C8B-B14F-4D97-AF65-F5344CB8AC3E}">
        <p14:creationId xmlns:p14="http://schemas.microsoft.com/office/powerpoint/2010/main" val="38338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D8B8-B0DB-4879-9792-06D33CC8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6" y="78796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Return on Investment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3B69323-B851-46DC-B87A-7A2C37C40977}"/>
              </a:ext>
            </a:extLst>
          </p:cNvPr>
          <p:cNvSpPr/>
          <p:nvPr/>
        </p:nvSpPr>
        <p:spPr>
          <a:xfrm rot="16200000">
            <a:off x="4593510" y="2085682"/>
            <a:ext cx="523955" cy="69480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B8D16-817C-41ED-9342-82B623CED41A}"/>
              </a:ext>
            </a:extLst>
          </p:cNvPr>
          <p:cNvSpPr txBox="1"/>
          <p:nvPr/>
        </p:nvSpPr>
        <p:spPr>
          <a:xfrm>
            <a:off x="5251098" y="1912656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Potential Customers that are excluded by our model. </a:t>
            </a:r>
          </a:p>
        </p:txBody>
      </p:sp>
      <p:pic>
        <p:nvPicPr>
          <p:cNvPr id="18" name="Graphic 17" descr="Sad face with no fill">
            <a:extLst>
              <a:ext uri="{FF2B5EF4-FFF2-40B4-BE49-F238E27FC236}">
                <a16:creationId xmlns:a16="http://schemas.microsoft.com/office/drawing/2014/main" id="{26FB4329-8984-400D-913B-0C61A95A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343" y="2080384"/>
            <a:ext cx="614680" cy="614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E3125A-8B69-4194-8C27-19AE07FCA50F}"/>
              </a:ext>
            </a:extLst>
          </p:cNvPr>
          <p:cNvSpPr txBox="1"/>
          <p:nvPr/>
        </p:nvSpPr>
        <p:spPr>
          <a:xfrm>
            <a:off x="1759743" y="4662616"/>
            <a:ext cx="16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Non-Potential Customers that are given loan by our model.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4625CE-100F-4F79-B484-EA999EED0875}"/>
              </a:ext>
            </a:extLst>
          </p:cNvPr>
          <p:cNvSpPr/>
          <p:nvPr/>
        </p:nvSpPr>
        <p:spPr>
          <a:xfrm rot="5400000">
            <a:off x="2083625" y="4061630"/>
            <a:ext cx="633350" cy="5334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6EECC-DBC6-4397-B9FC-E82139369D80}"/>
              </a:ext>
            </a:extLst>
          </p:cNvPr>
          <p:cNvSpPr txBox="1"/>
          <p:nvPr/>
        </p:nvSpPr>
        <p:spPr>
          <a:xfrm>
            <a:off x="4554700" y="3474217"/>
            <a:ext cx="390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model -&gt; 2,53,52,028(Income)</a:t>
            </a:r>
          </a:p>
          <a:p>
            <a:r>
              <a:rPr lang="en-IN" dirty="0"/>
              <a:t>                                   - 70,33,433(Loss)</a:t>
            </a:r>
          </a:p>
          <a:p>
            <a:r>
              <a:rPr lang="en-IN" dirty="0"/>
              <a:t>           Net Income = 1,83,18,595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C1AEF-745F-49D8-A974-03DD7A149A23}"/>
              </a:ext>
            </a:extLst>
          </p:cNvPr>
          <p:cNvSpPr txBox="1"/>
          <p:nvPr/>
        </p:nvSpPr>
        <p:spPr>
          <a:xfrm>
            <a:off x="4572000" y="4548197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our model -&gt; 2,48,76,527(Income)</a:t>
            </a:r>
          </a:p>
          <a:p>
            <a:r>
              <a:rPr lang="en-IN" dirty="0"/>
              <a:t>                                  - 9,69,985 (Loss)</a:t>
            </a:r>
          </a:p>
          <a:p>
            <a:r>
              <a:rPr lang="en-IN" dirty="0"/>
              <a:t>                                  - 4,75,501 (Loss)</a:t>
            </a:r>
          </a:p>
          <a:p>
            <a:r>
              <a:rPr lang="en-IN" dirty="0"/>
              <a:t>            Net Income = 2,34,31,041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4EBBC6-AB0E-44EE-B3C9-CE931090977F}"/>
              </a:ext>
            </a:extLst>
          </p:cNvPr>
          <p:cNvSpPr txBox="1"/>
          <p:nvPr/>
        </p:nvSpPr>
        <p:spPr>
          <a:xfrm>
            <a:off x="4597717" y="5949731"/>
            <a:ext cx="36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50,00,000 more income </a:t>
            </a:r>
          </a:p>
          <a:p>
            <a:r>
              <a:rPr lang="en-IN" dirty="0"/>
              <a:t>% income increased = 16.7 </a:t>
            </a:r>
          </a:p>
        </p:txBody>
      </p:sp>
      <p:pic>
        <p:nvPicPr>
          <p:cNvPr id="29" name="Graphic 28" descr="Angel face with no fill">
            <a:extLst>
              <a:ext uri="{FF2B5EF4-FFF2-40B4-BE49-F238E27FC236}">
                <a16:creationId xmlns:a16="http://schemas.microsoft.com/office/drawing/2014/main" id="{0CBE8A73-E052-488C-9A26-23BA84C63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3073" y="6026301"/>
            <a:ext cx="539176" cy="569761"/>
          </a:xfrm>
          <a:prstGeom prst="rect">
            <a:avLst/>
          </a:prstGeom>
        </p:spPr>
      </p:pic>
      <p:pic>
        <p:nvPicPr>
          <p:cNvPr id="31" name="Graphic 30" descr="Devil face with solid fill">
            <a:extLst>
              <a:ext uri="{FF2B5EF4-FFF2-40B4-BE49-F238E27FC236}">
                <a16:creationId xmlns:a16="http://schemas.microsoft.com/office/drawing/2014/main" id="{E42F9A00-0E17-46A8-846D-65F39610C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2515" y="4725553"/>
            <a:ext cx="537228" cy="5372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58B55D-9828-4570-BFF5-4491A91EE976}"/>
              </a:ext>
            </a:extLst>
          </p:cNvPr>
          <p:cNvSpPr txBox="1"/>
          <p:nvPr/>
        </p:nvSpPr>
        <p:spPr>
          <a:xfrm>
            <a:off x="4597718" y="2862792"/>
            <a:ext cx="42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L&amp;T’s income from one borrower : Rs 463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2CA38F-50AA-4FFA-85D4-D6957A70B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016089"/>
              </p:ext>
            </p:extLst>
          </p:nvPr>
        </p:nvGraphicFramePr>
        <p:xfrm>
          <a:off x="470733" y="1087324"/>
          <a:ext cx="3859133" cy="26915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5174">
                  <a:extLst>
                    <a:ext uri="{9D8B030D-6E8A-4147-A177-3AD203B41FA5}">
                      <a16:colId xmlns:a16="http://schemas.microsoft.com/office/drawing/2014/main" val="1747037047"/>
                    </a:ext>
                  </a:extLst>
                </a:gridCol>
                <a:gridCol w="1337582">
                  <a:extLst>
                    <a:ext uri="{9D8B030D-6E8A-4147-A177-3AD203B41FA5}">
                      <a16:colId xmlns:a16="http://schemas.microsoft.com/office/drawing/2014/main" val="3759939217"/>
                    </a:ext>
                  </a:extLst>
                </a:gridCol>
                <a:gridCol w="1286377">
                  <a:extLst>
                    <a:ext uri="{9D8B030D-6E8A-4147-A177-3AD203B41FA5}">
                      <a16:colId xmlns:a16="http://schemas.microsoft.com/office/drawing/2014/main" val="2048566706"/>
                    </a:ext>
                  </a:extLst>
                </a:gridCol>
              </a:tblGrid>
              <a:tr h="893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7336" marR="673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Actual Defaulters</a:t>
                      </a:r>
                    </a:p>
                  </a:txBody>
                  <a:tcPr marL="67336" marR="673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Actual Non-Defaulters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175390"/>
                  </a:ext>
                </a:extLst>
              </a:tr>
              <a:tr h="78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13096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1027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0592"/>
                  </a:ext>
                </a:extLst>
              </a:tr>
              <a:tr h="1016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2095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53729</a:t>
                      </a:r>
                    </a:p>
                  </a:txBody>
                  <a:tcPr marL="67336" marR="67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4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0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9" grpId="0"/>
      <p:bldP spid="22" grpId="0" animBg="1"/>
      <p:bldP spid="25" grpId="0"/>
      <p:bldP spid="26" grpId="0"/>
      <p:bldP spid="27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1B76-78EB-43D9-A345-B99C913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Business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3E57-E159-41D6-8B23-09B497CF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Age group of 25-30 seems to be most vulnerable to defaulting their EMIs so we can rectify this trend by providing them with low interest loans over a longer period of time. Reducing the LTV ratio for these loans also reduces the risk behind these loans.</a:t>
            </a:r>
          </a:p>
          <a:p>
            <a:r>
              <a:rPr lang="en-US" sz="2400" dirty="0"/>
              <a:t>We can observe that there are few branches performing significantly worse so providing branch specific solutions would prove provident.</a:t>
            </a:r>
          </a:p>
          <a:p>
            <a:r>
              <a:rPr lang="en-US" sz="2400" dirty="0"/>
              <a:t>Few potential columns needed :</a:t>
            </a:r>
          </a:p>
          <a:p>
            <a:pPr lvl="1"/>
            <a:r>
              <a:rPr lang="en-US" sz="2000" dirty="0"/>
              <a:t>Interest Rate</a:t>
            </a:r>
          </a:p>
          <a:p>
            <a:pPr lvl="1"/>
            <a:r>
              <a:rPr lang="en-US" sz="2000" dirty="0"/>
              <a:t>Loan period</a:t>
            </a:r>
          </a:p>
          <a:p>
            <a:pPr lvl="1"/>
            <a:r>
              <a:rPr lang="en-US" sz="2000" dirty="0"/>
              <a:t>New Vehicle</a:t>
            </a:r>
          </a:p>
          <a:p>
            <a:pPr lvl="1"/>
            <a:r>
              <a:rPr lang="en-US" sz="2000" dirty="0"/>
              <a:t>Age of Vehicle</a:t>
            </a:r>
          </a:p>
          <a:p>
            <a:endParaRPr lang="en-US" sz="2400" dirty="0"/>
          </a:p>
        </p:txBody>
      </p:sp>
      <p:pic>
        <p:nvPicPr>
          <p:cNvPr id="4" name="Picture 2" descr="Image result for l &amp; t finance logo">
            <a:extLst>
              <a:ext uri="{FF2B5EF4-FFF2-40B4-BE49-F238E27FC236}">
                <a16:creationId xmlns:a16="http://schemas.microsoft.com/office/drawing/2014/main" id="{130FC635-310C-42D5-869A-885E3E95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5943600"/>
            <a:ext cx="421386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5F3-AEA9-4425-BE85-A907329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0486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1DD3-3E42-48DF-95D4-3408C189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L&amp;T Finance, prominent in providing housing loans and infrastructure financing has entered into the vehicle loan market.</a:t>
            </a:r>
          </a:p>
          <a:p>
            <a:r>
              <a:rPr lang="en-US" sz="2800" dirty="0"/>
              <a:t>The management is interested in assessing the company’s performance in the market.</a:t>
            </a:r>
          </a:p>
          <a:p>
            <a:r>
              <a:rPr lang="en-US" sz="2800" dirty="0"/>
              <a:t>We belong to the analytics team tasked with predicting the potential customers and defaulters. </a:t>
            </a:r>
          </a:p>
          <a:p>
            <a:endParaRPr lang="en-US" dirty="0"/>
          </a:p>
        </p:txBody>
      </p:sp>
      <p:pic>
        <p:nvPicPr>
          <p:cNvPr id="1026" name="Picture 2" descr="Image result for l &amp; t finance logo">
            <a:extLst>
              <a:ext uri="{FF2B5EF4-FFF2-40B4-BE49-F238E27FC236}">
                <a16:creationId xmlns:a16="http://schemas.microsoft.com/office/drawing/2014/main" id="{59F928C0-5281-4CF8-B0DC-9867D289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5943600"/>
            <a:ext cx="421386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1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57FF-74FE-402A-8707-D9C96337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421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>
                <a:solidFill>
                  <a:schemeClr val="tx1"/>
                </a:solidFill>
              </a:rPr>
              <a:t>Reduce bad loans by filtering out potential defaulting customers and identify potential non-defaulters so as to offer good LTV for their loan.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We are using ML algorithms to predict whether or not he/she will default in his/her first EMI payment.</a:t>
            </a: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a typeface="굴림" panose="020B0600000101010101" pitchFamily="34" charset="-127"/>
              </a:rPr>
              <a:t>Problem Definition</a:t>
            </a:r>
            <a:endParaRPr lang="en-US" sz="4400" b="1" dirty="0"/>
          </a:p>
        </p:txBody>
      </p:sp>
      <p:pic>
        <p:nvPicPr>
          <p:cNvPr id="7" name="Picture 2" descr="Image result for l &amp; t finance logo">
            <a:extLst>
              <a:ext uri="{FF2B5EF4-FFF2-40B4-BE49-F238E27FC236}">
                <a16:creationId xmlns:a16="http://schemas.microsoft.com/office/drawing/2014/main" id="{09FF94A6-83A8-4C22-AD63-D4D2BEA8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5943600"/>
            <a:ext cx="421386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3E5-1E2A-4F3B-BF92-E14A084B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23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EMI Payment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FAFC3-B732-46E5-BE57-28ADA7A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406509"/>
            <a:ext cx="8534400" cy="3625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5EF8A-071B-4DF0-8C38-150D0C7B26FF}"/>
              </a:ext>
            </a:extLst>
          </p:cNvPr>
          <p:cNvSpPr txBox="1"/>
          <p:nvPr/>
        </p:nvSpPr>
        <p:spPr>
          <a:xfrm>
            <a:off x="3612657" y="5415355"/>
            <a:ext cx="2289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emicalculator.net</a:t>
            </a:r>
          </a:p>
        </p:txBody>
      </p:sp>
    </p:spTree>
    <p:extLst>
      <p:ext uri="{BB962C8B-B14F-4D97-AF65-F5344CB8AC3E}">
        <p14:creationId xmlns:p14="http://schemas.microsoft.com/office/powerpoint/2010/main" val="4362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277" y="30480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Times New Roman" pitchFamily="18" charset="0"/>
              </a:rPr>
              <a:t>Data Dictionary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07" y="1283746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https://www.kaggle.com/mamtadhaker/lt-vehicle-loan-default-prediction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collected from the period 2013 to 2018</a:t>
            </a:r>
          </a:p>
          <a:p>
            <a:endParaRPr lang="en-US" dirty="0"/>
          </a:p>
          <a:p>
            <a:r>
              <a:rPr lang="en-US" dirty="0"/>
              <a:t>The Dataset contains 233154 Rows and 41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14 Numerical columns,2 Date type columns and 25 Categorical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Only column with missing values is Employment Type. It has 7661 missing values which is about 3.3%  of the data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E3352-AC10-4EAF-AB65-0A3C22FD43BC}"/>
              </a:ext>
            </a:extLst>
          </p:cNvPr>
          <p:cNvSpPr txBox="1">
            <a:spLocks/>
          </p:cNvSpPr>
          <p:nvPr/>
        </p:nvSpPr>
        <p:spPr>
          <a:xfrm>
            <a:off x="685800" y="472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89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76ED2D-1144-44C7-9F17-5B20C2E4FBC4}"/>
              </a:ext>
            </a:extLst>
          </p:cNvPr>
          <p:cNvSpPr/>
          <p:nvPr/>
        </p:nvSpPr>
        <p:spPr>
          <a:xfrm>
            <a:off x="566164" y="905526"/>
            <a:ext cx="1904999" cy="236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Current Loan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Disbursed Amount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Asset Cost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Loan to Asset ratio(</a:t>
            </a:r>
            <a:r>
              <a:rPr lang="en-US" sz="1600" dirty="0" err="1">
                <a:solidFill>
                  <a:schemeClr val="tx1"/>
                </a:solidFill>
              </a:rPr>
              <a:t>ltv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F720A-8399-4F72-94F3-C7C925E7ECF0}"/>
              </a:ext>
            </a:extLst>
          </p:cNvPr>
          <p:cNvSpPr/>
          <p:nvPr/>
        </p:nvSpPr>
        <p:spPr>
          <a:xfrm>
            <a:off x="6806112" y="905526"/>
            <a:ext cx="1988141" cy="236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Bureau Information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CNS Score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CNS Score Description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53343-2FCA-44AB-9265-07C7EE959A0D}"/>
              </a:ext>
            </a:extLst>
          </p:cNvPr>
          <p:cNvSpPr/>
          <p:nvPr/>
        </p:nvSpPr>
        <p:spPr>
          <a:xfrm>
            <a:off x="4703545" y="914400"/>
            <a:ext cx="1988141" cy="236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Date Information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Disbursal Date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Credit History Length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Average Account Age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E3264-6004-4608-9AFF-19326E0EDDFE}"/>
              </a:ext>
            </a:extLst>
          </p:cNvPr>
          <p:cNvSpPr/>
          <p:nvPr/>
        </p:nvSpPr>
        <p:spPr>
          <a:xfrm>
            <a:off x="2566575" y="914399"/>
            <a:ext cx="1988141" cy="2362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u="sng" dirty="0">
                <a:solidFill>
                  <a:schemeClr val="tx1"/>
                </a:solidFill>
              </a:rPr>
              <a:t>Document Submitted</a:t>
            </a:r>
          </a:p>
          <a:p>
            <a:pPr algn="just"/>
            <a:endParaRPr lang="en-US" sz="1600" b="1" u="sng" dirty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Aadhar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Passport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Driving License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Mobile No </a:t>
            </a:r>
            <a:r>
              <a:rPr lang="en-US" sz="1600" dirty="0" err="1">
                <a:solidFill>
                  <a:schemeClr val="tx1"/>
                </a:solidFill>
              </a:rPr>
              <a:t>Avl</a:t>
            </a:r>
            <a:r>
              <a:rPr lang="en-US" sz="1600" dirty="0">
                <a:solidFill>
                  <a:schemeClr val="tx1"/>
                </a:solidFill>
              </a:rPr>
              <a:t>.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PAN Flag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Voter ID Flag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1BE189-1936-4E66-8042-B9D4C6E51D0B}"/>
              </a:ext>
            </a:extLst>
          </p:cNvPr>
          <p:cNvSpPr/>
          <p:nvPr/>
        </p:nvSpPr>
        <p:spPr>
          <a:xfrm>
            <a:off x="536542" y="3429001"/>
            <a:ext cx="1904999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Disbursing Bank Information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Branch ID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Supplier ID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Manufacture ID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Current PINCODE ID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 ID</a:t>
            </a:r>
          </a:p>
          <a:p>
            <a:r>
              <a:rPr lang="en-US" sz="1600" dirty="0">
                <a:solidFill>
                  <a:schemeClr val="tx1"/>
                </a:solidFill>
              </a:rPr>
              <a:t>Employee Code ID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30E89-4E6D-4B0B-B633-47F191BA09D5}"/>
              </a:ext>
            </a:extLst>
          </p:cNvPr>
          <p:cNvSpPr/>
          <p:nvPr/>
        </p:nvSpPr>
        <p:spPr>
          <a:xfrm>
            <a:off x="6777999" y="3412106"/>
            <a:ext cx="1988141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Other Customer Information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Date of Birth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New Accounts In Last 6 months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Delinquent Accounts in 6 months</a:t>
            </a:r>
          </a:p>
          <a:p>
            <a:r>
              <a:rPr lang="en-US" sz="1600" dirty="0">
                <a:solidFill>
                  <a:schemeClr val="tx1"/>
                </a:solidFill>
              </a:rPr>
              <a:t>No Of Inquires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Loan Default (Target Variable)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B5FDC-15C9-42D5-9D47-D1AF784A1D75}"/>
              </a:ext>
            </a:extLst>
          </p:cNvPr>
          <p:cNvSpPr/>
          <p:nvPr/>
        </p:nvSpPr>
        <p:spPr>
          <a:xfrm>
            <a:off x="4693664" y="3429000"/>
            <a:ext cx="1998022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Secondary Account Information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Number of Accounts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Active Account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Overdue Account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Current Balance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Sec. Sanctioned Balance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 Disbursed Amount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Sec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F9920-C081-44C5-9586-A0B571A7CFD6}"/>
              </a:ext>
            </a:extLst>
          </p:cNvPr>
          <p:cNvSpPr/>
          <p:nvPr/>
        </p:nvSpPr>
        <p:spPr>
          <a:xfrm>
            <a:off x="2574658" y="3437859"/>
            <a:ext cx="1988141" cy="324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chemeClr val="tx1"/>
                </a:solidFill>
              </a:rPr>
              <a:t>Primary Account Information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No. of Accounts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Active Account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Overdue Account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Current Balance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. Sanctioned Balance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 Disbursed Amount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Pri</a:t>
            </a:r>
            <a:r>
              <a:rPr lang="en-US" sz="1600" dirty="0">
                <a:solidFill>
                  <a:schemeClr val="tx1"/>
                </a:solidFill>
              </a:rPr>
              <a:t>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58D01-8E7C-4B54-BA1C-E7ABB8F1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7" y="270826"/>
            <a:ext cx="2171801" cy="482317"/>
          </a:xfrm>
        </p:spPr>
        <p:txBody>
          <a:bodyPr>
            <a:normAutofit fontScale="90000"/>
          </a:bodyPr>
          <a:lstStyle/>
          <a:p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1645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798-AC9D-4740-8653-01EC298A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Loan Default from Employment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1B430-A11B-49FC-BFAC-6265DEF3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9730" b="2586"/>
          <a:stretch/>
        </p:blipFill>
        <p:spPr>
          <a:xfrm>
            <a:off x="533400" y="2134443"/>
            <a:ext cx="7696200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07DB9-9FE6-4200-801D-6AF13131EED7}"/>
              </a:ext>
            </a:extLst>
          </p:cNvPr>
          <p:cNvSpPr txBox="1"/>
          <p:nvPr/>
        </p:nvSpPr>
        <p:spPr>
          <a:xfrm>
            <a:off x="1981200" y="19812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Defaulted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D19A7-76D6-4B90-8482-E07C37484E64}"/>
              </a:ext>
            </a:extLst>
          </p:cNvPr>
          <p:cNvSpPr txBox="1"/>
          <p:nvPr/>
        </p:nvSpPr>
        <p:spPr>
          <a:xfrm>
            <a:off x="5867400" y="1973344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Defaulted</a:t>
            </a:r>
          </a:p>
        </p:txBody>
      </p:sp>
    </p:spTree>
    <p:extLst>
      <p:ext uri="{BB962C8B-B14F-4D97-AF65-F5344CB8AC3E}">
        <p14:creationId xmlns:p14="http://schemas.microsoft.com/office/powerpoint/2010/main" val="38717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BFF9-CF65-422B-BFD5-4B8BE542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CNS Score Description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5D7E-53A1-4E8B-90BC-08E17D35F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8344"/>
            <a:ext cx="8425726" cy="442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1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6611-B69E-44E8-B5BD-3681594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Branch with the Active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59673-C11A-49CE-AA4D-DB3A8C4D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1" y="1600200"/>
            <a:ext cx="8662059" cy="4698664"/>
          </a:xfrm>
        </p:spPr>
      </p:pic>
    </p:spTree>
    <p:extLst>
      <p:ext uri="{BB962C8B-B14F-4D97-AF65-F5344CB8AC3E}">
        <p14:creationId xmlns:p14="http://schemas.microsoft.com/office/powerpoint/2010/main" val="426879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8844</TotalTime>
  <Words>820</Words>
  <Application>Microsoft Office PowerPoint</Application>
  <PresentationFormat>On-screen Show (4:3)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Office Theme</vt:lpstr>
      <vt:lpstr>Facet</vt:lpstr>
      <vt:lpstr>PowerPoint Presentation</vt:lpstr>
      <vt:lpstr>Introduction</vt:lpstr>
      <vt:lpstr>PowerPoint Presentation</vt:lpstr>
      <vt:lpstr>EMI Payment Schedule</vt:lpstr>
      <vt:lpstr>PowerPoint Presentation</vt:lpstr>
      <vt:lpstr>Columns</vt:lpstr>
      <vt:lpstr>Loan Default from Employment Type</vt:lpstr>
      <vt:lpstr>CNS Score Description</vt:lpstr>
      <vt:lpstr>Branch with the Active users</vt:lpstr>
      <vt:lpstr>PowerPoint Presentation</vt:lpstr>
      <vt:lpstr>Multicollinearity</vt:lpstr>
      <vt:lpstr>Statistical significance of Numerical variables</vt:lpstr>
      <vt:lpstr>Statistical significance of Categorical  variables</vt:lpstr>
      <vt:lpstr>Model Building</vt:lpstr>
      <vt:lpstr>Model Performances</vt:lpstr>
      <vt:lpstr>XGBoost Model Performance</vt:lpstr>
      <vt:lpstr>Profit Generated from Loans</vt:lpstr>
      <vt:lpstr>Return on Investment</vt:lpstr>
      <vt:lpstr>Business Suggestions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424</cp:revision>
  <dcterms:created xsi:type="dcterms:W3CDTF">2017-03-30T12:09:41Z</dcterms:created>
  <dcterms:modified xsi:type="dcterms:W3CDTF">2020-01-21T04:37:15Z</dcterms:modified>
</cp:coreProperties>
</file>