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5" r:id="rId2"/>
  </p:sldMasterIdLst>
  <p:sldIdLst>
    <p:sldId id="261" r:id="rId3"/>
    <p:sldId id="262" r:id="rId4"/>
    <p:sldId id="264" r:id="rId5"/>
    <p:sldId id="263" r:id="rId6"/>
    <p:sldId id="267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35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1" indent="0" algn="ctr">
              <a:buNone/>
              <a:defRPr sz="2000"/>
            </a:lvl2pPr>
            <a:lvl3pPr marL="914322" indent="0" algn="ctr">
              <a:buNone/>
              <a:defRPr sz="1800"/>
            </a:lvl3pPr>
            <a:lvl4pPr marL="1371484" indent="0" algn="ctr">
              <a:buNone/>
              <a:defRPr sz="1600"/>
            </a:lvl4pPr>
            <a:lvl5pPr marL="1828645" indent="0" algn="ctr">
              <a:buNone/>
              <a:defRPr sz="1600"/>
            </a:lvl5pPr>
            <a:lvl6pPr marL="2285805" indent="0" algn="ctr">
              <a:buNone/>
              <a:defRPr sz="1600"/>
            </a:lvl6pPr>
            <a:lvl7pPr marL="2742966" indent="0" algn="ctr">
              <a:buNone/>
              <a:defRPr sz="1600"/>
            </a:lvl7pPr>
            <a:lvl8pPr marL="3200128" indent="0" algn="ctr">
              <a:buNone/>
              <a:defRPr sz="1600"/>
            </a:lvl8pPr>
            <a:lvl9pPr marL="365728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0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2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5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6" indent="0">
              <a:buNone/>
              <a:defRPr sz="1600" b="1"/>
            </a:lvl7pPr>
            <a:lvl8pPr marL="3200128" indent="0">
              <a:buNone/>
              <a:defRPr sz="1600" b="1"/>
            </a:lvl8pPr>
            <a:lvl9pPr marL="365728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1" indent="0">
              <a:buNone/>
              <a:defRPr sz="2000" b="1"/>
            </a:lvl2pPr>
            <a:lvl3pPr marL="914322" indent="0">
              <a:buNone/>
              <a:defRPr sz="1800" b="1"/>
            </a:lvl3pPr>
            <a:lvl4pPr marL="1371484" indent="0">
              <a:buNone/>
              <a:defRPr sz="1600" b="1"/>
            </a:lvl4pPr>
            <a:lvl5pPr marL="1828645" indent="0">
              <a:buNone/>
              <a:defRPr sz="1600" b="1"/>
            </a:lvl5pPr>
            <a:lvl6pPr marL="2285805" indent="0">
              <a:buNone/>
              <a:defRPr sz="1600" b="1"/>
            </a:lvl6pPr>
            <a:lvl7pPr marL="2742966" indent="0">
              <a:buNone/>
              <a:defRPr sz="1600" b="1"/>
            </a:lvl7pPr>
            <a:lvl8pPr marL="3200128" indent="0">
              <a:buNone/>
              <a:defRPr sz="1600" b="1"/>
            </a:lvl8pPr>
            <a:lvl9pPr marL="365728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4" indent="0">
              <a:buNone/>
              <a:defRPr sz="1000"/>
            </a:lvl4pPr>
            <a:lvl5pPr marL="1828645" indent="0">
              <a:buNone/>
              <a:defRPr sz="1000"/>
            </a:lvl5pPr>
            <a:lvl6pPr marL="2285805" indent="0">
              <a:buNone/>
              <a:defRPr sz="1000"/>
            </a:lvl6pPr>
            <a:lvl7pPr marL="2742966" indent="0">
              <a:buNone/>
              <a:defRPr sz="1000"/>
            </a:lvl7pPr>
            <a:lvl8pPr marL="3200128" indent="0">
              <a:buNone/>
              <a:defRPr sz="1000"/>
            </a:lvl8pPr>
            <a:lvl9pPr marL="365728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7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61" indent="0">
              <a:buNone/>
              <a:defRPr sz="2800"/>
            </a:lvl2pPr>
            <a:lvl3pPr marL="914322" indent="0">
              <a:buNone/>
              <a:defRPr sz="2400"/>
            </a:lvl3pPr>
            <a:lvl4pPr marL="1371484" indent="0">
              <a:buNone/>
              <a:defRPr sz="2000"/>
            </a:lvl4pPr>
            <a:lvl5pPr marL="1828645" indent="0">
              <a:buNone/>
              <a:defRPr sz="2000"/>
            </a:lvl5pPr>
            <a:lvl6pPr marL="2285805" indent="0">
              <a:buNone/>
              <a:defRPr sz="2000"/>
            </a:lvl6pPr>
            <a:lvl7pPr marL="2742966" indent="0">
              <a:buNone/>
              <a:defRPr sz="2000"/>
            </a:lvl7pPr>
            <a:lvl8pPr marL="3200128" indent="0">
              <a:buNone/>
              <a:defRPr sz="2000"/>
            </a:lvl8pPr>
            <a:lvl9pPr marL="365728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1" indent="0">
              <a:buNone/>
              <a:defRPr sz="1400"/>
            </a:lvl2pPr>
            <a:lvl3pPr marL="914322" indent="0">
              <a:buNone/>
              <a:defRPr sz="1200"/>
            </a:lvl3pPr>
            <a:lvl4pPr marL="1371484" indent="0">
              <a:buNone/>
              <a:defRPr sz="1000"/>
            </a:lvl4pPr>
            <a:lvl5pPr marL="1828645" indent="0">
              <a:buNone/>
              <a:defRPr sz="1000"/>
            </a:lvl5pPr>
            <a:lvl6pPr marL="2285805" indent="0">
              <a:buNone/>
              <a:defRPr sz="1000"/>
            </a:lvl6pPr>
            <a:lvl7pPr marL="2742966" indent="0">
              <a:buNone/>
              <a:defRPr sz="1000"/>
            </a:lvl7pPr>
            <a:lvl8pPr marL="3200128" indent="0">
              <a:buNone/>
              <a:defRPr sz="1000"/>
            </a:lvl8pPr>
            <a:lvl9pPr marL="365728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 spd="med">
    <p:fade/>
  </p:transition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325563"/>
          </a:xfrm>
          <a:prstGeom prst="rect">
            <a:avLst/>
          </a:prstGeom>
        </p:spPr>
        <p:txBody>
          <a:bodyPr vert="horz" lIns="58640" tIns="29320" rIns="58640" bIns="293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58640" tIns="29320" rIns="58640" bIns="293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2"/>
            <a:ext cx="2057400" cy="365125"/>
          </a:xfrm>
          <a:prstGeom prst="rect">
            <a:avLst/>
          </a:prstGeom>
        </p:spPr>
        <p:txBody>
          <a:bodyPr vert="horz" lIns="58640" tIns="29320" rIns="58640" bIns="293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2"/>
            <a:ext cx="3086100" cy="365125"/>
          </a:xfrm>
          <a:prstGeom prst="rect">
            <a:avLst/>
          </a:prstGeom>
        </p:spPr>
        <p:txBody>
          <a:bodyPr vert="horz" lIns="58640" tIns="29320" rIns="58640" bIns="293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2"/>
            <a:ext cx="2057400" cy="365125"/>
          </a:xfrm>
          <a:prstGeom prst="rect">
            <a:avLst/>
          </a:prstGeom>
        </p:spPr>
        <p:txBody>
          <a:bodyPr vert="horz" lIns="58640" tIns="29320" rIns="58640" bIns="293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spd="med">
    <p:fade/>
  </p:transition>
  <p:txStyles>
    <p:titleStyle>
      <a:lvl1pPr algn="l" defTabSz="9143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0" indent="-228580" algn="l" defTabSz="91432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1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3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4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5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6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48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09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69" indent="-228580" algn="l" defTabSz="9143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1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2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4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5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66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28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89" algn="l" defTabSz="9143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360474"/>
            <a:ext cx="91440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5400" b="1" u="sng" cap="none" spc="50" dirty="0">
                <a:ln w="11430">
                  <a:solidFill>
                    <a:schemeClr val="accent5">
                      <a:lumMod val="75000"/>
                    </a:schemeClr>
                  </a:solidFill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RFID Based Attendance Management System</a:t>
            </a:r>
          </a:p>
        </p:txBody>
      </p:sp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77369"/>
            <a:ext cx="9144000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5080" indent="-343535">
              <a:spcBef>
                <a:spcPts val="100"/>
              </a:spcBef>
              <a:buFont typeface="Wingdings"/>
              <a:buChar char=""/>
              <a:tabLst>
                <a:tab pos="356235" algn="l"/>
              </a:tabLst>
            </a:pPr>
            <a:r>
              <a:rPr lang="en-IN" sz="2300" spc="-5" dirty="0">
                <a:latin typeface="+mj-lt"/>
                <a:cs typeface="Trebuchet MS"/>
              </a:rPr>
              <a:t>Radio</a:t>
            </a:r>
            <a:r>
              <a:rPr lang="en-IN" sz="2300" spc="15" dirty="0">
                <a:latin typeface="+mj-lt"/>
                <a:cs typeface="Trebuchet MS"/>
              </a:rPr>
              <a:t> </a:t>
            </a:r>
            <a:r>
              <a:rPr lang="en-IN" sz="2300" dirty="0">
                <a:latin typeface="+mj-lt"/>
                <a:cs typeface="Trebuchet MS"/>
              </a:rPr>
              <a:t>Frequency</a:t>
            </a:r>
            <a:r>
              <a:rPr lang="en-IN" sz="2300" spc="30" dirty="0">
                <a:latin typeface="+mj-lt"/>
                <a:cs typeface="Trebuchet MS"/>
              </a:rPr>
              <a:t> </a:t>
            </a:r>
            <a:r>
              <a:rPr lang="en-IN" sz="2300" spc="-10" dirty="0">
                <a:latin typeface="+mj-lt"/>
                <a:cs typeface="Trebuchet MS"/>
              </a:rPr>
              <a:t>Identification</a:t>
            </a:r>
            <a:r>
              <a:rPr lang="en-IN" sz="2300" spc="3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based</a:t>
            </a:r>
            <a:r>
              <a:rPr lang="en-IN" sz="2300" spc="10" dirty="0">
                <a:latin typeface="+mj-lt"/>
                <a:cs typeface="Trebuchet MS"/>
              </a:rPr>
              <a:t> </a:t>
            </a:r>
            <a:r>
              <a:rPr lang="en-IN" sz="2300" spc="-10" dirty="0">
                <a:latin typeface="+mj-lt"/>
                <a:cs typeface="Trebuchet MS"/>
              </a:rPr>
              <a:t>attendance</a:t>
            </a:r>
            <a:r>
              <a:rPr lang="en-IN" sz="2300" spc="40" dirty="0">
                <a:latin typeface="+mj-lt"/>
                <a:cs typeface="Trebuchet MS"/>
              </a:rPr>
              <a:t> </a:t>
            </a:r>
            <a:r>
              <a:rPr lang="en-IN" sz="2300" dirty="0">
                <a:latin typeface="+mj-lt"/>
                <a:cs typeface="Trebuchet MS"/>
              </a:rPr>
              <a:t>system</a:t>
            </a:r>
            <a:r>
              <a:rPr lang="en-IN" sz="2300" spc="1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is</a:t>
            </a:r>
            <a:r>
              <a:rPr lang="en-IN" sz="2300" spc="1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an</a:t>
            </a:r>
            <a:r>
              <a:rPr lang="en-IN" sz="2300" spc="5" dirty="0">
                <a:latin typeface="+mj-lt"/>
                <a:cs typeface="Trebuchet MS"/>
              </a:rPr>
              <a:t> </a:t>
            </a:r>
            <a:r>
              <a:rPr lang="en-IN" sz="2300" spc="-10" dirty="0">
                <a:latin typeface="+mj-lt"/>
                <a:cs typeface="Trebuchet MS"/>
              </a:rPr>
              <a:t>automatic attendance</a:t>
            </a:r>
            <a:r>
              <a:rPr lang="en-IN" sz="2300" spc="30" dirty="0">
                <a:latin typeface="+mj-lt"/>
                <a:cs typeface="Trebuchet MS"/>
              </a:rPr>
              <a:t> </a:t>
            </a:r>
            <a:r>
              <a:rPr lang="en-IN" sz="2300" dirty="0">
                <a:latin typeface="+mj-lt"/>
                <a:cs typeface="Trebuchet MS"/>
              </a:rPr>
              <a:t>system</a:t>
            </a:r>
            <a:r>
              <a:rPr lang="en-IN" sz="2300" spc="1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which</a:t>
            </a:r>
            <a:r>
              <a:rPr lang="en-IN" sz="2300" spc="2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consists</a:t>
            </a:r>
            <a:r>
              <a:rPr lang="en-IN" sz="2300" spc="20" dirty="0">
                <a:latin typeface="+mj-lt"/>
                <a:cs typeface="Trebuchet MS"/>
              </a:rPr>
              <a:t> </a:t>
            </a:r>
            <a:r>
              <a:rPr lang="en-IN" sz="2300" dirty="0">
                <a:latin typeface="+mj-lt"/>
                <a:cs typeface="Trebuchet MS"/>
              </a:rPr>
              <a:t>of</a:t>
            </a:r>
            <a:r>
              <a:rPr lang="en-IN" sz="2300" spc="-10" dirty="0">
                <a:latin typeface="+mj-lt"/>
                <a:cs typeface="Trebuchet MS"/>
              </a:rPr>
              <a:t> </a:t>
            </a:r>
            <a:r>
              <a:rPr lang="en-IN" sz="2300" dirty="0">
                <a:latin typeface="+mj-lt"/>
                <a:cs typeface="Trebuchet MS"/>
              </a:rPr>
              <a:t>a</a:t>
            </a:r>
            <a:r>
              <a:rPr lang="en-IN" sz="2300" spc="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microcontroller</a:t>
            </a:r>
            <a:r>
              <a:rPr lang="en-IN" sz="2300" spc="-40" dirty="0">
                <a:latin typeface="+mj-lt"/>
                <a:cs typeface="Trebuchet MS"/>
              </a:rPr>
              <a:t>,</a:t>
            </a:r>
            <a:r>
              <a:rPr lang="en-IN" sz="2300" spc="2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RFID</a:t>
            </a:r>
            <a:r>
              <a:rPr lang="en-IN" sz="2300" spc="15" dirty="0">
                <a:latin typeface="+mj-lt"/>
                <a:cs typeface="Trebuchet MS"/>
              </a:rPr>
              <a:t> </a:t>
            </a:r>
            <a:r>
              <a:rPr lang="en-IN" sz="2300" spc="-50" dirty="0">
                <a:latin typeface="+mj-lt"/>
                <a:cs typeface="Trebuchet MS"/>
              </a:rPr>
              <a:t>reader,</a:t>
            </a:r>
            <a:r>
              <a:rPr lang="en-IN" sz="2300" spc="1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RFID </a:t>
            </a:r>
            <a:r>
              <a:rPr lang="en-IN" sz="2300" spc="-70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tag</a:t>
            </a:r>
            <a:r>
              <a:rPr lang="en-IN" sz="2300" spc="-1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and </a:t>
            </a:r>
            <a:r>
              <a:rPr lang="en-IN" sz="2300" dirty="0">
                <a:latin typeface="+mj-lt"/>
                <a:cs typeface="Trebuchet MS"/>
              </a:rPr>
              <a:t>a </a:t>
            </a:r>
            <a:r>
              <a:rPr lang="en-IN" sz="2300" spc="-5" dirty="0">
                <a:latin typeface="+mj-lt"/>
                <a:cs typeface="Trebuchet MS"/>
              </a:rPr>
              <a:t>database</a:t>
            </a:r>
            <a:r>
              <a:rPr lang="en-IN" sz="2300" spc="1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as</a:t>
            </a:r>
            <a:r>
              <a:rPr lang="en-IN" sz="230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its primary</a:t>
            </a:r>
            <a:r>
              <a:rPr lang="en-IN" sz="2300" spc="15" dirty="0">
                <a:latin typeface="+mj-lt"/>
                <a:cs typeface="Trebuchet MS"/>
              </a:rPr>
              <a:t> </a:t>
            </a:r>
            <a:r>
              <a:rPr lang="en-IN" sz="2300" spc="-10" dirty="0">
                <a:latin typeface="+mj-lt"/>
                <a:cs typeface="Trebuchet MS"/>
              </a:rPr>
              <a:t>components.</a:t>
            </a:r>
            <a:endParaRPr lang="en-IN" sz="2300" dirty="0">
              <a:latin typeface="+mj-lt"/>
              <a:cs typeface="Trebuchet MS"/>
            </a:endParaRPr>
          </a:p>
          <a:p>
            <a:pPr marL="355600" indent="-343535">
              <a:spcBef>
                <a:spcPts val="1440"/>
              </a:spcBef>
              <a:buFont typeface="Wingdings"/>
              <a:buChar char=""/>
              <a:tabLst>
                <a:tab pos="356235" algn="l"/>
              </a:tabLst>
            </a:pPr>
            <a:r>
              <a:rPr lang="en-IN" sz="2300" spc="-5" dirty="0">
                <a:latin typeface="+mj-lt"/>
                <a:cs typeface="Trebuchet MS"/>
              </a:rPr>
              <a:t>RFID tag</a:t>
            </a:r>
            <a:r>
              <a:rPr lang="en-IN" sz="2300" dirty="0">
                <a:latin typeface="+mj-lt"/>
                <a:cs typeface="Trebuchet MS"/>
              </a:rPr>
              <a:t> serves</a:t>
            </a:r>
            <a:r>
              <a:rPr lang="en-IN" sz="2300" spc="1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as </a:t>
            </a:r>
            <a:r>
              <a:rPr lang="en-IN" sz="2300" dirty="0">
                <a:latin typeface="+mj-lt"/>
                <a:cs typeface="Trebuchet MS"/>
              </a:rPr>
              <a:t>a</a:t>
            </a:r>
            <a:r>
              <a:rPr lang="en-IN" sz="2300" spc="-5" dirty="0">
                <a:latin typeface="+mj-lt"/>
                <a:cs typeface="Trebuchet MS"/>
              </a:rPr>
              <a:t> unique</a:t>
            </a:r>
            <a:r>
              <a:rPr lang="en-IN" sz="2300" spc="2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identification</a:t>
            </a:r>
            <a:r>
              <a:rPr lang="en-IN" sz="2300" spc="3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card</a:t>
            </a:r>
            <a:r>
              <a:rPr lang="en-IN" sz="2300" spc="-10" dirty="0">
                <a:latin typeface="+mj-lt"/>
                <a:cs typeface="Trebuchet MS"/>
              </a:rPr>
              <a:t> </a:t>
            </a:r>
            <a:r>
              <a:rPr lang="en-IN" sz="2300" dirty="0">
                <a:latin typeface="+mj-lt"/>
                <a:cs typeface="Trebuchet MS"/>
              </a:rPr>
              <a:t>for </a:t>
            </a:r>
            <a:r>
              <a:rPr lang="en-IN" sz="2300" spc="-5" dirty="0">
                <a:latin typeface="+mj-lt"/>
                <a:cs typeface="Trebuchet MS"/>
              </a:rPr>
              <a:t>each student.</a:t>
            </a:r>
          </a:p>
          <a:p>
            <a:pPr marL="355600" indent="-343535">
              <a:spcBef>
                <a:spcPts val="1440"/>
              </a:spcBef>
              <a:buFont typeface="Wingdings"/>
              <a:buChar char=""/>
              <a:tabLst>
                <a:tab pos="356235" algn="l"/>
              </a:tabLst>
            </a:pPr>
            <a:r>
              <a:rPr lang="en-IN" sz="2300" dirty="0">
                <a:latin typeface="+mj-lt"/>
                <a:cs typeface="Trebuchet MS"/>
              </a:rPr>
              <a:t>A</a:t>
            </a:r>
            <a:r>
              <a:rPr lang="en-IN" sz="2300" spc="-13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student</a:t>
            </a:r>
            <a:r>
              <a:rPr lang="en-IN" sz="2300" spc="2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places</a:t>
            </a:r>
            <a:r>
              <a:rPr lang="en-IN" sz="2300" spc="1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his</a:t>
            </a:r>
            <a:r>
              <a:rPr lang="en-IN" sz="2300" dirty="0">
                <a:latin typeface="+mj-lt"/>
                <a:cs typeface="Trebuchet MS"/>
              </a:rPr>
              <a:t> </a:t>
            </a:r>
            <a:r>
              <a:rPr lang="en-IN" sz="2300" spc="-10" dirty="0">
                <a:latin typeface="+mj-lt"/>
                <a:cs typeface="Trebuchet MS"/>
              </a:rPr>
              <a:t>identification</a:t>
            </a:r>
            <a:r>
              <a:rPr lang="en-IN" sz="2300" spc="3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card</a:t>
            </a:r>
            <a:r>
              <a:rPr lang="en-IN" sz="2300" spc="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in</a:t>
            </a:r>
            <a:r>
              <a:rPr lang="en-IN" sz="230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the</a:t>
            </a:r>
            <a:r>
              <a:rPr lang="en-IN" sz="2300" spc="1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proximity</a:t>
            </a:r>
            <a:r>
              <a:rPr lang="en-IN" sz="2300" spc="10" dirty="0">
                <a:latin typeface="+mj-lt"/>
                <a:cs typeface="Trebuchet MS"/>
              </a:rPr>
              <a:t> </a:t>
            </a:r>
            <a:r>
              <a:rPr lang="en-IN" sz="2300" dirty="0">
                <a:latin typeface="+mj-lt"/>
                <a:cs typeface="Trebuchet MS"/>
              </a:rPr>
              <a:t>of an </a:t>
            </a:r>
            <a:r>
              <a:rPr lang="en-IN" sz="2300" spc="-5" dirty="0">
                <a:latin typeface="+mj-lt"/>
                <a:cs typeface="Trebuchet MS"/>
              </a:rPr>
              <a:t>RFID</a:t>
            </a:r>
            <a:r>
              <a:rPr lang="en-IN" sz="2300" spc="5" dirty="0">
                <a:latin typeface="+mj-lt"/>
                <a:cs typeface="Trebuchet MS"/>
              </a:rPr>
              <a:t> </a:t>
            </a:r>
            <a:r>
              <a:rPr lang="en-IN" sz="2300" dirty="0">
                <a:latin typeface="+mj-lt"/>
                <a:cs typeface="Trebuchet MS"/>
              </a:rPr>
              <a:t>reader </a:t>
            </a:r>
            <a:r>
              <a:rPr lang="en-IN" sz="2300" spc="-5" dirty="0">
                <a:latin typeface="+mj-lt"/>
                <a:cs typeface="Trebuchet MS"/>
              </a:rPr>
              <a:t>which detects</a:t>
            </a:r>
            <a:r>
              <a:rPr lang="en-IN" sz="2300" spc="2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the</a:t>
            </a:r>
            <a:r>
              <a:rPr lang="en-IN" sz="2300" spc="-1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unique</a:t>
            </a:r>
            <a:r>
              <a:rPr lang="en-IN" sz="2300" spc="4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ID</a:t>
            </a:r>
            <a:r>
              <a:rPr lang="en-IN" sz="2300" spc="-1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and</a:t>
            </a:r>
            <a:r>
              <a:rPr lang="en-IN" sz="2300" spc="1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student</a:t>
            </a:r>
            <a:r>
              <a:rPr lang="en-IN" sz="2300" spc="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details</a:t>
            </a:r>
            <a:r>
              <a:rPr lang="en-IN" sz="2300" spc="4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present</a:t>
            </a:r>
            <a:r>
              <a:rPr lang="en-IN" sz="2300" spc="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in</a:t>
            </a:r>
            <a:r>
              <a:rPr lang="en-IN" sz="230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the </a:t>
            </a:r>
            <a:r>
              <a:rPr lang="en-IN" sz="2300" spc="-10" dirty="0">
                <a:latin typeface="+mj-lt"/>
                <a:cs typeface="Trebuchet MS"/>
              </a:rPr>
              <a:t>identification</a:t>
            </a:r>
            <a:r>
              <a:rPr lang="en-IN" sz="2300" spc="3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card.</a:t>
            </a:r>
            <a:endParaRPr lang="en-IN" sz="2300" dirty="0">
              <a:latin typeface="+mj-lt"/>
              <a:cs typeface="Trebuchet MS"/>
            </a:endParaRPr>
          </a:p>
          <a:p>
            <a:pPr marL="355600" indent="-343535">
              <a:spcBef>
                <a:spcPts val="1440"/>
              </a:spcBef>
              <a:buFont typeface="Wingdings"/>
              <a:buChar char=""/>
              <a:tabLst>
                <a:tab pos="356235" algn="l"/>
              </a:tabLst>
            </a:pPr>
            <a:r>
              <a:rPr lang="en-IN" sz="2300" spc="-5" dirty="0">
                <a:latin typeface="+mj-lt"/>
                <a:cs typeface="Trebuchet MS"/>
              </a:rPr>
              <a:t>Details</a:t>
            </a:r>
            <a:r>
              <a:rPr lang="en-IN" sz="2300" spc="10" dirty="0">
                <a:latin typeface="+mj-lt"/>
                <a:cs typeface="Trebuchet MS"/>
              </a:rPr>
              <a:t> </a:t>
            </a:r>
            <a:r>
              <a:rPr lang="en-IN" sz="2300" dirty="0">
                <a:latin typeface="+mj-lt"/>
                <a:cs typeface="Trebuchet MS"/>
              </a:rPr>
              <a:t>of</a:t>
            </a:r>
            <a:r>
              <a:rPr lang="en-IN" sz="2300" spc="-5" dirty="0">
                <a:latin typeface="+mj-lt"/>
                <a:cs typeface="Trebuchet MS"/>
              </a:rPr>
              <a:t> the students</a:t>
            </a:r>
            <a:r>
              <a:rPr lang="en-IN" sz="2300" spc="1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are</a:t>
            </a:r>
            <a:r>
              <a:rPr lang="en-IN" sz="230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stored</a:t>
            </a:r>
            <a:r>
              <a:rPr lang="en-IN" sz="2300" spc="1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in </a:t>
            </a:r>
            <a:r>
              <a:rPr lang="en-IN" sz="2300" dirty="0">
                <a:latin typeface="+mj-lt"/>
                <a:cs typeface="Trebuchet MS"/>
              </a:rPr>
              <a:t>a</a:t>
            </a:r>
            <a:r>
              <a:rPr lang="en-IN" sz="2300" spc="-5" dirty="0">
                <a:latin typeface="+mj-lt"/>
                <a:cs typeface="Trebuchet MS"/>
              </a:rPr>
              <a:t> database.</a:t>
            </a:r>
          </a:p>
          <a:p>
            <a:pPr marL="355600" indent="-343535">
              <a:spcBef>
                <a:spcPts val="1440"/>
              </a:spcBef>
              <a:buFont typeface="Wingdings"/>
              <a:buChar char=""/>
              <a:tabLst>
                <a:tab pos="356235" algn="l"/>
              </a:tabLst>
            </a:pPr>
            <a:r>
              <a:rPr lang="en-IN" sz="2300" dirty="0">
                <a:latin typeface="+mj-lt"/>
                <a:cs typeface="Trebuchet MS"/>
              </a:rPr>
              <a:t>This</a:t>
            </a:r>
            <a:r>
              <a:rPr lang="en-IN" sz="2300" spc="-5" dirty="0">
                <a:latin typeface="+mj-lt"/>
                <a:cs typeface="Trebuchet MS"/>
              </a:rPr>
              <a:t> data</a:t>
            </a:r>
            <a:r>
              <a:rPr lang="en-IN" sz="2300" spc="-1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can</a:t>
            </a:r>
            <a:r>
              <a:rPr lang="en-IN" sz="2300" spc="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be</a:t>
            </a:r>
            <a:r>
              <a:rPr lang="en-IN" sz="2300" spc="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used</a:t>
            </a:r>
            <a:r>
              <a:rPr lang="en-IN" sz="230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to</a:t>
            </a:r>
            <a:r>
              <a:rPr lang="en-IN" sz="2300" spc="-15" dirty="0">
                <a:latin typeface="+mj-lt"/>
                <a:cs typeface="Trebuchet MS"/>
              </a:rPr>
              <a:t> </a:t>
            </a:r>
            <a:r>
              <a:rPr lang="en-IN" sz="2300" dirty="0">
                <a:latin typeface="+mj-lt"/>
                <a:cs typeface="Trebuchet MS"/>
              </a:rPr>
              <a:t>record</a:t>
            </a:r>
            <a:r>
              <a:rPr lang="en-IN" sz="2300" spc="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and</a:t>
            </a:r>
            <a:r>
              <a:rPr lang="en-IN" sz="2300" spc="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maintain</a:t>
            </a:r>
            <a:r>
              <a:rPr lang="en-IN" sz="2300" spc="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the</a:t>
            </a:r>
            <a:r>
              <a:rPr lang="en-IN" sz="2300" spc="-1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attendance</a:t>
            </a:r>
            <a:r>
              <a:rPr lang="en-IN" sz="2300" spc="20" dirty="0">
                <a:latin typeface="+mj-lt"/>
                <a:cs typeface="Trebuchet MS"/>
              </a:rPr>
              <a:t> </a:t>
            </a:r>
            <a:r>
              <a:rPr lang="en-IN" sz="2300" dirty="0">
                <a:latin typeface="+mj-lt"/>
                <a:cs typeface="Trebuchet MS"/>
              </a:rPr>
              <a:t>of</a:t>
            </a:r>
            <a:r>
              <a:rPr lang="en-IN" sz="2300" spc="-5" dirty="0">
                <a:latin typeface="+mj-lt"/>
                <a:cs typeface="Trebuchet MS"/>
              </a:rPr>
              <a:t> the students</a:t>
            </a:r>
            <a:r>
              <a:rPr lang="en-IN" sz="2300" spc="45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in</a:t>
            </a:r>
            <a:r>
              <a:rPr lang="en-IN" sz="2300" dirty="0">
                <a:latin typeface="+mj-lt"/>
                <a:cs typeface="Trebuchet MS"/>
              </a:rPr>
              <a:t> </a:t>
            </a:r>
            <a:r>
              <a:rPr lang="en-IN" sz="2300" spc="-5" dirty="0">
                <a:latin typeface="+mj-lt"/>
                <a:cs typeface="Trebuchet MS"/>
              </a:rPr>
              <a:t>class.</a:t>
            </a:r>
          </a:p>
          <a:p>
            <a:pPr marL="355600" marR="5080" indent="-342900">
              <a:spcBef>
                <a:spcPts val="217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lang="en-IN" sz="2300" dirty="0">
                <a:latin typeface="+mj-lt"/>
                <a:cs typeface="Times New Roman"/>
              </a:rPr>
              <a:t>The attendance data can be seen through the attendance management system website by Admin, faculty or students.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43470"/>
            <a:ext cx="91440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u="sng" cap="none" spc="0" dirty="0">
                <a:ln w="18000">
                  <a:solidFill>
                    <a:schemeClr val="tx2">
                      <a:lumMod val="25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Abstract</a:t>
            </a: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4347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u="sng" dirty="0">
                <a:ln w="18000">
                  <a:solidFill>
                    <a:schemeClr val="tx2">
                      <a:lumMod val="25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Problem Statements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397437"/>
            <a:ext cx="914400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Ø"/>
            </a:pPr>
            <a:r>
              <a:rPr lang="en-US" sz="2300" dirty="0">
                <a:latin typeface="+mj-lt"/>
              </a:rPr>
              <a:t>To collect and file student attendance, teachers require a student attendance sheet and later they have to enter the data in the Excel sheet.</a:t>
            </a:r>
          </a:p>
          <a:p>
            <a:pPr algn="just"/>
            <a:endParaRPr lang="en-IN" sz="2300" dirty="0">
              <a:latin typeface="+mj-lt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sz="2300" dirty="0">
                <a:latin typeface="+mj-lt"/>
              </a:rPr>
              <a:t>Loss of instructional time production to search students on the attendance sheet.</a:t>
            </a:r>
          </a:p>
          <a:p>
            <a:pPr marL="457200" indent="-457200" algn="just">
              <a:buFont typeface="Wingdings" pitchFamily="2" charset="2"/>
              <a:buChar char="Ø"/>
            </a:pPr>
            <a:endParaRPr lang="en-IN" sz="2300" dirty="0">
              <a:latin typeface="+mj-lt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sz="2300" dirty="0">
                <a:latin typeface="+mj-lt"/>
              </a:rPr>
              <a:t>More chance of loss of attendance sheet in the traditional attendance system.</a:t>
            </a:r>
          </a:p>
          <a:p>
            <a:pPr marL="457200" indent="-457200" algn="just"/>
            <a:endParaRPr lang="en-IN" sz="2300" dirty="0">
              <a:latin typeface="+mj-lt"/>
            </a:endParaRPr>
          </a:p>
          <a:p>
            <a:pPr marL="457200" indent="-457200" algn="just">
              <a:buFont typeface="Wingdings" pitchFamily="2" charset="2"/>
              <a:buChar char="Ø"/>
            </a:pPr>
            <a:r>
              <a:rPr lang="en-IN" sz="2300" dirty="0">
                <a:latin typeface="+mj-lt"/>
              </a:rPr>
              <a:t>Statistical information is not easy to derive.</a:t>
            </a: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339696"/>
            <a:ext cx="9753600" cy="5150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2105" marR="718185" lvl="0" indent="-332105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332105" algn="l"/>
              </a:tabLst>
            </a:pPr>
            <a:r>
              <a:rPr lang="en-US" sz="2300" dirty="0">
                <a:latin typeface="+mj-lt"/>
                <a:ea typeface="Times New Roman" pitchFamily="18" charset="0"/>
                <a:cs typeface="Arial" pitchFamily="34" charset="0"/>
              </a:rPr>
              <a:t>When someone Swipes the RFID card. Then the RFID reader detects the ID card, and it will send the unique card number to the microcontroller  via  serial terminal.</a:t>
            </a:r>
          </a:p>
          <a:p>
            <a:pPr marL="332105" marR="718185" lvl="0" indent="-332105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332105" algn="l"/>
              </a:tabLst>
            </a:pPr>
            <a:endParaRPr lang="en-US" sz="2300" dirty="0">
              <a:latin typeface="+mj-lt"/>
              <a:ea typeface="Times New Roman" pitchFamily="18" charset="0"/>
              <a:cs typeface="Arial" pitchFamily="34" charset="0"/>
            </a:endParaRPr>
          </a:p>
          <a:p>
            <a:pPr marL="332105" marR="718185" lvl="0" indent="-332105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332105" algn="l"/>
              </a:tabLst>
            </a:pPr>
            <a:r>
              <a:rPr lang="en-US" sz="2300" dirty="0">
                <a:latin typeface="+mj-lt"/>
                <a:ea typeface="Times New Roman" pitchFamily="18" charset="0"/>
                <a:cs typeface="Arial" pitchFamily="34" charset="0"/>
              </a:rPr>
              <a:t>The microcontroller checks the unique Card number in the database.</a:t>
            </a:r>
            <a:endParaRPr lang="en-US" sz="2300" dirty="0">
              <a:latin typeface="+mj-lt"/>
              <a:cs typeface="Arial" pitchFamily="34" charset="0"/>
            </a:endParaRPr>
          </a:p>
          <a:p>
            <a:pPr marL="332105" marR="718185" indent="-332105" algn="just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332105" algn="l"/>
              </a:tabLst>
            </a:pPr>
            <a:endParaRPr lang="en-IN" sz="2300" spc="-10" dirty="0">
              <a:latin typeface="+mj-lt"/>
              <a:cs typeface="Calibri"/>
            </a:endParaRPr>
          </a:p>
          <a:p>
            <a:pPr marL="332105" marR="718185" lvl="0" indent="-332105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332105" algn="l"/>
              </a:tabLst>
            </a:pPr>
            <a:r>
              <a:rPr lang="en-US" sz="2300" dirty="0">
                <a:latin typeface="+mj-lt"/>
                <a:ea typeface="Times New Roman" pitchFamily="18" charset="0"/>
                <a:cs typeface="Arial" pitchFamily="34" charset="0"/>
              </a:rPr>
              <a:t>If it matches the system records the attendance in the database. And LCD displays 'Your attendance is marked'.</a:t>
            </a:r>
            <a:endParaRPr lang="en-US" sz="2300" dirty="0">
              <a:latin typeface="+mj-lt"/>
              <a:cs typeface="Arial" pitchFamily="34" charset="0"/>
            </a:endParaRPr>
          </a:p>
          <a:p>
            <a:pPr marL="332105" marR="718185" indent="-332105" algn="just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332105" algn="l"/>
              </a:tabLst>
            </a:pPr>
            <a:endParaRPr lang="en-IN" sz="2300" dirty="0">
              <a:latin typeface="+mj-lt"/>
              <a:cs typeface="Calibri"/>
            </a:endParaRPr>
          </a:p>
          <a:p>
            <a:pPr marL="332105" marR="718185" lvl="0" indent="-332105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332105" algn="l"/>
              </a:tabLst>
            </a:pPr>
            <a:r>
              <a:rPr lang="en-US" sz="2300" dirty="0">
                <a:latin typeface="+mj-lt"/>
                <a:ea typeface="Times New Roman" pitchFamily="18" charset="0"/>
                <a:cs typeface="Arial" pitchFamily="34" charset="0"/>
              </a:rPr>
              <a:t>If it doesn't match then the LCD displays 'You are not registered, please contact admin'.</a:t>
            </a:r>
            <a:endParaRPr lang="en-US" sz="2300" dirty="0">
              <a:latin typeface="+mj-lt"/>
              <a:cs typeface="Arial" pitchFamily="34" charset="0"/>
            </a:endParaRPr>
          </a:p>
          <a:p>
            <a:pPr marL="332105" marR="718185" indent="-332105" algn="just">
              <a:lnSpc>
                <a:spcPct val="100000"/>
              </a:lnSpc>
              <a:spcBef>
                <a:spcPts val="100"/>
              </a:spcBef>
              <a:buSzPct val="95833"/>
              <a:tabLst>
                <a:tab pos="332105" algn="l"/>
              </a:tabLst>
            </a:pPr>
            <a:endParaRPr lang="en-IN" sz="2300" spc="-5" dirty="0">
              <a:latin typeface="+mj-lt"/>
              <a:cs typeface="Calibri"/>
            </a:endParaRPr>
          </a:p>
          <a:p>
            <a:pPr marL="332105" marR="718185" indent="-332105" algn="just">
              <a:lnSpc>
                <a:spcPct val="100000"/>
              </a:lnSpc>
              <a:spcBef>
                <a:spcPts val="100"/>
              </a:spcBef>
              <a:buSzPct val="95833"/>
              <a:buFont typeface="Wingdings"/>
              <a:buChar char=""/>
              <a:tabLst>
                <a:tab pos="332105" algn="l"/>
              </a:tabLst>
            </a:pPr>
            <a:r>
              <a:rPr lang="en-IN" sz="2300" spc="-5" dirty="0">
                <a:latin typeface="+mj-lt"/>
                <a:cs typeface="Calibri"/>
              </a:rPr>
              <a:t>The attendance can be seen by Admin, Faculty, or Student by login in into Attendance Management System Website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240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u="sng" dirty="0">
                <a:ln w="18000">
                  <a:solidFill>
                    <a:schemeClr val="tx2">
                      <a:lumMod val="25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Working</a:t>
            </a: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ES52 NodeMcu WiFi Development Board: Amazon.in: Industrial &amp; Scientific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990725"/>
            <a:ext cx="2944233" cy="1438275"/>
          </a:xfrm>
          <a:prstGeom prst="rect">
            <a:avLst/>
          </a:prstGeom>
          <a:noFill/>
        </p:spPr>
      </p:pic>
      <p:pic>
        <p:nvPicPr>
          <p:cNvPr id="3" name="Picture 4" descr="Amazon.in: Buy D-Link DIR-615 Wireless-N300 Router (Black, Not a Modem)  Online at Low Prices in India | D-Link Reviews &amp; Rating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5576" y="0"/>
            <a:ext cx="1597024" cy="1554924"/>
          </a:xfrm>
          <a:prstGeom prst="rect">
            <a:avLst/>
          </a:prstGeom>
          <a:noFill/>
        </p:spPr>
      </p:pic>
      <p:pic>
        <p:nvPicPr>
          <p:cNvPr id="15362" name="Picture 2" descr="UG LAND INDIA RFID Kit Mifare RC522 RFID Reader Module with S50 White Card  and Key Ring for Arduino Raspberry Pi: Amazon.in: Industrial &amp; Scientific"/>
          <p:cNvPicPr>
            <a:picLocks noChangeAspect="1" noChangeArrowheads="1"/>
          </p:cNvPicPr>
          <p:nvPr/>
        </p:nvPicPr>
        <p:blipFill>
          <a:blip r:embed="rId4" cstate="print"/>
          <a:srcRect l="6897" t="6897" r="51724" b="34483"/>
          <a:stretch>
            <a:fillRect/>
          </a:stretch>
        </p:blipFill>
        <p:spPr bwMode="auto">
          <a:xfrm>
            <a:off x="228600" y="4083050"/>
            <a:ext cx="990600" cy="1403350"/>
          </a:xfrm>
          <a:prstGeom prst="rect">
            <a:avLst/>
          </a:prstGeom>
          <a:noFill/>
        </p:spPr>
      </p:pic>
      <p:pic>
        <p:nvPicPr>
          <p:cNvPr id="5" name="Picture 2" descr="UG LAND INDIA RFID Kit Mifare RC522 RFID Reader Module with S50 White Card  and Key Ring for Arduino Raspberry Pi: Amazon.in: Industrial &amp; Scientific"/>
          <p:cNvPicPr>
            <a:picLocks noChangeAspect="1" noChangeArrowheads="1"/>
          </p:cNvPicPr>
          <p:nvPr/>
        </p:nvPicPr>
        <p:blipFill>
          <a:blip r:embed="rId5" cstate="print"/>
          <a:srcRect l="44828" t="10345" r="6896" b="17241"/>
          <a:stretch>
            <a:fillRect/>
          </a:stretch>
        </p:blipFill>
        <p:spPr bwMode="auto">
          <a:xfrm>
            <a:off x="1143000" y="5715000"/>
            <a:ext cx="685800" cy="1028700"/>
          </a:xfrm>
          <a:prstGeom prst="rect">
            <a:avLst/>
          </a:prstGeom>
          <a:noFill/>
        </p:spPr>
      </p:pic>
      <p:sp>
        <p:nvSpPr>
          <p:cNvPr id="15364" name="AutoShape 4" descr="Pc Icons - Download 230 Free Pc icons 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66" name="AutoShape 6" descr="Pc Icons - Download 230 Free Pc icons 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68" name="AutoShape 8" descr="Pc Icons - Download 230 Free Pc icons 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70" name="AutoShape 10" descr="Pc Icons - Download 230 Free Pc icons her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17" name="Straight Arrow Connector 16"/>
          <p:cNvCxnSpPr/>
          <p:nvPr/>
        </p:nvCxnSpPr>
        <p:spPr>
          <a:xfrm rot="5400000" flipH="1" flipV="1">
            <a:off x="762000" y="35814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609600" y="5486400"/>
            <a:ext cx="609600" cy="457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715000" y="1066800"/>
            <a:ext cx="1676400" cy="9906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271337" y="1524000"/>
            <a:ext cx="1062663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Router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371600" y="3288268"/>
            <a:ext cx="14430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pc="300" dirty="0" err="1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NodeMCU</a:t>
            </a:r>
            <a:endParaRPr lang="en-US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295400" y="4572000"/>
            <a:ext cx="109177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RFID</a:t>
            </a:r>
          </a:p>
          <a:p>
            <a:pPr algn="ctr"/>
            <a:r>
              <a:rPr lang="en-US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Reader</a:t>
            </a:r>
          </a:p>
        </p:txBody>
      </p:sp>
      <p:sp>
        <p:nvSpPr>
          <p:cNvPr id="15376" name="AutoShape 16" descr="Doing Without Databases in the 21st Century | by Lance Gutteridge |  codebur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78" name="AutoShape 18" descr="Doing Without Databases in the 21st Century | by Lance Gutteridge |  codebur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80" name="AutoShape 20" descr="Doing Without Databases in the 21st Century | by Lance Gutteridge |  codeburs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5381" name="Picture 21" descr="C:\Users\PravinKumar\Desktop\download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391400" y="2209800"/>
            <a:ext cx="1286222" cy="1557338"/>
          </a:xfrm>
          <a:prstGeom prst="rect">
            <a:avLst/>
          </a:prstGeom>
          <a:noFill/>
        </p:spPr>
      </p:pic>
      <p:sp>
        <p:nvSpPr>
          <p:cNvPr id="40" name="Rectangle 39"/>
          <p:cNvSpPr/>
          <p:nvPr/>
        </p:nvSpPr>
        <p:spPr>
          <a:xfrm>
            <a:off x="5943600" y="3048000"/>
            <a:ext cx="1385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Database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905000" y="5867400"/>
            <a:ext cx="78098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RFID</a:t>
            </a:r>
          </a:p>
          <a:p>
            <a:pPr algn="ctr"/>
            <a:r>
              <a:rPr lang="en-US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Card</a:t>
            </a:r>
          </a:p>
        </p:txBody>
      </p:sp>
      <p:pic>
        <p:nvPicPr>
          <p:cNvPr id="15384" name="Picture 24" descr="Website Icon, Vector Illustration, Technology Outline Stock Photo - Alamy"/>
          <p:cNvPicPr>
            <a:picLocks noChangeAspect="1" noChangeArrowheads="1"/>
          </p:cNvPicPr>
          <p:nvPr/>
        </p:nvPicPr>
        <p:blipFill>
          <a:blip r:embed="rId7"/>
          <a:srcRect t="8150" b="14420"/>
          <a:stretch>
            <a:fillRect/>
          </a:stretch>
        </p:blipFill>
        <p:spPr bwMode="auto">
          <a:xfrm>
            <a:off x="7090263" y="4800600"/>
            <a:ext cx="1748937" cy="1447800"/>
          </a:xfrm>
          <a:prstGeom prst="rect">
            <a:avLst/>
          </a:prstGeom>
          <a:noFill/>
        </p:spPr>
      </p:pic>
      <p:cxnSp>
        <p:nvCxnSpPr>
          <p:cNvPr id="47" name="Straight Arrow Connector 46"/>
          <p:cNvCxnSpPr/>
          <p:nvPr/>
        </p:nvCxnSpPr>
        <p:spPr>
          <a:xfrm rot="5400000">
            <a:off x="7582694" y="4304506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1">
            <a:off x="2667000" y="990600"/>
            <a:ext cx="12192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10800000">
            <a:off x="5486400" y="1447800"/>
            <a:ext cx="1752600" cy="10668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10800000" flipV="1">
            <a:off x="2895600" y="1371600"/>
            <a:ext cx="11430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743200" y="2895600"/>
            <a:ext cx="1066800" cy="8382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50" name="Picture 2" descr="Image result for LCD display"/>
          <p:cNvPicPr>
            <a:picLocks noChangeAspect="1" noChangeArrowheads="1"/>
          </p:cNvPicPr>
          <p:nvPr/>
        </p:nvPicPr>
        <p:blipFill>
          <a:blip r:embed="rId8"/>
          <a:srcRect l="18605" t="24970" r="18605" b="25092"/>
          <a:stretch>
            <a:fillRect/>
          </a:stretch>
        </p:blipFill>
        <p:spPr bwMode="auto">
          <a:xfrm>
            <a:off x="3429000" y="3886200"/>
            <a:ext cx="2057400" cy="914400"/>
          </a:xfrm>
          <a:prstGeom prst="rect">
            <a:avLst/>
          </a:prstGeom>
          <a:noFill/>
        </p:spPr>
      </p:pic>
      <p:sp>
        <p:nvSpPr>
          <p:cNvPr id="46" name="Rectangle 45"/>
          <p:cNvSpPr/>
          <p:nvPr/>
        </p:nvSpPr>
        <p:spPr>
          <a:xfrm>
            <a:off x="4114800" y="4876800"/>
            <a:ext cx="662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LCD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376929" y="6248400"/>
            <a:ext cx="1233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spc="300" dirty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Website</a:t>
            </a:r>
          </a:p>
        </p:txBody>
      </p:sp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339696"/>
            <a:ext cx="8991600" cy="3380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32105" marR="718185" lvl="0" indent="-332105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332105" algn="l"/>
              </a:tabLst>
            </a:pPr>
            <a:r>
              <a:rPr lang="en-IN" sz="2300" dirty="0">
                <a:latin typeface="+mj-lt"/>
                <a:ea typeface="Times New Roman" pitchFamily="18" charset="0"/>
                <a:cs typeface="Arial" pitchFamily="34" charset="0"/>
              </a:rPr>
              <a:t>For Website</a:t>
            </a:r>
          </a:p>
          <a:p>
            <a:pPr marL="789305" marR="718185" lvl="1" indent="-332105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332105" algn="l"/>
              </a:tabLst>
            </a:pPr>
            <a:r>
              <a:rPr lang="en-IN" sz="2300" dirty="0">
                <a:latin typeface="+mj-lt"/>
                <a:ea typeface="Times New Roman" pitchFamily="18" charset="0"/>
                <a:cs typeface="Arial" pitchFamily="34" charset="0"/>
              </a:rPr>
              <a:t>HTML</a:t>
            </a:r>
          </a:p>
          <a:p>
            <a:pPr marL="789305" marR="718185" lvl="1" indent="-332105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332105" algn="l"/>
              </a:tabLst>
            </a:pPr>
            <a:r>
              <a:rPr lang="en-IN" sz="2300" dirty="0">
                <a:latin typeface="+mj-lt"/>
                <a:ea typeface="Times New Roman" pitchFamily="18" charset="0"/>
                <a:cs typeface="Arial" pitchFamily="34" charset="0"/>
              </a:rPr>
              <a:t>CSS</a:t>
            </a:r>
          </a:p>
          <a:p>
            <a:pPr marL="789305" marR="718185" lvl="1" indent="-332105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332105" algn="l"/>
              </a:tabLst>
            </a:pPr>
            <a:r>
              <a:rPr lang="en-IN" sz="2300" dirty="0">
                <a:latin typeface="+mj-lt"/>
                <a:ea typeface="Times New Roman" pitchFamily="18" charset="0"/>
                <a:cs typeface="Arial" pitchFamily="34" charset="0"/>
              </a:rPr>
              <a:t>Bootstrap</a:t>
            </a:r>
          </a:p>
          <a:p>
            <a:pPr marL="789305" marR="718185" lvl="1" indent="-332105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332105" algn="l"/>
              </a:tabLst>
            </a:pPr>
            <a:r>
              <a:rPr lang="en-IN" sz="2300" dirty="0">
                <a:latin typeface="+mj-lt"/>
                <a:ea typeface="Times New Roman" pitchFamily="18" charset="0"/>
                <a:cs typeface="Arial" pitchFamily="34" charset="0"/>
              </a:rPr>
              <a:t>Php</a:t>
            </a:r>
          </a:p>
          <a:p>
            <a:pPr marL="789305" marR="718185" lvl="1" indent="-332105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332105" algn="l"/>
              </a:tabLst>
            </a:pPr>
            <a:r>
              <a:rPr lang="en-IN" sz="2300" spc="-5" dirty="0">
                <a:latin typeface="+mj-lt"/>
                <a:cs typeface="Arial" pitchFamily="34" charset="0"/>
              </a:rPr>
              <a:t>MySQL</a:t>
            </a:r>
          </a:p>
          <a:p>
            <a:pPr marL="789305" marR="718185" lvl="1" indent="-332105" algn="just">
              <a:spcBef>
                <a:spcPts val="100"/>
              </a:spcBef>
              <a:buSzPct val="95833"/>
              <a:tabLst>
                <a:tab pos="332105" algn="l"/>
              </a:tabLst>
            </a:pPr>
            <a:endParaRPr lang="en-IN" sz="2300" spc="-5" dirty="0">
              <a:latin typeface="+mj-lt"/>
              <a:cs typeface="Arial" pitchFamily="34" charset="0"/>
            </a:endParaRPr>
          </a:p>
          <a:p>
            <a:pPr marL="332105" marR="718185" indent="-332105" algn="just">
              <a:spcBef>
                <a:spcPts val="100"/>
              </a:spcBef>
              <a:buSzPct val="95833"/>
              <a:buFont typeface="Wingdings" pitchFamily="2" charset="2"/>
              <a:buChar char="Ø"/>
              <a:tabLst>
                <a:tab pos="332105" algn="l"/>
              </a:tabLst>
            </a:pPr>
            <a:r>
              <a:rPr lang="en-IN" sz="2300" spc="-5" dirty="0">
                <a:latin typeface="+mj-lt"/>
                <a:cs typeface="Arial" pitchFamily="34" charset="0"/>
              </a:rPr>
              <a:t>For Programming nodeMCU</a:t>
            </a:r>
          </a:p>
          <a:p>
            <a:pPr marL="789305" marR="718185" lvl="1" indent="-332105" algn="just">
              <a:spcBef>
                <a:spcPts val="100"/>
              </a:spcBef>
              <a:buSzPct val="95833"/>
              <a:buFont typeface="Wingdings"/>
              <a:buChar char=""/>
              <a:tabLst>
                <a:tab pos="332105" algn="l"/>
              </a:tabLst>
            </a:pPr>
            <a:r>
              <a:rPr lang="en-IN" sz="2300" spc="-5" dirty="0">
                <a:latin typeface="+mj-lt"/>
                <a:cs typeface="Arial" pitchFamily="34" charset="0"/>
              </a:rPr>
              <a:t>Embedded C</a:t>
            </a:r>
            <a:endParaRPr lang="en-IN" sz="2300" spc="-5" dirty="0">
              <a:latin typeface="+mj-lt"/>
              <a:cs typeface="Calibri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240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u="sng" dirty="0">
                <a:ln w="18000">
                  <a:solidFill>
                    <a:schemeClr val="tx2">
                      <a:lumMod val="25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20000"/>
                    <a:lumOff val="80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Technology Stack</a:t>
            </a:r>
          </a:p>
        </p:txBody>
      </p:sp>
    </p:spTree>
  </p:cSld>
  <p:clrMapOvr>
    <a:masterClrMapping/>
  </p:clrMapOvr>
  <p:transition spd="med"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4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arth’s history, The beginning - by Lifeliqe.pptx" id="{E25CC431-43A8-448A-845B-6834F5801C19}" vid="{4F4D894A-5B42-4CD6-B809-B6FAA25A6C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Theme4</Template>
  <TotalTime>789</TotalTime>
  <Words>306</Words>
  <Application>Microsoft Office PowerPoint</Application>
  <PresentationFormat>On-screen Show (4:3)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Constantia</vt:lpstr>
      <vt:lpstr>Wingdings</vt:lpstr>
      <vt:lpstr>Wingdings 2</vt:lpstr>
      <vt:lpstr>Flow</vt:lpstr>
      <vt:lpstr>Theme4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Pravin Kumar Mahato</dc:creator>
  <cp:lastModifiedBy>Pravin Kumar Mahato</cp:lastModifiedBy>
  <cp:revision>14</cp:revision>
  <dcterms:created xsi:type="dcterms:W3CDTF">2006-08-16T00:00:00Z</dcterms:created>
  <dcterms:modified xsi:type="dcterms:W3CDTF">2023-03-09T16:39:22Z</dcterms:modified>
</cp:coreProperties>
</file>