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8" r:id="rId5"/>
    <p:sldId id="258" r:id="rId6"/>
    <p:sldId id="261" r:id="rId7"/>
    <p:sldId id="265" r:id="rId8"/>
    <p:sldId id="273" r:id="rId9"/>
    <p:sldId id="271" r:id="rId10"/>
    <p:sldId id="272" r:id="rId11"/>
    <p:sldId id="269" r:id="rId12"/>
    <p:sldId id="264" r:id="rId13"/>
    <p:sldId id="267"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4A0B-B2FE-1B0C-1F0F-319149A839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E4F094-E726-4156-29DC-6209547BB4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0F7DBD-7C67-201C-42D1-AEF0858AAB2E}"/>
              </a:ext>
            </a:extLst>
          </p:cNvPr>
          <p:cNvSpPr>
            <a:spLocks noGrp="1"/>
          </p:cNvSpPr>
          <p:nvPr>
            <p:ph type="dt" sz="half" idx="10"/>
          </p:nvPr>
        </p:nvSpPr>
        <p:spPr/>
        <p:txBody>
          <a:bodyPr/>
          <a:lstStyle/>
          <a:p>
            <a:fld id="{5461B969-28E0-4D9F-B985-3549E9FCAF64}" type="datetimeFigureOut">
              <a:rPr lang="en-IN" smtClean="0"/>
              <a:t>13-06-2023</a:t>
            </a:fld>
            <a:endParaRPr lang="en-IN"/>
          </a:p>
        </p:txBody>
      </p:sp>
      <p:sp>
        <p:nvSpPr>
          <p:cNvPr id="5" name="Footer Placeholder 4">
            <a:extLst>
              <a:ext uri="{FF2B5EF4-FFF2-40B4-BE49-F238E27FC236}">
                <a16:creationId xmlns:a16="http://schemas.microsoft.com/office/drawing/2014/main" id="{48B0268B-F360-BEDF-D360-E86519EF9F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DA8DF-3FF4-0521-51F7-8377B93C7B57}"/>
              </a:ext>
            </a:extLst>
          </p:cNvPr>
          <p:cNvSpPr>
            <a:spLocks noGrp="1"/>
          </p:cNvSpPr>
          <p:nvPr>
            <p:ph type="sldNum" sz="quarter" idx="12"/>
          </p:nvPr>
        </p:nvSpPr>
        <p:spPr/>
        <p:txBody>
          <a:bodyPr/>
          <a:lstStyle/>
          <a:p>
            <a:fld id="{AF3BE513-BCDA-4503-9B27-1CFE4BB96021}" type="slidenum">
              <a:rPr lang="en-IN" smtClean="0"/>
              <a:t>‹#›</a:t>
            </a:fld>
            <a:endParaRPr lang="en-IN"/>
          </a:p>
        </p:txBody>
      </p:sp>
    </p:spTree>
    <p:extLst>
      <p:ext uri="{BB962C8B-B14F-4D97-AF65-F5344CB8AC3E}">
        <p14:creationId xmlns:p14="http://schemas.microsoft.com/office/powerpoint/2010/main" val="4103735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4BEE-A4E3-90AC-9ADB-71644F7693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5D4B55-E6BB-5426-8729-DC684528E0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100178-0747-F697-DDE2-4C05128C7FD3}"/>
              </a:ext>
            </a:extLst>
          </p:cNvPr>
          <p:cNvSpPr>
            <a:spLocks noGrp="1"/>
          </p:cNvSpPr>
          <p:nvPr>
            <p:ph type="dt" sz="half" idx="10"/>
          </p:nvPr>
        </p:nvSpPr>
        <p:spPr/>
        <p:txBody>
          <a:bodyPr/>
          <a:lstStyle/>
          <a:p>
            <a:fld id="{5461B969-28E0-4D9F-B985-3549E9FCAF64}" type="datetimeFigureOut">
              <a:rPr lang="en-IN" smtClean="0"/>
              <a:t>13-06-2023</a:t>
            </a:fld>
            <a:endParaRPr lang="en-IN"/>
          </a:p>
        </p:txBody>
      </p:sp>
      <p:sp>
        <p:nvSpPr>
          <p:cNvPr id="5" name="Footer Placeholder 4">
            <a:extLst>
              <a:ext uri="{FF2B5EF4-FFF2-40B4-BE49-F238E27FC236}">
                <a16:creationId xmlns:a16="http://schemas.microsoft.com/office/drawing/2014/main" id="{34F9CD98-9ACB-0C79-773F-A674A8B373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9D63F2-4E05-3D50-10DA-41C2D0B627CA}"/>
              </a:ext>
            </a:extLst>
          </p:cNvPr>
          <p:cNvSpPr>
            <a:spLocks noGrp="1"/>
          </p:cNvSpPr>
          <p:nvPr>
            <p:ph type="sldNum" sz="quarter" idx="12"/>
          </p:nvPr>
        </p:nvSpPr>
        <p:spPr/>
        <p:txBody>
          <a:bodyPr/>
          <a:lstStyle/>
          <a:p>
            <a:fld id="{AF3BE513-BCDA-4503-9B27-1CFE4BB96021}" type="slidenum">
              <a:rPr lang="en-IN" smtClean="0"/>
              <a:t>‹#›</a:t>
            </a:fld>
            <a:endParaRPr lang="en-IN"/>
          </a:p>
        </p:txBody>
      </p:sp>
    </p:spTree>
    <p:extLst>
      <p:ext uri="{BB962C8B-B14F-4D97-AF65-F5344CB8AC3E}">
        <p14:creationId xmlns:p14="http://schemas.microsoft.com/office/powerpoint/2010/main" val="1813358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CB6341-F992-AE18-296F-75011FB9E8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73E1DA-B5A8-042F-75A3-28331C753F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FD87CE-E69F-4DF5-F254-D53F6E8500D7}"/>
              </a:ext>
            </a:extLst>
          </p:cNvPr>
          <p:cNvSpPr>
            <a:spLocks noGrp="1"/>
          </p:cNvSpPr>
          <p:nvPr>
            <p:ph type="dt" sz="half" idx="10"/>
          </p:nvPr>
        </p:nvSpPr>
        <p:spPr/>
        <p:txBody>
          <a:bodyPr/>
          <a:lstStyle/>
          <a:p>
            <a:fld id="{5461B969-28E0-4D9F-B985-3549E9FCAF64}" type="datetimeFigureOut">
              <a:rPr lang="en-IN" smtClean="0"/>
              <a:t>13-06-2023</a:t>
            </a:fld>
            <a:endParaRPr lang="en-IN"/>
          </a:p>
        </p:txBody>
      </p:sp>
      <p:sp>
        <p:nvSpPr>
          <p:cNvPr id="5" name="Footer Placeholder 4">
            <a:extLst>
              <a:ext uri="{FF2B5EF4-FFF2-40B4-BE49-F238E27FC236}">
                <a16:creationId xmlns:a16="http://schemas.microsoft.com/office/drawing/2014/main" id="{4C091AFB-CD6C-8ACA-F37D-F863859567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956ECC-11C9-338D-3FBF-45844DA4BA6E}"/>
              </a:ext>
            </a:extLst>
          </p:cNvPr>
          <p:cNvSpPr>
            <a:spLocks noGrp="1"/>
          </p:cNvSpPr>
          <p:nvPr>
            <p:ph type="sldNum" sz="quarter" idx="12"/>
          </p:nvPr>
        </p:nvSpPr>
        <p:spPr/>
        <p:txBody>
          <a:bodyPr/>
          <a:lstStyle/>
          <a:p>
            <a:fld id="{AF3BE513-BCDA-4503-9B27-1CFE4BB96021}" type="slidenum">
              <a:rPr lang="en-IN" smtClean="0"/>
              <a:t>‹#›</a:t>
            </a:fld>
            <a:endParaRPr lang="en-IN"/>
          </a:p>
        </p:txBody>
      </p:sp>
    </p:spTree>
    <p:extLst>
      <p:ext uri="{BB962C8B-B14F-4D97-AF65-F5344CB8AC3E}">
        <p14:creationId xmlns:p14="http://schemas.microsoft.com/office/powerpoint/2010/main" val="3957203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4A0C-5845-317D-E557-D37006C960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6ACD5A-8A8B-1A2D-EB38-E7EF8C21BD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97DC24-7CFC-6660-B878-5B094BCEF255}"/>
              </a:ext>
            </a:extLst>
          </p:cNvPr>
          <p:cNvSpPr>
            <a:spLocks noGrp="1"/>
          </p:cNvSpPr>
          <p:nvPr>
            <p:ph type="dt" sz="half" idx="10"/>
          </p:nvPr>
        </p:nvSpPr>
        <p:spPr/>
        <p:txBody>
          <a:bodyPr/>
          <a:lstStyle/>
          <a:p>
            <a:fld id="{5461B969-28E0-4D9F-B985-3549E9FCAF64}" type="datetimeFigureOut">
              <a:rPr lang="en-IN" smtClean="0"/>
              <a:t>13-06-2023</a:t>
            </a:fld>
            <a:endParaRPr lang="en-IN"/>
          </a:p>
        </p:txBody>
      </p:sp>
      <p:sp>
        <p:nvSpPr>
          <p:cNvPr id="5" name="Footer Placeholder 4">
            <a:extLst>
              <a:ext uri="{FF2B5EF4-FFF2-40B4-BE49-F238E27FC236}">
                <a16:creationId xmlns:a16="http://schemas.microsoft.com/office/drawing/2014/main" id="{12D0B060-6E20-BE92-4D33-59DA44A8BB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823EE2-BEDC-25FD-E741-87854398C559}"/>
              </a:ext>
            </a:extLst>
          </p:cNvPr>
          <p:cNvSpPr>
            <a:spLocks noGrp="1"/>
          </p:cNvSpPr>
          <p:nvPr>
            <p:ph type="sldNum" sz="quarter" idx="12"/>
          </p:nvPr>
        </p:nvSpPr>
        <p:spPr/>
        <p:txBody>
          <a:bodyPr/>
          <a:lstStyle/>
          <a:p>
            <a:fld id="{AF3BE513-BCDA-4503-9B27-1CFE4BB96021}" type="slidenum">
              <a:rPr lang="en-IN" smtClean="0"/>
              <a:t>‹#›</a:t>
            </a:fld>
            <a:endParaRPr lang="en-IN"/>
          </a:p>
        </p:txBody>
      </p:sp>
    </p:spTree>
    <p:extLst>
      <p:ext uri="{BB962C8B-B14F-4D97-AF65-F5344CB8AC3E}">
        <p14:creationId xmlns:p14="http://schemas.microsoft.com/office/powerpoint/2010/main" val="146021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0EF1A-0905-45D6-1690-EB5C125096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54E7F7-E08E-DB25-DBBD-EE9358B541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7156B7-4155-649F-5AF2-AFF4EB042152}"/>
              </a:ext>
            </a:extLst>
          </p:cNvPr>
          <p:cNvSpPr>
            <a:spLocks noGrp="1"/>
          </p:cNvSpPr>
          <p:nvPr>
            <p:ph type="dt" sz="half" idx="10"/>
          </p:nvPr>
        </p:nvSpPr>
        <p:spPr/>
        <p:txBody>
          <a:bodyPr/>
          <a:lstStyle/>
          <a:p>
            <a:fld id="{5461B969-28E0-4D9F-B985-3549E9FCAF64}" type="datetimeFigureOut">
              <a:rPr lang="en-IN" smtClean="0"/>
              <a:t>13-06-2023</a:t>
            </a:fld>
            <a:endParaRPr lang="en-IN"/>
          </a:p>
        </p:txBody>
      </p:sp>
      <p:sp>
        <p:nvSpPr>
          <p:cNvPr id="5" name="Footer Placeholder 4">
            <a:extLst>
              <a:ext uri="{FF2B5EF4-FFF2-40B4-BE49-F238E27FC236}">
                <a16:creationId xmlns:a16="http://schemas.microsoft.com/office/drawing/2014/main" id="{70F4A6CC-86BD-C49F-78A4-306B46336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F6FE16-F72A-D208-382F-F1545A48A864}"/>
              </a:ext>
            </a:extLst>
          </p:cNvPr>
          <p:cNvSpPr>
            <a:spLocks noGrp="1"/>
          </p:cNvSpPr>
          <p:nvPr>
            <p:ph type="sldNum" sz="quarter" idx="12"/>
          </p:nvPr>
        </p:nvSpPr>
        <p:spPr/>
        <p:txBody>
          <a:bodyPr/>
          <a:lstStyle/>
          <a:p>
            <a:fld id="{AF3BE513-BCDA-4503-9B27-1CFE4BB96021}" type="slidenum">
              <a:rPr lang="en-IN" smtClean="0"/>
              <a:t>‹#›</a:t>
            </a:fld>
            <a:endParaRPr lang="en-IN"/>
          </a:p>
        </p:txBody>
      </p:sp>
    </p:spTree>
    <p:extLst>
      <p:ext uri="{BB962C8B-B14F-4D97-AF65-F5344CB8AC3E}">
        <p14:creationId xmlns:p14="http://schemas.microsoft.com/office/powerpoint/2010/main" val="137893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5D7A3-9523-DF29-D9C3-3ACDBF5E7C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5AB1EA-99B2-9BA5-0C30-FD4BC2CBA1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1F3493-4678-2A5D-E326-4AB528EFAA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A7993F-5BF1-2EFA-7EFA-748025A5CAFA}"/>
              </a:ext>
            </a:extLst>
          </p:cNvPr>
          <p:cNvSpPr>
            <a:spLocks noGrp="1"/>
          </p:cNvSpPr>
          <p:nvPr>
            <p:ph type="dt" sz="half" idx="10"/>
          </p:nvPr>
        </p:nvSpPr>
        <p:spPr/>
        <p:txBody>
          <a:bodyPr/>
          <a:lstStyle/>
          <a:p>
            <a:fld id="{5461B969-28E0-4D9F-B985-3549E9FCAF64}" type="datetimeFigureOut">
              <a:rPr lang="en-IN" smtClean="0"/>
              <a:t>13-06-2023</a:t>
            </a:fld>
            <a:endParaRPr lang="en-IN"/>
          </a:p>
        </p:txBody>
      </p:sp>
      <p:sp>
        <p:nvSpPr>
          <p:cNvPr id="6" name="Footer Placeholder 5">
            <a:extLst>
              <a:ext uri="{FF2B5EF4-FFF2-40B4-BE49-F238E27FC236}">
                <a16:creationId xmlns:a16="http://schemas.microsoft.com/office/drawing/2014/main" id="{9852104E-4012-3772-59B7-9FC9245CD4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AD5990-6DCB-40B3-27AE-A0B99086BFD3}"/>
              </a:ext>
            </a:extLst>
          </p:cNvPr>
          <p:cNvSpPr>
            <a:spLocks noGrp="1"/>
          </p:cNvSpPr>
          <p:nvPr>
            <p:ph type="sldNum" sz="quarter" idx="12"/>
          </p:nvPr>
        </p:nvSpPr>
        <p:spPr/>
        <p:txBody>
          <a:bodyPr/>
          <a:lstStyle/>
          <a:p>
            <a:fld id="{AF3BE513-BCDA-4503-9B27-1CFE4BB96021}" type="slidenum">
              <a:rPr lang="en-IN" smtClean="0"/>
              <a:t>‹#›</a:t>
            </a:fld>
            <a:endParaRPr lang="en-IN"/>
          </a:p>
        </p:txBody>
      </p:sp>
    </p:spTree>
    <p:extLst>
      <p:ext uri="{BB962C8B-B14F-4D97-AF65-F5344CB8AC3E}">
        <p14:creationId xmlns:p14="http://schemas.microsoft.com/office/powerpoint/2010/main" val="29383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13BC-4B4B-2D1B-1659-8BB1D3ED15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D793E6-AB93-9AF2-A4AE-EBB9C895AE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2DD048-BFF7-47B8-E6CA-33ED1D2C9F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3117F5-ACAA-97A9-B867-3E3EB44399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72BF7B-0572-C547-239B-E257EC9AA7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BD4572-3E72-DF29-011E-1F4995A6EEA1}"/>
              </a:ext>
            </a:extLst>
          </p:cNvPr>
          <p:cNvSpPr>
            <a:spLocks noGrp="1"/>
          </p:cNvSpPr>
          <p:nvPr>
            <p:ph type="dt" sz="half" idx="10"/>
          </p:nvPr>
        </p:nvSpPr>
        <p:spPr/>
        <p:txBody>
          <a:bodyPr/>
          <a:lstStyle/>
          <a:p>
            <a:fld id="{5461B969-28E0-4D9F-B985-3549E9FCAF64}" type="datetimeFigureOut">
              <a:rPr lang="en-IN" smtClean="0"/>
              <a:t>13-06-2023</a:t>
            </a:fld>
            <a:endParaRPr lang="en-IN"/>
          </a:p>
        </p:txBody>
      </p:sp>
      <p:sp>
        <p:nvSpPr>
          <p:cNvPr id="8" name="Footer Placeholder 7">
            <a:extLst>
              <a:ext uri="{FF2B5EF4-FFF2-40B4-BE49-F238E27FC236}">
                <a16:creationId xmlns:a16="http://schemas.microsoft.com/office/drawing/2014/main" id="{7A230566-905C-6ACC-B225-AAE0E80910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4E483C-48FA-769F-1669-99EC62A9CF2C}"/>
              </a:ext>
            </a:extLst>
          </p:cNvPr>
          <p:cNvSpPr>
            <a:spLocks noGrp="1"/>
          </p:cNvSpPr>
          <p:nvPr>
            <p:ph type="sldNum" sz="quarter" idx="12"/>
          </p:nvPr>
        </p:nvSpPr>
        <p:spPr/>
        <p:txBody>
          <a:bodyPr/>
          <a:lstStyle/>
          <a:p>
            <a:fld id="{AF3BE513-BCDA-4503-9B27-1CFE4BB96021}" type="slidenum">
              <a:rPr lang="en-IN" smtClean="0"/>
              <a:t>‹#›</a:t>
            </a:fld>
            <a:endParaRPr lang="en-IN"/>
          </a:p>
        </p:txBody>
      </p:sp>
    </p:spTree>
    <p:extLst>
      <p:ext uri="{BB962C8B-B14F-4D97-AF65-F5344CB8AC3E}">
        <p14:creationId xmlns:p14="http://schemas.microsoft.com/office/powerpoint/2010/main" val="813444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2F46-4B5A-4674-84E7-6C3DCE28A8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63EF1C-4CBE-9877-3B05-74A94F018154}"/>
              </a:ext>
            </a:extLst>
          </p:cNvPr>
          <p:cNvSpPr>
            <a:spLocks noGrp="1"/>
          </p:cNvSpPr>
          <p:nvPr>
            <p:ph type="dt" sz="half" idx="10"/>
          </p:nvPr>
        </p:nvSpPr>
        <p:spPr/>
        <p:txBody>
          <a:bodyPr/>
          <a:lstStyle/>
          <a:p>
            <a:fld id="{5461B969-28E0-4D9F-B985-3549E9FCAF64}" type="datetimeFigureOut">
              <a:rPr lang="en-IN" smtClean="0"/>
              <a:t>13-06-2023</a:t>
            </a:fld>
            <a:endParaRPr lang="en-IN"/>
          </a:p>
        </p:txBody>
      </p:sp>
      <p:sp>
        <p:nvSpPr>
          <p:cNvPr id="4" name="Footer Placeholder 3">
            <a:extLst>
              <a:ext uri="{FF2B5EF4-FFF2-40B4-BE49-F238E27FC236}">
                <a16:creationId xmlns:a16="http://schemas.microsoft.com/office/drawing/2014/main" id="{6BAC3C3C-C4CC-4007-A8AE-E73E3C62C2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25D868-FCB9-7FE1-7924-16EA37090DF1}"/>
              </a:ext>
            </a:extLst>
          </p:cNvPr>
          <p:cNvSpPr>
            <a:spLocks noGrp="1"/>
          </p:cNvSpPr>
          <p:nvPr>
            <p:ph type="sldNum" sz="quarter" idx="12"/>
          </p:nvPr>
        </p:nvSpPr>
        <p:spPr/>
        <p:txBody>
          <a:bodyPr/>
          <a:lstStyle/>
          <a:p>
            <a:fld id="{AF3BE513-BCDA-4503-9B27-1CFE4BB96021}" type="slidenum">
              <a:rPr lang="en-IN" smtClean="0"/>
              <a:t>‹#›</a:t>
            </a:fld>
            <a:endParaRPr lang="en-IN"/>
          </a:p>
        </p:txBody>
      </p:sp>
    </p:spTree>
    <p:extLst>
      <p:ext uri="{BB962C8B-B14F-4D97-AF65-F5344CB8AC3E}">
        <p14:creationId xmlns:p14="http://schemas.microsoft.com/office/powerpoint/2010/main" val="1995149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C6F450-B1CE-0A07-5454-01018A8832A6}"/>
              </a:ext>
            </a:extLst>
          </p:cNvPr>
          <p:cNvSpPr>
            <a:spLocks noGrp="1"/>
          </p:cNvSpPr>
          <p:nvPr>
            <p:ph type="dt" sz="half" idx="10"/>
          </p:nvPr>
        </p:nvSpPr>
        <p:spPr/>
        <p:txBody>
          <a:bodyPr/>
          <a:lstStyle/>
          <a:p>
            <a:fld id="{5461B969-28E0-4D9F-B985-3549E9FCAF64}" type="datetimeFigureOut">
              <a:rPr lang="en-IN" smtClean="0"/>
              <a:t>13-06-2023</a:t>
            </a:fld>
            <a:endParaRPr lang="en-IN"/>
          </a:p>
        </p:txBody>
      </p:sp>
      <p:sp>
        <p:nvSpPr>
          <p:cNvPr id="3" name="Footer Placeholder 2">
            <a:extLst>
              <a:ext uri="{FF2B5EF4-FFF2-40B4-BE49-F238E27FC236}">
                <a16:creationId xmlns:a16="http://schemas.microsoft.com/office/drawing/2014/main" id="{BF2524B2-BA93-76C0-4B57-D9841C86D4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47D9AD-3656-5309-F553-92549DB87F14}"/>
              </a:ext>
            </a:extLst>
          </p:cNvPr>
          <p:cNvSpPr>
            <a:spLocks noGrp="1"/>
          </p:cNvSpPr>
          <p:nvPr>
            <p:ph type="sldNum" sz="quarter" idx="12"/>
          </p:nvPr>
        </p:nvSpPr>
        <p:spPr/>
        <p:txBody>
          <a:bodyPr/>
          <a:lstStyle/>
          <a:p>
            <a:fld id="{AF3BE513-BCDA-4503-9B27-1CFE4BB96021}" type="slidenum">
              <a:rPr lang="en-IN" smtClean="0"/>
              <a:t>‹#›</a:t>
            </a:fld>
            <a:endParaRPr lang="en-IN"/>
          </a:p>
        </p:txBody>
      </p:sp>
    </p:spTree>
    <p:extLst>
      <p:ext uri="{BB962C8B-B14F-4D97-AF65-F5344CB8AC3E}">
        <p14:creationId xmlns:p14="http://schemas.microsoft.com/office/powerpoint/2010/main" val="380386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C1F4-6AC0-F56B-6F66-64D3DE184B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E7B4A3-0ADD-E803-D2A7-2820E91EF2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8C7676-7D89-69FE-CD12-E1C1E9C85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4C3D0-DD49-073E-D0D3-2F14BCE3D790}"/>
              </a:ext>
            </a:extLst>
          </p:cNvPr>
          <p:cNvSpPr>
            <a:spLocks noGrp="1"/>
          </p:cNvSpPr>
          <p:nvPr>
            <p:ph type="dt" sz="half" idx="10"/>
          </p:nvPr>
        </p:nvSpPr>
        <p:spPr/>
        <p:txBody>
          <a:bodyPr/>
          <a:lstStyle/>
          <a:p>
            <a:fld id="{5461B969-28E0-4D9F-B985-3549E9FCAF64}" type="datetimeFigureOut">
              <a:rPr lang="en-IN" smtClean="0"/>
              <a:t>13-06-2023</a:t>
            </a:fld>
            <a:endParaRPr lang="en-IN"/>
          </a:p>
        </p:txBody>
      </p:sp>
      <p:sp>
        <p:nvSpPr>
          <p:cNvPr id="6" name="Footer Placeholder 5">
            <a:extLst>
              <a:ext uri="{FF2B5EF4-FFF2-40B4-BE49-F238E27FC236}">
                <a16:creationId xmlns:a16="http://schemas.microsoft.com/office/drawing/2014/main" id="{A137CFE9-CE03-ACDA-0F6D-C2493207A7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E57EE7-304D-E56F-913A-55D39C9EE1C4}"/>
              </a:ext>
            </a:extLst>
          </p:cNvPr>
          <p:cNvSpPr>
            <a:spLocks noGrp="1"/>
          </p:cNvSpPr>
          <p:nvPr>
            <p:ph type="sldNum" sz="quarter" idx="12"/>
          </p:nvPr>
        </p:nvSpPr>
        <p:spPr/>
        <p:txBody>
          <a:bodyPr/>
          <a:lstStyle/>
          <a:p>
            <a:fld id="{AF3BE513-BCDA-4503-9B27-1CFE4BB96021}" type="slidenum">
              <a:rPr lang="en-IN" smtClean="0"/>
              <a:t>‹#›</a:t>
            </a:fld>
            <a:endParaRPr lang="en-IN"/>
          </a:p>
        </p:txBody>
      </p:sp>
    </p:spTree>
    <p:extLst>
      <p:ext uri="{BB962C8B-B14F-4D97-AF65-F5344CB8AC3E}">
        <p14:creationId xmlns:p14="http://schemas.microsoft.com/office/powerpoint/2010/main" val="297666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49604-4D5A-41BC-AB6C-E21DE11BE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9091D8-F2D4-C512-8BA4-D7CDE99C93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A85DF3-F9F3-CEB7-51FD-C0BB223978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2FB4A4-567F-D87D-3265-6F30E62BBB96}"/>
              </a:ext>
            </a:extLst>
          </p:cNvPr>
          <p:cNvSpPr>
            <a:spLocks noGrp="1"/>
          </p:cNvSpPr>
          <p:nvPr>
            <p:ph type="dt" sz="half" idx="10"/>
          </p:nvPr>
        </p:nvSpPr>
        <p:spPr/>
        <p:txBody>
          <a:bodyPr/>
          <a:lstStyle/>
          <a:p>
            <a:fld id="{5461B969-28E0-4D9F-B985-3549E9FCAF64}" type="datetimeFigureOut">
              <a:rPr lang="en-IN" smtClean="0"/>
              <a:t>13-06-2023</a:t>
            </a:fld>
            <a:endParaRPr lang="en-IN"/>
          </a:p>
        </p:txBody>
      </p:sp>
      <p:sp>
        <p:nvSpPr>
          <p:cNvPr id="6" name="Footer Placeholder 5">
            <a:extLst>
              <a:ext uri="{FF2B5EF4-FFF2-40B4-BE49-F238E27FC236}">
                <a16:creationId xmlns:a16="http://schemas.microsoft.com/office/drawing/2014/main" id="{4B7E1E33-2C2A-129E-10A5-EA9BF8E89E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2374FC-1930-E2DB-C070-8E45A1A6A081}"/>
              </a:ext>
            </a:extLst>
          </p:cNvPr>
          <p:cNvSpPr>
            <a:spLocks noGrp="1"/>
          </p:cNvSpPr>
          <p:nvPr>
            <p:ph type="sldNum" sz="quarter" idx="12"/>
          </p:nvPr>
        </p:nvSpPr>
        <p:spPr/>
        <p:txBody>
          <a:bodyPr/>
          <a:lstStyle/>
          <a:p>
            <a:fld id="{AF3BE513-BCDA-4503-9B27-1CFE4BB96021}" type="slidenum">
              <a:rPr lang="en-IN" smtClean="0"/>
              <a:t>‹#›</a:t>
            </a:fld>
            <a:endParaRPr lang="en-IN"/>
          </a:p>
        </p:txBody>
      </p:sp>
    </p:spTree>
    <p:extLst>
      <p:ext uri="{BB962C8B-B14F-4D97-AF65-F5344CB8AC3E}">
        <p14:creationId xmlns:p14="http://schemas.microsoft.com/office/powerpoint/2010/main" val="4164047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F2CBA9-D17A-097E-67E3-D3717636D5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98EA6F-42F1-7C36-1ED7-8E9CF1271C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8C4FD9-B03B-702F-A716-631F8DAE4C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61B969-28E0-4D9F-B985-3549E9FCAF64}" type="datetimeFigureOut">
              <a:rPr lang="en-IN" smtClean="0"/>
              <a:t>13-06-2023</a:t>
            </a:fld>
            <a:endParaRPr lang="en-IN"/>
          </a:p>
        </p:txBody>
      </p:sp>
      <p:sp>
        <p:nvSpPr>
          <p:cNvPr id="5" name="Footer Placeholder 4">
            <a:extLst>
              <a:ext uri="{FF2B5EF4-FFF2-40B4-BE49-F238E27FC236}">
                <a16:creationId xmlns:a16="http://schemas.microsoft.com/office/drawing/2014/main" id="{B14795EF-90CD-B66E-17FC-2171BD5337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8E6E90-F4DC-212E-B5B9-18EDE5A9E3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BE513-BCDA-4503-9B27-1CFE4BB96021}" type="slidenum">
              <a:rPr lang="en-IN" smtClean="0"/>
              <a:t>‹#›</a:t>
            </a:fld>
            <a:endParaRPr lang="en-IN"/>
          </a:p>
        </p:txBody>
      </p:sp>
    </p:spTree>
    <p:extLst>
      <p:ext uri="{BB962C8B-B14F-4D97-AF65-F5344CB8AC3E}">
        <p14:creationId xmlns:p14="http://schemas.microsoft.com/office/powerpoint/2010/main" val="3553022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2B18-C340-3EBC-BC93-60A78AA7F9EB}"/>
              </a:ext>
            </a:extLst>
          </p:cNvPr>
          <p:cNvSpPr>
            <a:spLocks noGrp="1"/>
          </p:cNvSpPr>
          <p:nvPr>
            <p:ph type="title"/>
          </p:nvPr>
        </p:nvSpPr>
        <p:spPr>
          <a:xfrm>
            <a:off x="497711" y="1354239"/>
            <a:ext cx="11061015" cy="1300184"/>
          </a:xfrm>
        </p:spPr>
        <p:txBody>
          <a:bodyPr>
            <a:normAutofit fontScale="90000"/>
          </a:bodyPr>
          <a:lstStyle/>
          <a:p>
            <a:pPr algn="ctr"/>
            <a:r>
              <a:rPr lang="en-IN" b="1" u="sng" dirty="0">
                <a:latin typeface="Times" panose="02020603050405020304" pitchFamily="18" charset="0"/>
                <a:ea typeface="Times" panose="02020603050405020304" pitchFamily="18" charset="0"/>
              </a:rPr>
              <a:t>Steganography Based Data Hiding</a:t>
            </a:r>
            <a:endParaRPr lang="en-IN" dirty="0"/>
          </a:p>
        </p:txBody>
      </p:sp>
      <p:sp>
        <p:nvSpPr>
          <p:cNvPr id="3" name="Text Placeholder 2">
            <a:extLst>
              <a:ext uri="{FF2B5EF4-FFF2-40B4-BE49-F238E27FC236}">
                <a16:creationId xmlns:a16="http://schemas.microsoft.com/office/drawing/2014/main" id="{6D47BBAE-AC9E-1DDD-24A7-6C8679345830}"/>
              </a:ext>
            </a:extLst>
          </p:cNvPr>
          <p:cNvSpPr>
            <a:spLocks noGrp="1"/>
          </p:cNvSpPr>
          <p:nvPr>
            <p:ph type="body" idx="1"/>
          </p:nvPr>
        </p:nvSpPr>
        <p:spPr>
          <a:xfrm>
            <a:off x="751950" y="3683941"/>
            <a:ext cx="10515600" cy="1500187"/>
          </a:xfrm>
        </p:spPr>
        <p:txBody>
          <a:bodyPr/>
          <a:lstStyle/>
          <a:p>
            <a:pPr algn="ctr"/>
            <a:r>
              <a:rPr lang="en-US" dirty="0">
                <a:solidFill>
                  <a:schemeClr val="tx1"/>
                </a:solidFill>
              </a:rPr>
              <a:t>Team Members:</a:t>
            </a:r>
          </a:p>
          <a:p>
            <a:pPr algn="ctr"/>
            <a:r>
              <a:rPr lang="en-US" dirty="0">
                <a:solidFill>
                  <a:schemeClr val="tx1"/>
                </a:solidFill>
              </a:rPr>
              <a:t>Pravin Kumar Mahato {22MCA0142}</a:t>
            </a:r>
          </a:p>
          <a:p>
            <a:pPr algn="ctr"/>
            <a:r>
              <a:rPr lang="en-US" dirty="0">
                <a:solidFill>
                  <a:schemeClr val="tx1"/>
                </a:solidFill>
              </a:rPr>
              <a:t>Chirag </a:t>
            </a:r>
            <a:r>
              <a:rPr lang="en-US" dirty="0" err="1">
                <a:solidFill>
                  <a:schemeClr val="tx1"/>
                </a:solidFill>
              </a:rPr>
              <a:t>Bolakani</a:t>
            </a:r>
            <a:r>
              <a:rPr lang="en-US" dirty="0">
                <a:solidFill>
                  <a:schemeClr val="tx1"/>
                </a:solidFill>
              </a:rPr>
              <a:t> {22MCA0164}</a:t>
            </a:r>
            <a:endParaRPr lang="en-IN" dirty="0">
              <a:solidFill>
                <a:schemeClr val="tx1"/>
              </a:solidFill>
            </a:endParaRPr>
          </a:p>
          <a:p>
            <a:pPr algn="ctr"/>
            <a:endParaRPr lang="en-IN" dirty="0">
              <a:solidFill>
                <a:schemeClr val="tx1"/>
              </a:solidFill>
            </a:endParaRPr>
          </a:p>
        </p:txBody>
      </p:sp>
    </p:spTree>
    <p:extLst>
      <p:ext uri="{BB962C8B-B14F-4D97-AF65-F5344CB8AC3E}">
        <p14:creationId xmlns:p14="http://schemas.microsoft.com/office/powerpoint/2010/main" val="28233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5F80-4E6C-E4A4-18D2-4B9668C64417}"/>
              </a:ext>
            </a:extLst>
          </p:cNvPr>
          <p:cNvSpPr>
            <a:spLocks noGrp="1"/>
          </p:cNvSpPr>
          <p:nvPr>
            <p:ph type="title"/>
          </p:nvPr>
        </p:nvSpPr>
        <p:spPr/>
        <p:txBody>
          <a:bodyPr/>
          <a:lstStyle/>
          <a:p>
            <a:r>
              <a:rPr lang="en-US" b="1" dirty="0"/>
              <a:t>HMAC SHA256</a:t>
            </a:r>
            <a:endParaRPr lang="en-IN" b="1" dirty="0"/>
          </a:p>
        </p:txBody>
      </p:sp>
      <p:pic>
        <p:nvPicPr>
          <p:cNvPr id="14" name="Picture 13">
            <a:extLst>
              <a:ext uri="{FF2B5EF4-FFF2-40B4-BE49-F238E27FC236}">
                <a16:creationId xmlns:a16="http://schemas.microsoft.com/office/drawing/2014/main" id="{9E64D703-FBCD-BA60-0710-84684A979386}"/>
              </a:ext>
            </a:extLst>
          </p:cNvPr>
          <p:cNvPicPr>
            <a:picLocks noChangeAspect="1"/>
          </p:cNvPicPr>
          <p:nvPr/>
        </p:nvPicPr>
        <p:blipFill rotWithShape="1">
          <a:blip r:embed="rId2">
            <a:extLst>
              <a:ext uri="{28A0092B-C50C-407E-A947-70E740481C1C}">
                <a14:useLocalDpi xmlns:a14="http://schemas.microsoft.com/office/drawing/2010/main" val="0"/>
              </a:ext>
            </a:extLst>
          </a:blip>
          <a:srcRect r="60464" b="77467"/>
          <a:stretch/>
        </p:blipFill>
        <p:spPr>
          <a:xfrm>
            <a:off x="2186860" y="1626680"/>
            <a:ext cx="7690263" cy="4211764"/>
          </a:xfrm>
          <a:prstGeom prst="rect">
            <a:avLst/>
          </a:prstGeom>
        </p:spPr>
      </p:pic>
    </p:spTree>
    <p:extLst>
      <p:ext uri="{BB962C8B-B14F-4D97-AF65-F5344CB8AC3E}">
        <p14:creationId xmlns:p14="http://schemas.microsoft.com/office/powerpoint/2010/main" val="312202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92DF-443F-D4DE-BAA4-18ADF6A6F171}"/>
              </a:ext>
            </a:extLst>
          </p:cNvPr>
          <p:cNvSpPr>
            <a:spLocks noGrp="1"/>
          </p:cNvSpPr>
          <p:nvPr>
            <p:ph type="title"/>
          </p:nvPr>
        </p:nvSpPr>
        <p:spPr/>
        <p:txBody>
          <a:bodyPr/>
          <a:lstStyle/>
          <a:p>
            <a:r>
              <a:rPr lang="en-US" b="1" dirty="0"/>
              <a:t>Future Scope</a:t>
            </a:r>
            <a:r>
              <a:rPr lang="en-US" dirty="0"/>
              <a:t> - </a:t>
            </a:r>
            <a:r>
              <a:rPr lang="en-US" dirty="0" err="1"/>
              <a:t>XXHash</a:t>
            </a:r>
            <a:endParaRPr lang="en-IN" dirty="0"/>
          </a:p>
        </p:txBody>
      </p:sp>
      <p:sp>
        <p:nvSpPr>
          <p:cNvPr id="3" name="Content Placeholder 2">
            <a:extLst>
              <a:ext uri="{FF2B5EF4-FFF2-40B4-BE49-F238E27FC236}">
                <a16:creationId xmlns:a16="http://schemas.microsoft.com/office/drawing/2014/main" id="{03E90A2D-5C61-749C-AD70-B9291FC3C8E1}"/>
              </a:ext>
            </a:extLst>
          </p:cNvPr>
          <p:cNvSpPr>
            <a:spLocks noGrp="1"/>
          </p:cNvSpPr>
          <p:nvPr>
            <p:ph idx="1"/>
          </p:nvPr>
        </p:nvSpPr>
        <p:spPr/>
        <p:txBody>
          <a:bodyPr/>
          <a:lstStyle/>
          <a:p>
            <a:r>
              <a:rPr lang="en-US" dirty="0" err="1"/>
              <a:t>xxHash</a:t>
            </a:r>
            <a:r>
              <a:rPr lang="en-US" dirty="0"/>
              <a:t> is an Extremely fast Hash algorithm, processing at RAM speed limits. Code is highly portable, and produces hashes identical across all platforms (little / big endian). The library includes the following algorithms :</a:t>
            </a:r>
          </a:p>
          <a:p>
            <a:endParaRPr lang="en-US" dirty="0"/>
          </a:p>
          <a:p>
            <a:r>
              <a:rPr lang="en-US" dirty="0"/>
              <a:t>XXH32 : generates 32-bit hashes, using 32-bit arithmetic</a:t>
            </a:r>
          </a:p>
          <a:p>
            <a:r>
              <a:rPr lang="en-US" dirty="0"/>
              <a:t>XXH64 : generates 64-bit hashes, using 64-bit arithmetic</a:t>
            </a:r>
          </a:p>
          <a:p>
            <a:r>
              <a:rPr lang="en-US" dirty="0"/>
              <a:t>XXH3 (since v0.8.0): generates 64 or 128-bit hashes, using vectorized arithmetic. The 128-bit variant is called XXH128.</a:t>
            </a:r>
            <a:endParaRPr lang="en-IN" dirty="0"/>
          </a:p>
        </p:txBody>
      </p:sp>
    </p:spTree>
    <p:extLst>
      <p:ext uri="{BB962C8B-B14F-4D97-AF65-F5344CB8AC3E}">
        <p14:creationId xmlns:p14="http://schemas.microsoft.com/office/powerpoint/2010/main" val="2869121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05CD-F70C-584B-58E5-55E5B69A02C1}"/>
              </a:ext>
            </a:extLst>
          </p:cNvPr>
          <p:cNvSpPr>
            <a:spLocks noGrp="1"/>
          </p:cNvSpPr>
          <p:nvPr>
            <p:ph type="title"/>
          </p:nvPr>
        </p:nvSpPr>
        <p:spPr>
          <a:xfrm>
            <a:off x="838200" y="98908"/>
            <a:ext cx="10515600" cy="931240"/>
          </a:xfrm>
        </p:spPr>
        <p:txBody>
          <a:bodyPr/>
          <a:lstStyle/>
          <a:p>
            <a:pPr algn="ctr"/>
            <a:r>
              <a:rPr lang="en-US" b="1" u="sng" dirty="0">
                <a:latin typeface="+mn-lt"/>
              </a:rPr>
              <a:t>References</a:t>
            </a:r>
            <a:endParaRPr lang="en-IN" dirty="0"/>
          </a:p>
        </p:txBody>
      </p:sp>
      <p:sp>
        <p:nvSpPr>
          <p:cNvPr id="3" name="Content Placeholder 2">
            <a:extLst>
              <a:ext uri="{FF2B5EF4-FFF2-40B4-BE49-F238E27FC236}">
                <a16:creationId xmlns:a16="http://schemas.microsoft.com/office/drawing/2014/main" id="{1C253AFB-B0B0-243D-D29C-6B23210A8ED4}"/>
              </a:ext>
            </a:extLst>
          </p:cNvPr>
          <p:cNvSpPr>
            <a:spLocks noGrp="1"/>
          </p:cNvSpPr>
          <p:nvPr>
            <p:ph idx="1"/>
          </p:nvPr>
        </p:nvSpPr>
        <p:spPr>
          <a:xfrm>
            <a:off x="636607" y="949125"/>
            <a:ext cx="10995949" cy="5809968"/>
          </a:xfrm>
        </p:spPr>
        <p:txBody>
          <a:bodyPr>
            <a:noAutofit/>
          </a:bodyPr>
          <a:lstStyle/>
          <a:p>
            <a:pPr marL="342900" lvl="0" indent="-342900" algn="just">
              <a:lnSpc>
                <a:spcPct val="100000"/>
              </a:lnSpc>
              <a:spcAft>
                <a:spcPts val="800"/>
              </a:spcAft>
              <a:buFont typeface="+mj-lt"/>
              <a:buAutoNum type="arabicPeriod"/>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 Negi and L. Negi, "Image Steganography Using Steg with AES and LSB," 2021 IEEE 7th International Conference on Computing, Engineering and Design (ICCED),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Sukabumi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Indonesia, 2021, pp. 1-6,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10.1109/ICCED53389.2021.9664834.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mj-lt"/>
              <a:buAutoNum type="arabicPeriod"/>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Subramanian, Nandhini &amp;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Elharrouss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Omar &amp; Al-</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ma'adeed</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Somaya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Bouridane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Ahmed. (2021). Image Steganography: A Review of the Recent Advances. IEEE Access. PP. 1-1. 10.1109/ACCESS.2021.3053998.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mj-lt"/>
              <a:buAutoNum type="arabicPeriod"/>
              <a:tabLst>
                <a:tab pos="457200" algn="l"/>
              </a:tabLst>
            </a:pP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Dagadita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Monica &amp;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Slusanschi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Emil &amp;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Dobre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Razvan. (2013). Data Hiding Using Steganography. 159-166. 10.1109/ISPDC.2013.29.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mj-lt"/>
              <a:buAutoNum type="arabicPeriod"/>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 F. Johnson and S.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Jajodia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Exploring steganography: Seeing the unseen. Computer, 31(2):26–34, 1998.</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mj-lt"/>
              <a:buAutoNum type="arabicPeriod"/>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Shilpa Gupta, Geeta Gujral, and Neha Aggarwal. Enhanced least significant bit algorithm for image steganography. IJCEM International Journal of Computational Engineering &amp; Management, 15(4):40–42, 2012.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mj-lt"/>
              <a:buAutoNum type="arabicPeriod"/>
              <a:tabLst>
                <a:tab pos="457200" algn="l"/>
              </a:tabLst>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Shwe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Sin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Myat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Than. Secure data transmission in video format based on lsb and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huffman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coding. International Journal of Image, Graphics and Signal Processing, 12(1):10, 2020.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64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3A657E-C5E2-34DC-DC10-DBDB969FB78D}"/>
              </a:ext>
            </a:extLst>
          </p:cNvPr>
          <p:cNvSpPr>
            <a:spLocks noGrp="1"/>
          </p:cNvSpPr>
          <p:nvPr>
            <p:ph idx="1"/>
          </p:nvPr>
        </p:nvSpPr>
        <p:spPr>
          <a:xfrm>
            <a:off x="462987" y="544010"/>
            <a:ext cx="11204294" cy="6204031"/>
          </a:xfrm>
        </p:spPr>
        <p:txBody>
          <a:bodyPr>
            <a:noAutofit/>
          </a:bodyPr>
          <a:lstStyle/>
          <a:p>
            <a:pPr marL="457200" lvl="0" indent="-457200" algn="just">
              <a:lnSpc>
                <a:spcPct val="107000"/>
              </a:lnSpc>
              <a:spcAft>
                <a:spcPts val="800"/>
              </a:spcAft>
              <a:buFont typeface="+mj-lt"/>
              <a:buAutoNum type="arabicPeriod" startAt="7"/>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 J.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Mstafa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K. M.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Elleithy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and E. Abdelfattah. A robust and secure video steganography method in dwt-</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dct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domains based on multiple object tracking and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ecc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IEEE Access, 5:5354–5365, 2017.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mj-lt"/>
              <a:buAutoNum type="arabicPeriod" startAt="7"/>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Wei Lu, Yingjie Xue,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Yuileong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Yeung,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Hongmei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Liu,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Jiwu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Huang, and Yun Shi. Secure halftone image steganography based on pixel density transition. IEEE Transactions on Dependable and Secure Computing, 2019.</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mj-lt"/>
              <a:buAutoNum type="arabicPeriod" startAt="7"/>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Yi Zhang, Chuan Qin,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Weiming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Zhang,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Fenlin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Liu, and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Xiangyang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Luo. On the fault-tolerant performance for a class of robust image steganography. Signal Processing, 146:99–111, 2018.</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mj-lt"/>
              <a:buAutoNum type="arabicPeriod" startAt="7"/>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Z.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Gutterman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B.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Pinkas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Reinman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"Analysis of the Linux random number generator," 2006 IEEE Symposium on Security and Privacy (S&amp;P'06), Berkeley/Oakland, CA, USA, 2006, pp. 15 pp.-385,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10.1109/SP.2006.5.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mj-lt"/>
              <a:buAutoNum type="arabicPeriod" startAt="7"/>
              <a:tabLst>
                <a:tab pos="457200" algn="l"/>
              </a:tabLst>
            </a:pP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Boneh</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Dan. (2002). Twenty Years of Attacks on the RSA Cryptosystem. NOTICES OF THE AMS. 46.</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mj-lt"/>
              <a:buAutoNum type="arabicPeriod" startAt="7"/>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 Negi and L. Negi, "Image Steganography Using Steg with AES and LSB," 2021 IEEE 7th International Conference on Computing, Engineering and Design (ICCED),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Sukabumi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Indonesia, 2021, pp. 1-6,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10.1109/ICCED53389.2021.9664834.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Font typeface="+mj-lt"/>
              <a:buAutoNum type="arabicPeriod" startAt="7"/>
            </a:pPr>
            <a:endParaRPr lang="en-IN" sz="2000" dirty="0"/>
          </a:p>
        </p:txBody>
      </p:sp>
    </p:spTree>
    <p:extLst>
      <p:ext uri="{BB962C8B-B14F-4D97-AF65-F5344CB8AC3E}">
        <p14:creationId xmlns:p14="http://schemas.microsoft.com/office/powerpoint/2010/main" val="2313914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3A657E-C5E2-34DC-DC10-DBDB969FB78D}"/>
              </a:ext>
            </a:extLst>
          </p:cNvPr>
          <p:cNvSpPr>
            <a:spLocks noGrp="1"/>
          </p:cNvSpPr>
          <p:nvPr>
            <p:ph idx="1"/>
          </p:nvPr>
        </p:nvSpPr>
        <p:spPr>
          <a:xfrm>
            <a:off x="590309" y="544010"/>
            <a:ext cx="10949650" cy="6204031"/>
          </a:xfrm>
        </p:spPr>
        <p:txBody>
          <a:bodyPr>
            <a:noAutofit/>
          </a:bodyPr>
          <a:lstStyle/>
          <a:p>
            <a:pPr marL="457200" lvl="0" indent="-457200" algn="just">
              <a:lnSpc>
                <a:spcPct val="107000"/>
              </a:lnSpc>
              <a:spcAft>
                <a:spcPts val="800"/>
              </a:spcAft>
              <a:buFont typeface="+mj-lt"/>
              <a:buAutoNum type="arabicPeriod" startAt="13"/>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Z.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Gutterman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B.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Pinkas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Reinman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"Analysis of the Linux random number generator," 2006 IEEE Symposium on Security and Privacy (S&amp;P'06), Berkeley/Oakland, CA, USA, 2006, pp. 15 pp.-385,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10.1109/SP.2006.5.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gn="just">
              <a:lnSpc>
                <a:spcPct val="107000"/>
              </a:lnSpc>
              <a:spcAft>
                <a:spcPts val="800"/>
              </a:spcAft>
              <a:buFont typeface="+mj-lt"/>
              <a:buAutoNum type="arabicPeriod" startAt="13"/>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P.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Lacharme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 Rock, V.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Strubel</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M.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Videau</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Linux Pseudorandom Number Generator Revisited.” HAL CCSD, 2012.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startAt="13"/>
            </a:pPr>
            <a:r>
              <a:rPr lang="en-IN" sz="2000" dirty="0">
                <a:effectLst/>
                <a:latin typeface="Times New Roman" panose="02020603050405020304" pitchFamily="18" charset="0"/>
                <a:ea typeface="Calibri" panose="020F0502020204030204" pitchFamily="34" charset="0"/>
              </a:rPr>
              <a:t>C. Chaitanya, C. N. Reddy, K. S. Vignesh, P. R. Krishna, A. </a:t>
            </a:r>
            <a:r>
              <a:rPr lang="en-IN" sz="2000" dirty="0" err="1">
                <a:effectLst/>
                <a:latin typeface="Times New Roman" panose="02020603050405020304" pitchFamily="18" charset="0"/>
                <a:ea typeface="Calibri" panose="020F0502020204030204" pitchFamily="34" charset="0"/>
              </a:rPr>
              <a:t>Roshini</a:t>
            </a:r>
            <a:r>
              <a:rPr lang="en-IN" sz="2000" dirty="0">
                <a:effectLst/>
                <a:latin typeface="Times New Roman" panose="02020603050405020304" pitchFamily="18" charset="0"/>
                <a:ea typeface="Calibri" panose="020F0502020204030204" pitchFamily="34" charset="0"/>
              </a:rPr>
              <a:t> and K. Swetha, "Enhanced Hash Based Image Steganography Technique to Increase Data Integrity and Confidentiality," 2021 7th International Conference on Advanced Computing and Communication Systems (ICACCS), Coimbatore, India, 2021, pp. 1456-1461, </a:t>
            </a:r>
            <a:r>
              <a:rPr lang="en-IN" sz="2000" dirty="0" err="1">
                <a:effectLst/>
                <a:latin typeface="Times New Roman" panose="02020603050405020304" pitchFamily="18" charset="0"/>
                <a:ea typeface="Calibri" panose="020F0502020204030204" pitchFamily="34" charset="0"/>
              </a:rPr>
              <a:t>doi</a:t>
            </a:r>
            <a:r>
              <a:rPr lang="en-IN" sz="2000" dirty="0">
                <a:effectLst/>
                <a:latin typeface="Times New Roman" panose="02020603050405020304" pitchFamily="18" charset="0"/>
                <a:ea typeface="Calibri" panose="020F0502020204030204" pitchFamily="34" charset="0"/>
              </a:rPr>
              <a:t>: 10.1109/ICACCS51430.2021.9442036.</a:t>
            </a:r>
            <a:endParaRPr lang="en-IN" sz="2000" dirty="0"/>
          </a:p>
          <a:p>
            <a:pPr marL="514350" indent="-514350">
              <a:buFont typeface="+mj-lt"/>
              <a:buAutoNum type="arabicPeriod" startAt="7"/>
            </a:pPr>
            <a:endParaRPr lang="en-IN" sz="2000" dirty="0"/>
          </a:p>
        </p:txBody>
      </p:sp>
    </p:spTree>
    <p:extLst>
      <p:ext uri="{BB962C8B-B14F-4D97-AF65-F5344CB8AC3E}">
        <p14:creationId xmlns:p14="http://schemas.microsoft.com/office/powerpoint/2010/main" val="28226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A02E-895D-DF01-D759-5454FAC8D2C6}"/>
              </a:ext>
            </a:extLst>
          </p:cNvPr>
          <p:cNvSpPr>
            <a:spLocks noGrp="1"/>
          </p:cNvSpPr>
          <p:nvPr>
            <p:ph type="title"/>
          </p:nvPr>
        </p:nvSpPr>
        <p:spPr/>
        <p:txBody>
          <a:bodyPr/>
          <a:lstStyle/>
          <a:p>
            <a:pPr algn="ctr"/>
            <a:r>
              <a:rPr lang="en-US" b="1" u="sng" dirty="0">
                <a:latin typeface="+mn-lt"/>
              </a:rPr>
              <a:t>ABSTRACT</a:t>
            </a:r>
            <a:endParaRPr lang="en-IN" dirty="0"/>
          </a:p>
        </p:txBody>
      </p:sp>
      <p:sp>
        <p:nvSpPr>
          <p:cNvPr id="3" name="Content Placeholder 2">
            <a:extLst>
              <a:ext uri="{FF2B5EF4-FFF2-40B4-BE49-F238E27FC236}">
                <a16:creationId xmlns:a16="http://schemas.microsoft.com/office/drawing/2014/main" id="{31753BF1-9A3B-490C-8285-5649052E228B}"/>
              </a:ext>
            </a:extLst>
          </p:cNvPr>
          <p:cNvSpPr>
            <a:spLocks noGrp="1"/>
          </p:cNvSpPr>
          <p:nvPr>
            <p:ph idx="1"/>
          </p:nvPr>
        </p:nvSpPr>
        <p:spPr/>
        <p:txBody>
          <a:bodyPr>
            <a:normAutofit/>
          </a:bodyPr>
          <a:lstStyle/>
          <a:p>
            <a:pPr marL="0" indent="0" algn="just">
              <a:buNone/>
            </a:pPr>
            <a:r>
              <a:rPr lang="en-US" sz="2400" b="0" i="0" dirty="0">
                <a:effectLst/>
                <a:latin typeface="ColfaxAI"/>
              </a:rPr>
              <a:t>Information security plays a major role in any data transfer. One way to restrict direct access and ensure more security can be obtained by information hiding that focuses on hiding the existence of secret messages. Steganography is a data-hiding technique that allows users to conceal messages, images, and other types of data within other forms of data. It is a way of communicating securely by hiding data in plain sight. By concealing data within other types of data, it can be protected from outside detection. This makes it much more difficult to detect and exploit than traditional cryptography. In the following study, we combine steganography, a data hiding technique along with a data encryption algorithm in order to achieve more efficiency in securing access to confidential data. </a:t>
            </a:r>
            <a:endParaRPr lang="en-IN" sz="2400" dirty="0"/>
          </a:p>
        </p:txBody>
      </p:sp>
    </p:spTree>
    <p:extLst>
      <p:ext uri="{BB962C8B-B14F-4D97-AF65-F5344CB8AC3E}">
        <p14:creationId xmlns:p14="http://schemas.microsoft.com/office/powerpoint/2010/main" val="101261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10787B-7CA5-1924-0276-E92BEFD59DD7}"/>
              </a:ext>
            </a:extLst>
          </p:cNvPr>
          <p:cNvSpPr>
            <a:spLocks noGrp="1"/>
          </p:cNvSpPr>
          <p:nvPr>
            <p:ph idx="1"/>
          </p:nvPr>
        </p:nvSpPr>
        <p:spPr>
          <a:xfrm>
            <a:off x="838200" y="1006996"/>
            <a:ext cx="10515600" cy="5625297"/>
          </a:xfrm>
        </p:spPr>
        <p:txBody>
          <a:bodyPr>
            <a:normAutofit lnSpcReduction="10000"/>
          </a:bodyPr>
          <a:lstStyle/>
          <a:p>
            <a:pPr marL="342900" lvl="0" indent="-342900" algn="just">
              <a:lnSpc>
                <a:spcPct val="107000"/>
              </a:lnSpc>
              <a:buFont typeface="Symbol" panose="05050102010706020507" pitchFamily="18" charset="2"/>
              <a:buChar char=""/>
            </a:pPr>
            <a:r>
              <a:rPr lang="en-GB" sz="2400" dirty="0">
                <a:effectLst/>
                <a:ea typeface="Calibri" panose="020F0502020204030204" pitchFamily="34" charset="0"/>
                <a:cs typeface="Times New Roman" panose="02020603050405020304" pitchFamily="18" charset="0"/>
              </a:rPr>
              <a:t>[2] talks about the recent advances in the steganography domains. It gives and overview of various machine learning, deep learning and statistical approaches being introduced to the field of steganography.</a:t>
            </a:r>
            <a:endParaRPr lang="en-IN" sz="2400" dirty="0">
              <a:effectLst/>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2400" dirty="0">
                <a:effectLst/>
                <a:ea typeface="Calibri" panose="020F0502020204030204" pitchFamily="34" charset="0"/>
                <a:cs typeface="Times New Roman" panose="02020603050405020304" pitchFamily="18" charset="0"/>
              </a:rPr>
              <a:t>The currently existing techniques for data encryption convert the plain text to cipher text. In this study we focus on hiding the cipher text in the image. </a:t>
            </a:r>
            <a:endParaRPr lang="en-IN" sz="2400" dirty="0">
              <a:effectLst/>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2400" dirty="0">
                <a:effectLst/>
                <a:ea typeface="Calibri" panose="020F0502020204030204" pitchFamily="34" charset="0"/>
                <a:cs typeface="Times New Roman" panose="02020603050405020304" pitchFamily="18" charset="0"/>
              </a:rPr>
              <a:t>The traditional steganography techniques include hiding the data using Least Significant Bit Substitution method. The substitution method has to be performed cautiously as overloading the cover image may lead to visible changes leaking the presence of the secret information [4] and [5].</a:t>
            </a:r>
            <a:endParaRPr lang="en-IN" sz="2400" dirty="0">
              <a:effectLst/>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2400" dirty="0">
                <a:effectLst/>
                <a:ea typeface="Calibri" panose="020F0502020204030204" pitchFamily="34" charset="0"/>
                <a:cs typeface="Times New Roman" panose="02020603050405020304" pitchFamily="18" charset="0"/>
              </a:rPr>
              <a:t>A combination of the </a:t>
            </a:r>
            <a:r>
              <a:rPr lang="en-GB" sz="2400" dirty="0" err="1">
                <a:effectLst/>
                <a:ea typeface="Calibri" panose="020F0502020204030204" pitchFamily="34" charset="0"/>
                <a:cs typeface="Times New Roman" panose="02020603050405020304" pitchFamily="18" charset="0"/>
              </a:rPr>
              <a:t>huffman</a:t>
            </a:r>
            <a:r>
              <a:rPr lang="en-GB" sz="2400" dirty="0">
                <a:effectLst/>
                <a:ea typeface="Calibri" panose="020F0502020204030204" pitchFamily="34" charset="0"/>
                <a:cs typeface="Times New Roman" panose="02020603050405020304" pitchFamily="18" charset="0"/>
              </a:rPr>
              <a:t> encoding and LSB substitution methods is used in [6] on videos.</a:t>
            </a:r>
            <a:endParaRPr lang="en-IN" sz="2400" dirty="0">
              <a:effectLst/>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2400" dirty="0">
                <a:effectLst/>
                <a:ea typeface="Calibri" panose="020F0502020204030204" pitchFamily="34" charset="0"/>
                <a:cs typeface="Times New Roman" panose="02020603050405020304" pitchFamily="18" charset="0"/>
              </a:rPr>
              <a:t>In addition to the LSB approaches, [7] has proposed a combination of Discrete Cosine Transformation (DCT) and Discrete Wavelet Transformation (DWT) for concealing a hidden message within a cover video.  </a:t>
            </a:r>
            <a:endParaRPr lang="en-IN" sz="2400" dirty="0">
              <a:effectLst/>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E0DCCCE8-1C75-EFB5-62FC-CDCCED112D3A}"/>
              </a:ext>
            </a:extLst>
          </p:cNvPr>
          <p:cNvSpPr>
            <a:spLocks noGrp="1"/>
          </p:cNvSpPr>
          <p:nvPr>
            <p:ph type="title"/>
          </p:nvPr>
        </p:nvSpPr>
        <p:spPr>
          <a:xfrm>
            <a:off x="838200" y="87333"/>
            <a:ext cx="10515600" cy="1139583"/>
          </a:xfrm>
        </p:spPr>
        <p:txBody>
          <a:bodyPr/>
          <a:lstStyle/>
          <a:p>
            <a:pPr algn="ctr"/>
            <a:r>
              <a:rPr lang="en-US" b="1" u="sng" dirty="0">
                <a:latin typeface="+mn-lt"/>
              </a:rPr>
              <a:t>LITERATURE SURVEY</a:t>
            </a:r>
            <a:endParaRPr lang="en-IN" dirty="0"/>
          </a:p>
        </p:txBody>
      </p:sp>
    </p:spTree>
    <p:extLst>
      <p:ext uri="{BB962C8B-B14F-4D97-AF65-F5344CB8AC3E}">
        <p14:creationId xmlns:p14="http://schemas.microsoft.com/office/powerpoint/2010/main" val="248682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11CAFD-6A4F-360C-981B-D0B42D9EDFDA}"/>
              </a:ext>
            </a:extLst>
          </p:cNvPr>
          <p:cNvSpPr>
            <a:spLocks noGrp="1"/>
          </p:cNvSpPr>
          <p:nvPr>
            <p:ph idx="1"/>
          </p:nvPr>
        </p:nvSpPr>
        <p:spPr>
          <a:xfrm>
            <a:off x="838200" y="745724"/>
            <a:ext cx="10515600" cy="5921294"/>
          </a:xfrm>
        </p:spPr>
        <p:txBody>
          <a:bodyPr>
            <a:normAutofit fontScale="77500" lnSpcReduction="20000"/>
          </a:bodyPr>
          <a:lstStyle/>
          <a:p>
            <a:pPr marL="342900" indent="-342900" algn="just">
              <a:lnSpc>
                <a:spcPct val="107000"/>
              </a:lnSpc>
              <a:buFont typeface="Symbol" panose="05050102010706020507" pitchFamily="18" charset="2"/>
              <a:buChar char=""/>
            </a:pPr>
            <a:r>
              <a:rPr lang="en-US" sz="2800" dirty="0">
                <a:effectLst/>
                <a:ea typeface="Calibri" panose="020F0502020204030204" pitchFamily="34" charset="0"/>
                <a:cs typeface="Times New Roman" panose="02020603050405020304" pitchFamily="18" charset="0"/>
              </a:rPr>
              <a:t>To conceal the secret information, the pixel density of the photos is calculated and a pixel density histogram is created. The Poisson distribution is used in [8] and [9] to calculate the burst error.</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RSA Encryption became vulnerable to many cyber attacks as studied from [11]. It talks about the various vulnerabilities in the algorithm and various attacks that have been found to be affecting its efficiency.</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We take inspiration from [12] where the authors took a similar approach in performing the data encryption using Advanced Encryption Standard (AES) Algorithm and Steganography using Least Significant Bit (LSB) Approach for data hiding.</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[13] provides details regarding the random number generator of the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linux</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kernel. It talks about the entropy collection and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and</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how random bits are extracted from the three pools.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Linux random number generator is subjected to change from time to time due to new updates to the source code. [14] revisits the study of [13] in order to study the new changes done to it.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800" dirty="0">
                <a:effectLst/>
                <a:latin typeface="Times New Roman" panose="02020603050405020304" pitchFamily="18" charset="0"/>
                <a:ea typeface="Calibri" panose="020F0502020204030204" pitchFamily="34" charset="0"/>
              </a:rPr>
              <a:t>[15] combines the use of SHA256 along with AES and Steganography in order to check the integrity and ensure the confidentiality of the data. In our current study we tend to take a similar approach.</a:t>
            </a:r>
            <a:r>
              <a:rPr lang="en-US" dirty="0"/>
              <a:t>  </a:t>
            </a:r>
          </a:p>
        </p:txBody>
      </p:sp>
    </p:spTree>
    <p:extLst>
      <p:ext uri="{BB962C8B-B14F-4D97-AF65-F5344CB8AC3E}">
        <p14:creationId xmlns:p14="http://schemas.microsoft.com/office/powerpoint/2010/main" val="322445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F5E4-0E1F-B599-8092-53E4C44A3EB8}"/>
              </a:ext>
            </a:extLst>
          </p:cNvPr>
          <p:cNvSpPr>
            <a:spLocks noGrp="1"/>
          </p:cNvSpPr>
          <p:nvPr>
            <p:ph type="title"/>
          </p:nvPr>
        </p:nvSpPr>
        <p:spPr>
          <a:xfrm>
            <a:off x="838200" y="365126"/>
            <a:ext cx="10515600" cy="842238"/>
          </a:xfrm>
        </p:spPr>
        <p:txBody>
          <a:bodyPr/>
          <a:lstStyle/>
          <a:p>
            <a:pPr algn="ctr"/>
            <a:r>
              <a:rPr lang="en-US" b="1" u="sng" dirty="0">
                <a:latin typeface="+mn-lt"/>
              </a:rPr>
              <a:t>Flowchart</a:t>
            </a:r>
            <a:endParaRPr lang="en-IN" dirty="0"/>
          </a:p>
        </p:txBody>
      </p:sp>
      <p:pic>
        <p:nvPicPr>
          <p:cNvPr id="5" name="Picture 4">
            <a:extLst>
              <a:ext uri="{FF2B5EF4-FFF2-40B4-BE49-F238E27FC236}">
                <a16:creationId xmlns:a16="http://schemas.microsoft.com/office/drawing/2014/main" id="{8DF7DEBF-1255-89E1-1B8C-CE9D2A00AB11}"/>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a:stretch/>
        </p:blipFill>
        <p:spPr>
          <a:xfrm>
            <a:off x="2736725" y="1826767"/>
            <a:ext cx="1619250" cy="4305300"/>
          </a:xfrm>
          <a:prstGeom prst="rect">
            <a:avLst/>
          </a:prstGeom>
        </p:spPr>
      </p:pic>
      <p:pic>
        <p:nvPicPr>
          <p:cNvPr id="7" name="Picture 6">
            <a:extLst>
              <a:ext uri="{FF2B5EF4-FFF2-40B4-BE49-F238E27FC236}">
                <a16:creationId xmlns:a16="http://schemas.microsoft.com/office/drawing/2014/main" id="{71CAC29E-F36A-BFA7-1FB3-A7EB9DDC6314}"/>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a:stretch/>
        </p:blipFill>
        <p:spPr>
          <a:xfrm>
            <a:off x="7489795" y="1844516"/>
            <a:ext cx="1619250" cy="4305300"/>
          </a:xfrm>
          <a:prstGeom prst="rect">
            <a:avLst/>
          </a:prstGeom>
        </p:spPr>
      </p:pic>
      <p:sp>
        <p:nvSpPr>
          <p:cNvPr id="8" name="TextBox 7">
            <a:extLst>
              <a:ext uri="{FF2B5EF4-FFF2-40B4-BE49-F238E27FC236}">
                <a16:creationId xmlns:a16="http://schemas.microsoft.com/office/drawing/2014/main" id="{3F823891-68C0-4C6A-92C0-6088E3646F58}"/>
              </a:ext>
            </a:extLst>
          </p:cNvPr>
          <p:cNvSpPr txBox="1"/>
          <p:nvPr/>
        </p:nvSpPr>
        <p:spPr>
          <a:xfrm>
            <a:off x="2691006" y="1429301"/>
            <a:ext cx="6639425" cy="369332"/>
          </a:xfrm>
          <a:prstGeom prst="rect">
            <a:avLst/>
          </a:prstGeom>
          <a:noFill/>
        </p:spPr>
        <p:txBody>
          <a:bodyPr wrap="square" rtlCol="0">
            <a:spAutoFit/>
          </a:bodyPr>
          <a:lstStyle/>
          <a:p>
            <a:r>
              <a:rPr lang="en-US" dirty="0"/>
              <a:t>   Data Hiding                                                                      Data Extraction</a:t>
            </a:r>
            <a:endParaRPr lang="en-IN" dirty="0"/>
          </a:p>
        </p:txBody>
      </p:sp>
    </p:spTree>
    <p:extLst>
      <p:ext uri="{BB962C8B-B14F-4D97-AF65-F5344CB8AC3E}">
        <p14:creationId xmlns:p14="http://schemas.microsoft.com/office/powerpoint/2010/main" val="756897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F5E4-0E1F-B599-8092-53E4C44A3EB8}"/>
              </a:ext>
            </a:extLst>
          </p:cNvPr>
          <p:cNvSpPr>
            <a:spLocks noGrp="1"/>
          </p:cNvSpPr>
          <p:nvPr>
            <p:ph type="title"/>
          </p:nvPr>
        </p:nvSpPr>
        <p:spPr/>
        <p:txBody>
          <a:bodyPr/>
          <a:lstStyle/>
          <a:p>
            <a:pPr algn="ctr"/>
            <a:r>
              <a:rPr lang="en-US" b="1" u="sng" dirty="0">
                <a:latin typeface="+mn-lt"/>
              </a:rPr>
              <a:t>Encryption</a:t>
            </a:r>
            <a:endParaRPr lang="en-IN" dirty="0"/>
          </a:p>
        </p:txBody>
      </p:sp>
      <p:pic>
        <p:nvPicPr>
          <p:cNvPr id="16" name="Picture 15">
            <a:extLst>
              <a:ext uri="{FF2B5EF4-FFF2-40B4-BE49-F238E27FC236}">
                <a16:creationId xmlns:a16="http://schemas.microsoft.com/office/drawing/2014/main" id="{BC311603-33CD-23B0-BCB4-8FED09D50B98}"/>
              </a:ext>
            </a:extLst>
          </p:cNvPr>
          <p:cNvPicPr>
            <a:picLocks noChangeAspect="1"/>
          </p:cNvPicPr>
          <p:nvPr/>
        </p:nvPicPr>
        <p:blipFill>
          <a:blip r:embed="rId2"/>
          <a:stretch>
            <a:fillRect/>
          </a:stretch>
        </p:blipFill>
        <p:spPr>
          <a:xfrm>
            <a:off x="1561894" y="1900940"/>
            <a:ext cx="9068212" cy="4282818"/>
          </a:xfrm>
          <a:prstGeom prst="rect">
            <a:avLst/>
          </a:prstGeom>
        </p:spPr>
      </p:pic>
      <p:cxnSp>
        <p:nvCxnSpPr>
          <p:cNvPr id="18" name="Straight Arrow Connector 17">
            <a:extLst>
              <a:ext uri="{FF2B5EF4-FFF2-40B4-BE49-F238E27FC236}">
                <a16:creationId xmlns:a16="http://schemas.microsoft.com/office/drawing/2014/main" id="{DDA9DF79-6738-FC44-9D17-E8D0939A80C0}"/>
              </a:ext>
            </a:extLst>
          </p:cNvPr>
          <p:cNvCxnSpPr/>
          <p:nvPr/>
        </p:nvCxnSpPr>
        <p:spPr>
          <a:xfrm>
            <a:off x="4545367" y="2521258"/>
            <a:ext cx="0" cy="2574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42C41A2-DC86-5088-A630-E4EF20AB43EA}"/>
              </a:ext>
            </a:extLst>
          </p:cNvPr>
          <p:cNvCxnSpPr/>
          <p:nvPr/>
        </p:nvCxnSpPr>
        <p:spPr>
          <a:xfrm>
            <a:off x="3133817" y="3568823"/>
            <a:ext cx="3284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85D10B8-0277-A088-D281-CEAD1EACC88A}"/>
              </a:ext>
            </a:extLst>
          </p:cNvPr>
          <p:cNvCxnSpPr/>
          <p:nvPr/>
        </p:nvCxnSpPr>
        <p:spPr>
          <a:xfrm>
            <a:off x="5708342" y="3568823"/>
            <a:ext cx="46163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1645DA4-768F-5FB6-E74F-26CB737165AF}"/>
              </a:ext>
            </a:extLst>
          </p:cNvPr>
          <p:cNvCxnSpPr>
            <a:cxnSpLocks/>
          </p:cNvCxnSpPr>
          <p:nvPr/>
        </p:nvCxnSpPr>
        <p:spPr>
          <a:xfrm>
            <a:off x="7600767" y="3508156"/>
            <a:ext cx="8152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F2117F7-DE13-1983-30E2-E0A87D168C2F}"/>
              </a:ext>
            </a:extLst>
          </p:cNvPr>
          <p:cNvCxnSpPr/>
          <p:nvPr/>
        </p:nvCxnSpPr>
        <p:spPr>
          <a:xfrm flipV="1">
            <a:off x="6809173" y="3906175"/>
            <a:ext cx="0" cy="7102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4D6BEAE-905F-097F-AD4F-EF339C4C3D2B}"/>
              </a:ext>
            </a:extLst>
          </p:cNvPr>
          <p:cNvSpPr txBox="1"/>
          <p:nvPr/>
        </p:nvSpPr>
        <p:spPr>
          <a:xfrm>
            <a:off x="1932432" y="4042349"/>
            <a:ext cx="1286254" cy="307777"/>
          </a:xfrm>
          <a:prstGeom prst="rect">
            <a:avLst/>
          </a:prstGeom>
          <a:noFill/>
        </p:spPr>
        <p:txBody>
          <a:bodyPr wrap="square" rtlCol="0">
            <a:spAutoFit/>
          </a:bodyPr>
          <a:lstStyle/>
          <a:p>
            <a:r>
              <a:rPr lang="en-US" sz="1400" b="1" dirty="0"/>
              <a:t>Plaintext</a:t>
            </a:r>
            <a:endParaRPr lang="en-IN" b="1" dirty="0"/>
          </a:p>
        </p:txBody>
      </p:sp>
      <p:sp>
        <p:nvSpPr>
          <p:cNvPr id="28" name="TextBox 27">
            <a:extLst>
              <a:ext uri="{FF2B5EF4-FFF2-40B4-BE49-F238E27FC236}">
                <a16:creationId xmlns:a16="http://schemas.microsoft.com/office/drawing/2014/main" id="{60CB2359-8F83-1696-C1E7-6D883C3F4B7E}"/>
              </a:ext>
            </a:extLst>
          </p:cNvPr>
          <p:cNvSpPr txBox="1"/>
          <p:nvPr/>
        </p:nvSpPr>
        <p:spPr>
          <a:xfrm>
            <a:off x="6662928" y="5743133"/>
            <a:ext cx="1066797" cy="307777"/>
          </a:xfrm>
          <a:prstGeom prst="rect">
            <a:avLst/>
          </a:prstGeom>
          <a:noFill/>
        </p:spPr>
        <p:txBody>
          <a:bodyPr wrap="square" rtlCol="0">
            <a:spAutoFit/>
          </a:bodyPr>
          <a:lstStyle/>
          <a:p>
            <a:r>
              <a:rPr lang="en-US" sz="1400" b="1" dirty="0"/>
              <a:t>Image</a:t>
            </a:r>
            <a:endParaRPr lang="en-IN" b="1" dirty="0"/>
          </a:p>
        </p:txBody>
      </p:sp>
      <p:sp>
        <p:nvSpPr>
          <p:cNvPr id="29" name="TextBox 28">
            <a:extLst>
              <a:ext uri="{FF2B5EF4-FFF2-40B4-BE49-F238E27FC236}">
                <a16:creationId xmlns:a16="http://schemas.microsoft.com/office/drawing/2014/main" id="{DFE2F696-BF23-070A-1208-AC356606739A}"/>
              </a:ext>
            </a:extLst>
          </p:cNvPr>
          <p:cNvSpPr txBox="1"/>
          <p:nvPr/>
        </p:nvSpPr>
        <p:spPr>
          <a:xfrm>
            <a:off x="8416032" y="4107392"/>
            <a:ext cx="1843536" cy="523220"/>
          </a:xfrm>
          <a:prstGeom prst="rect">
            <a:avLst/>
          </a:prstGeom>
          <a:noFill/>
        </p:spPr>
        <p:txBody>
          <a:bodyPr wrap="square" rtlCol="0">
            <a:spAutoFit/>
          </a:bodyPr>
          <a:lstStyle/>
          <a:p>
            <a:pPr algn="ctr"/>
            <a:r>
              <a:rPr lang="en-US" sz="1400" b="1" dirty="0"/>
              <a:t>Image with Hidden Message</a:t>
            </a:r>
            <a:endParaRPr lang="en-IN" b="1" dirty="0"/>
          </a:p>
        </p:txBody>
      </p:sp>
      <p:sp>
        <p:nvSpPr>
          <p:cNvPr id="3" name="TextBox 2">
            <a:extLst>
              <a:ext uri="{FF2B5EF4-FFF2-40B4-BE49-F238E27FC236}">
                <a16:creationId xmlns:a16="http://schemas.microsoft.com/office/drawing/2014/main" id="{B068183A-743F-2FFB-289C-24D2008DF295}"/>
              </a:ext>
            </a:extLst>
          </p:cNvPr>
          <p:cNvSpPr txBox="1"/>
          <p:nvPr/>
        </p:nvSpPr>
        <p:spPr>
          <a:xfrm>
            <a:off x="3218686" y="4350126"/>
            <a:ext cx="2678045" cy="369332"/>
          </a:xfrm>
          <a:prstGeom prst="rect">
            <a:avLst/>
          </a:prstGeom>
          <a:noFill/>
        </p:spPr>
        <p:txBody>
          <a:bodyPr wrap="square" rtlCol="0">
            <a:spAutoFit/>
          </a:bodyPr>
          <a:lstStyle/>
          <a:p>
            <a:pPr algn="ctr"/>
            <a:r>
              <a:rPr lang="en-US" b="1" dirty="0"/>
              <a:t>AES &amp; HMAC SHA 256</a:t>
            </a:r>
            <a:endParaRPr lang="en-IN" b="1" dirty="0"/>
          </a:p>
        </p:txBody>
      </p:sp>
    </p:spTree>
    <p:extLst>
      <p:ext uri="{BB962C8B-B14F-4D97-AF65-F5344CB8AC3E}">
        <p14:creationId xmlns:p14="http://schemas.microsoft.com/office/powerpoint/2010/main" val="2091056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F5E4-0E1F-B599-8092-53E4C44A3EB8}"/>
              </a:ext>
            </a:extLst>
          </p:cNvPr>
          <p:cNvSpPr>
            <a:spLocks noGrp="1"/>
          </p:cNvSpPr>
          <p:nvPr>
            <p:ph type="title"/>
          </p:nvPr>
        </p:nvSpPr>
        <p:spPr/>
        <p:txBody>
          <a:bodyPr/>
          <a:lstStyle/>
          <a:p>
            <a:pPr algn="ctr"/>
            <a:r>
              <a:rPr lang="en-US" b="1" u="sng" dirty="0">
                <a:latin typeface="+mn-lt"/>
              </a:rPr>
              <a:t>Decryption</a:t>
            </a:r>
            <a:endParaRPr lang="en-IN" dirty="0"/>
          </a:p>
        </p:txBody>
      </p:sp>
      <p:pic>
        <p:nvPicPr>
          <p:cNvPr id="4" name="Picture 3">
            <a:extLst>
              <a:ext uri="{FF2B5EF4-FFF2-40B4-BE49-F238E27FC236}">
                <a16:creationId xmlns:a16="http://schemas.microsoft.com/office/drawing/2014/main" id="{981352FA-A3EB-230B-20DC-0C7DBB34309C}"/>
              </a:ext>
            </a:extLst>
          </p:cNvPr>
          <p:cNvPicPr>
            <a:picLocks noChangeAspect="1"/>
          </p:cNvPicPr>
          <p:nvPr/>
        </p:nvPicPr>
        <p:blipFill rotWithShape="1">
          <a:blip r:embed="rId2"/>
          <a:srcRect b="33482"/>
          <a:stretch/>
        </p:blipFill>
        <p:spPr>
          <a:xfrm>
            <a:off x="1096631" y="1690688"/>
            <a:ext cx="10257169" cy="3067743"/>
          </a:xfrm>
          <a:prstGeom prst="rect">
            <a:avLst/>
          </a:prstGeom>
        </p:spPr>
      </p:pic>
      <p:cxnSp>
        <p:nvCxnSpPr>
          <p:cNvPr id="6" name="Straight Arrow Connector 5">
            <a:extLst>
              <a:ext uri="{FF2B5EF4-FFF2-40B4-BE49-F238E27FC236}">
                <a16:creationId xmlns:a16="http://schemas.microsoft.com/office/drawing/2014/main" id="{B454951D-8D17-6DA5-B353-6FD139B0F73A}"/>
              </a:ext>
            </a:extLst>
          </p:cNvPr>
          <p:cNvCxnSpPr/>
          <p:nvPr/>
        </p:nvCxnSpPr>
        <p:spPr>
          <a:xfrm>
            <a:off x="3062796" y="3799645"/>
            <a:ext cx="399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12D4BDB-A073-D01E-3464-A60837CEB3AE}"/>
              </a:ext>
            </a:extLst>
          </p:cNvPr>
          <p:cNvCxnSpPr>
            <a:cxnSpLocks/>
          </p:cNvCxnSpPr>
          <p:nvPr/>
        </p:nvCxnSpPr>
        <p:spPr>
          <a:xfrm flipV="1">
            <a:off x="4964105" y="3790767"/>
            <a:ext cx="850769" cy="14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3ECAAE-DF6C-ABCB-B2D1-A39250B19864}"/>
              </a:ext>
            </a:extLst>
          </p:cNvPr>
          <p:cNvCxnSpPr>
            <a:cxnSpLocks/>
          </p:cNvCxnSpPr>
          <p:nvPr/>
        </p:nvCxnSpPr>
        <p:spPr>
          <a:xfrm>
            <a:off x="9003436" y="3685715"/>
            <a:ext cx="76200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E3F4AA-88A5-5AC5-63D8-C977F9061052}"/>
              </a:ext>
            </a:extLst>
          </p:cNvPr>
          <p:cNvCxnSpPr>
            <a:cxnSpLocks/>
          </p:cNvCxnSpPr>
          <p:nvPr/>
        </p:nvCxnSpPr>
        <p:spPr>
          <a:xfrm>
            <a:off x="7307802" y="2380698"/>
            <a:ext cx="0" cy="415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E597D2E-9EBB-5471-EBCF-6A9CAE178B26}"/>
              </a:ext>
            </a:extLst>
          </p:cNvPr>
          <p:cNvSpPr txBox="1"/>
          <p:nvPr/>
        </p:nvSpPr>
        <p:spPr>
          <a:xfrm>
            <a:off x="1096631" y="4418111"/>
            <a:ext cx="1843536" cy="523220"/>
          </a:xfrm>
          <a:prstGeom prst="rect">
            <a:avLst/>
          </a:prstGeom>
          <a:noFill/>
        </p:spPr>
        <p:txBody>
          <a:bodyPr wrap="square" rtlCol="0">
            <a:spAutoFit/>
          </a:bodyPr>
          <a:lstStyle/>
          <a:p>
            <a:pPr algn="ctr"/>
            <a:r>
              <a:rPr lang="en-US" sz="1400" b="1" dirty="0"/>
              <a:t>Image with Hidden Message</a:t>
            </a:r>
            <a:endParaRPr lang="en-IN" b="1" dirty="0"/>
          </a:p>
        </p:txBody>
      </p:sp>
      <p:sp>
        <p:nvSpPr>
          <p:cNvPr id="19" name="TextBox 18">
            <a:extLst>
              <a:ext uri="{FF2B5EF4-FFF2-40B4-BE49-F238E27FC236}">
                <a16:creationId xmlns:a16="http://schemas.microsoft.com/office/drawing/2014/main" id="{15F80CA9-9561-3D10-02FD-5A1216D6C7AD}"/>
              </a:ext>
            </a:extLst>
          </p:cNvPr>
          <p:cNvSpPr txBox="1"/>
          <p:nvPr/>
        </p:nvSpPr>
        <p:spPr>
          <a:xfrm>
            <a:off x="10067546" y="4134033"/>
            <a:ext cx="1286254" cy="307777"/>
          </a:xfrm>
          <a:prstGeom prst="rect">
            <a:avLst/>
          </a:prstGeom>
          <a:noFill/>
        </p:spPr>
        <p:txBody>
          <a:bodyPr wrap="square" rtlCol="0">
            <a:spAutoFit/>
          </a:bodyPr>
          <a:lstStyle/>
          <a:p>
            <a:r>
              <a:rPr lang="en-US" sz="1400" b="1" dirty="0"/>
              <a:t>Plaintext</a:t>
            </a:r>
            <a:endParaRPr lang="en-IN" b="1" dirty="0"/>
          </a:p>
        </p:txBody>
      </p:sp>
      <p:sp>
        <p:nvSpPr>
          <p:cNvPr id="3" name="TextBox 2">
            <a:extLst>
              <a:ext uri="{FF2B5EF4-FFF2-40B4-BE49-F238E27FC236}">
                <a16:creationId xmlns:a16="http://schemas.microsoft.com/office/drawing/2014/main" id="{AB91F171-6187-AB49-506E-0E1F1EA3C3D1}"/>
              </a:ext>
            </a:extLst>
          </p:cNvPr>
          <p:cNvSpPr txBox="1"/>
          <p:nvPr/>
        </p:nvSpPr>
        <p:spPr>
          <a:xfrm>
            <a:off x="6096000" y="4688865"/>
            <a:ext cx="2755392" cy="369332"/>
          </a:xfrm>
          <a:prstGeom prst="rect">
            <a:avLst/>
          </a:prstGeom>
          <a:noFill/>
        </p:spPr>
        <p:txBody>
          <a:bodyPr wrap="square" rtlCol="0">
            <a:spAutoFit/>
          </a:bodyPr>
          <a:lstStyle/>
          <a:p>
            <a:pPr algn="ctr"/>
            <a:r>
              <a:rPr lang="en-US" b="1" dirty="0"/>
              <a:t>AES &amp; HMAC SHA 256</a:t>
            </a:r>
            <a:endParaRPr lang="en-IN" dirty="0"/>
          </a:p>
        </p:txBody>
      </p:sp>
    </p:spTree>
    <p:extLst>
      <p:ext uri="{BB962C8B-B14F-4D97-AF65-F5344CB8AC3E}">
        <p14:creationId xmlns:p14="http://schemas.microsoft.com/office/powerpoint/2010/main" val="378021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E6CBAD-CBE2-FAC6-B3D7-D40210FED0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4792" y="492823"/>
            <a:ext cx="7690104" cy="6016747"/>
          </a:xfrm>
        </p:spPr>
      </p:pic>
    </p:spTree>
    <p:extLst>
      <p:ext uri="{BB962C8B-B14F-4D97-AF65-F5344CB8AC3E}">
        <p14:creationId xmlns:p14="http://schemas.microsoft.com/office/powerpoint/2010/main" val="3661181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06911-750E-66C5-1BCF-94C9FC34DB32}"/>
              </a:ext>
            </a:extLst>
          </p:cNvPr>
          <p:cNvSpPr>
            <a:spLocks noGrp="1"/>
          </p:cNvSpPr>
          <p:nvPr>
            <p:ph type="title"/>
          </p:nvPr>
        </p:nvSpPr>
        <p:spPr/>
        <p:txBody>
          <a:bodyPr/>
          <a:lstStyle/>
          <a:p>
            <a:r>
              <a:rPr lang="en-US" b="1" dirty="0"/>
              <a:t>LSB Substitution for Steganography</a:t>
            </a:r>
            <a:endParaRPr lang="en-IN" b="1" dirty="0"/>
          </a:p>
        </p:txBody>
      </p:sp>
      <p:pic>
        <p:nvPicPr>
          <p:cNvPr id="7" name="Picture 6">
            <a:extLst>
              <a:ext uri="{FF2B5EF4-FFF2-40B4-BE49-F238E27FC236}">
                <a16:creationId xmlns:a16="http://schemas.microsoft.com/office/drawing/2014/main" id="{9E3A7AE9-8FAB-C951-CAFE-E74A6FABE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717" y="1836038"/>
            <a:ext cx="6853595" cy="3705225"/>
          </a:xfrm>
          <a:prstGeom prst="rect">
            <a:avLst/>
          </a:prstGeom>
        </p:spPr>
      </p:pic>
      <p:sp>
        <p:nvSpPr>
          <p:cNvPr id="8" name="TextBox 7">
            <a:extLst>
              <a:ext uri="{FF2B5EF4-FFF2-40B4-BE49-F238E27FC236}">
                <a16:creationId xmlns:a16="http://schemas.microsoft.com/office/drawing/2014/main" id="{7940140D-88E6-E836-3B12-6FFA38A21515}"/>
              </a:ext>
            </a:extLst>
          </p:cNvPr>
          <p:cNvSpPr txBox="1"/>
          <p:nvPr/>
        </p:nvSpPr>
        <p:spPr>
          <a:xfrm>
            <a:off x="658368" y="2029968"/>
            <a:ext cx="4128349" cy="3108543"/>
          </a:xfrm>
          <a:prstGeom prst="rect">
            <a:avLst/>
          </a:prstGeom>
        </p:spPr>
        <p:txBody>
          <a:bodyPr wrap="square" rtlCol="0">
            <a:spAutoFit/>
          </a:bodyPr>
          <a:lstStyle/>
          <a:p>
            <a:r>
              <a:rPr lang="en-US" sz="2800" dirty="0"/>
              <a:t>LSB-Steganography is a steganography technique in which we hide messages inside an image by replacing Least significant bit of image with the bits of message to be hidden.</a:t>
            </a:r>
            <a:endParaRPr lang="en-IN" sz="2800" dirty="0"/>
          </a:p>
        </p:txBody>
      </p:sp>
    </p:spTree>
    <p:extLst>
      <p:ext uri="{BB962C8B-B14F-4D97-AF65-F5344CB8AC3E}">
        <p14:creationId xmlns:p14="http://schemas.microsoft.com/office/powerpoint/2010/main" val="3271099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1328</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ColfaxAI</vt:lpstr>
      <vt:lpstr>Symbol</vt:lpstr>
      <vt:lpstr>Times</vt:lpstr>
      <vt:lpstr>Times New Roman</vt:lpstr>
      <vt:lpstr>Office Theme</vt:lpstr>
      <vt:lpstr>Steganography Based Data Hiding</vt:lpstr>
      <vt:lpstr>ABSTRACT</vt:lpstr>
      <vt:lpstr>LITERATURE SURVEY</vt:lpstr>
      <vt:lpstr>PowerPoint Presentation</vt:lpstr>
      <vt:lpstr>Flowchart</vt:lpstr>
      <vt:lpstr>Encryption</vt:lpstr>
      <vt:lpstr>Decryption</vt:lpstr>
      <vt:lpstr>PowerPoint Presentation</vt:lpstr>
      <vt:lpstr>LSB Substitution for Steganography</vt:lpstr>
      <vt:lpstr>HMAC SHA256</vt:lpstr>
      <vt:lpstr>Future Scope - XXHash</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Python</dc:title>
  <dc:creator>Pravin Kumar Mahato</dc:creator>
  <cp:lastModifiedBy>Pravin Kumar Mahato</cp:lastModifiedBy>
  <cp:revision>14</cp:revision>
  <dcterms:created xsi:type="dcterms:W3CDTF">2023-04-20T17:32:21Z</dcterms:created>
  <dcterms:modified xsi:type="dcterms:W3CDTF">2023-06-13T04:50:38Z</dcterms:modified>
</cp:coreProperties>
</file>