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1" r:id="rId2"/>
    <p:sldId id="273" r:id="rId3"/>
    <p:sldId id="274" r:id="rId4"/>
    <p:sldId id="257" r:id="rId5"/>
    <p:sldId id="259" r:id="rId6"/>
    <p:sldId id="260" r:id="rId7"/>
    <p:sldId id="261" r:id="rId8"/>
    <p:sldId id="262" r:id="rId9"/>
    <p:sldId id="268" r:id="rId10"/>
    <p:sldId id="279" r:id="rId11"/>
    <p:sldId id="269" r:id="rId12"/>
    <p:sldId id="265" r:id="rId13"/>
    <p:sldId id="278" r:id="rId14"/>
    <p:sldId id="264" r:id="rId15"/>
    <p:sldId id="263" r:id="rId16"/>
    <p:sldId id="266" r:id="rId17"/>
    <p:sldId id="288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99FF"/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00" autoAdjust="0"/>
  </p:normalViewPr>
  <p:slideViewPr>
    <p:cSldViewPr>
      <p:cViewPr>
        <p:scale>
          <a:sx n="112" d="100"/>
          <a:sy n="112" d="100"/>
        </p:scale>
        <p:origin x="-1584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9F442-13C0-4E03-B710-B34C6965BE09}" type="datetimeFigureOut">
              <a:rPr lang="en-US" smtClean="0"/>
              <a:t>12/17/2009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20AA-8BE0-47CE-AAC1-97FE9EAF1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DAC2-859E-4D05-9EE0-090E99C9E840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2CC9-D5DD-4DD2-A361-70DD33683382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334-8460-4797-9DE4-9E813DBA5C13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E746-2431-4108-8EB2-4F8BFF24C76F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7D0F-F6D2-42C5-8FE5-4F796D02047E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707-721A-434D-96AB-1F066C65B515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9255-11FD-4A68-BA84-9A651FF69B6F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A610-34E9-452B-B67A-225F01B4AE4D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8D6D-2564-4EBE-9325-78CB14C441D1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7F1-FA19-458E-AF2C-12CA31022FBF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A1D9-DD6B-4333-8FE2-4EC52D2ED653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F64E-56CC-4677-9B18-C90C2479660A}" type="datetime3">
              <a:rPr lang="en-US" smtClean="0"/>
              <a:t>17 December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17 December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2041529"/>
          </a:xfrm>
        </p:spPr>
        <p:txBody>
          <a:bodyPr>
            <a:noAutofit/>
          </a:bodyPr>
          <a:lstStyle/>
          <a:p>
            <a:pPr lvl="1" algn="ctr"/>
            <a:r>
              <a:rPr lang="sv-SE" sz="3600" b="1" dirty="0" smtClean="0">
                <a:solidFill>
                  <a:srgbClr val="0070C0"/>
                </a:solidFill>
                <a:latin typeface="+mj-lt"/>
              </a:rPr>
              <a:t>MPEG 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3DTV FTV EE on the Lovebird1 Data Set</a:t>
            </a:r>
            <a:endParaRPr lang="sv-SE" sz="3600" b="1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910" y="4786322"/>
            <a:ext cx="8001056" cy="1428760"/>
            <a:chOff x="714348" y="5000636"/>
            <a:chExt cx="8001056" cy="1428760"/>
          </a:xfrm>
        </p:grpSpPr>
        <p:pic>
          <p:nvPicPr>
            <p:cNvPr id="7" name="Content Placeholder 3" descr="kth_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0958" y="5114936"/>
              <a:ext cx="1214446" cy="12144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4348" y="5000636"/>
              <a:ext cx="5857916" cy="142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Pravin Kumar Rana</a:t>
              </a:r>
            </a:p>
            <a:p>
              <a:pPr marL="342900" lvl="0" indent="-342900">
                <a:defRPr/>
              </a:pP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Sound and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Processing Lab.(SIP)</a:t>
              </a:r>
              <a:endPara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KTH - Royal Institute of Technology</a:t>
              </a: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SE-10044 Stockholm, Sweden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Calibri" pitchFamily="34" charset="0"/>
                <a:cs typeface="Times New Roman" pitchFamily="18" charset="0"/>
              </a:rPr>
              <a:t>Estimated Depth Maps </a:t>
            </a:r>
            <a:endParaRPr lang="en-US" sz="3600" dirty="0"/>
          </a:p>
        </p:txBody>
      </p:sp>
      <p:pic>
        <p:nvPicPr>
          <p:cNvPr id="4" name="Picture 20" descr="lovebird1_depth_6_0110_MM_2_DEM_3_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57338"/>
            <a:ext cx="2667003" cy="2000252"/>
          </a:xfrm>
          <a:prstGeom prst="rect">
            <a:avLst/>
          </a:prstGeom>
          <a:noFill/>
        </p:spPr>
      </p:pic>
      <p:pic>
        <p:nvPicPr>
          <p:cNvPr id="5" name="Picture 21" descr="lovebird1_depth_6_0110_MM_2_DEM_3_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493" y="4086230"/>
            <a:ext cx="2667003" cy="2000252"/>
          </a:xfrm>
          <a:prstGeom prst="rect">
            <a:avLst/>
          </a:prstGeom>
          <a:noFill/>
        </p:spPr>
      </p:pic>
      <p:pic>
        <p:nvPicPr>
          <p:cNvPr id="6" name="Picture 16" descr="lovebird1_depth_8_0110_MM_2_DEM_3_1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2583" y="1643050"/>
            <a:ext cx="2667003" cy="2000252"/>
          </a:xfrm>
          <a:prstGeom prst="rect">
            <a:avLst/>
          </a:prstGeom>
          <a:noFill/>
        </p:spPr>
      </p:pic>
      <p:pic>
        <p:nvPicPr>
          <p:cNvPr id="7" name="Picture 17" descr="lovebird1_depth_8_0110_MM_2_DEM_3_1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6247" y="4097355"/>
            <a:ext cx="2644777" cy="198913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29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6699FF"/>
                </a:solidFill>
                <a:ea typeface="Calibri" pitchFamily="34" charset="0"/>
                <a:cs typeface="Times New Roman" pitchFamily="18" charset="0"/>
              </a:rPr>
              <a:t>( Estimated depth maps obtained by DERS 5.0 using depth estimation mode “3”)</a:t>
            </a:r>
            <a:endParaRPr lang="en-US" b="1" u="sng" dirty="0">
              <a:solidFill>
                <a:srgbClr val="6699FF"/>
              </a:solidFill>
            </a:endParaRPr>
          </a:p>
        </p:txBody>
      </p:sp>
      <p:pic>
        <p:nvPicPr>
          <p:cNvPr id="9" name="Content Placeholder 3" descr="kth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09115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(C) Frame #150                                                                            (d)Frame #200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369272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(a) Frame #01                                                                            (d)Frame #100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0" descr="lovebird1_virtual_7_0110_MM_2_DEM_3_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296" y="1643050"/>
            <a:ext cx="2658324" cy="1993743"/>
          </a:xfrm>
          <a:prstGeom prst="rect">
            <a:avLst/>
          </a:prstGeom>
          <a:noFill/>
        </p:spPr>
      </p:pic>
      <p:pic>
        <p:nvPicPr>
          <p:cNvPr id="6" name="Picture 2" descr="lovebird1_virtual_7_0110_MM_2_DEM_3_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055935"/>
            <a:ext cx="2692116" cy="2016271"/>
          </a:xfrm>
          <a:prstGeom prst="rect">
            <a:avLst/>
          </a:prstGeom>
          <a:noFill/>
        </p:spPr>
      </p:pic>
      <p:pic>
        <p:nvPicPr>
          <p:cNvPr id="7" name="Picture 3" descr="lovebird1_virtual_7_0110_MM_2_DEM_3_2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033407"/>
            <a:ext cx="2714644" cy="2038799"/>
          </a:xfrm>
          <a:prstGeom prst="rect">
            <a:avLst/>
          </a:prstGeom>
          <a:noFill/>
        </p:spPr>
      </p:pic>
      <p:pic>
        <p:nvPicPr>
          <p:cNvPr id="10" name="Content Placeholder 3" descr="kth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Calibri" pitchFamily="34" charset="0"/>
                <a:cs typeface="Times New Roman" pitchFamily="18" charset="0"/>
              </a:rPr>
              <a:t>Synthesized  Views</a:t>
            </a:r>
            <a:endParaRPr lang="en-US" sz="3600" dirty="0"/>
          </a:p>
        </p:txBody>
      </p:sp>
      <p:pic>
        <p:nvPicPr>
          <p:cNvPr id="12" name="Picture 1" descr="lovebird1_virtual_7_0110_MM_2_DEM_3_1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9998" y="1643050"/>
            <a:ext cx="2669588" cy="2005007"/>
          </a:xfrm>
          <a:prstGeom prst="rect">
            <a:avLst/>
          </a:prstGeom>
          <a:noFill/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609115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(C) Frame #150                                                                            (d)Frame #200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369272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(a) Frame #01                                                                            (d)Frame #100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114298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6699FF"/>
                </a:solidFill>
                <a:ea typeface="Calibri" pitchFamily="34" charset="0"/>
                <a:cs typeface="Times New Roman" pitchFamily="18" charset="0"/>
              </a:rPr>
              <a:t>(Synthesized “lovebird1” view 7 using  VSRS 3.5) </a:t>
            </a:r>
            <a: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  <a:t/>
            </a:r>
            <a:b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</a:br>
            <a:endParaRPr lang="en-US" sz="1400" b="1" dirty="0">
              <a:solidFill>
                <a:srgbClr val="6699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Exploration Experimental  4 Set Up</a:t>
            </a:r>
            <a:endParaRPr lang="en-US" sz="36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428860" y="1428736"/>
            <a:ext cx="4357718" cy="4500594"/>
            <a:chOff x="3282" y="6162"/>
            <a:chExt cx="5353" cy="6047"/>
          </a:xfrm>
        </p:grpSpPr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3832" y="9863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5198" y="9863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>
              <a:off x="6712" y="9870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>
              <a:off x="8078" y="9870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3832" y="8828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5198" y="8828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6712" y="8835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8078" y="8835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3282" y="6163"/>
              <a:ext cx="1138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Original Texture 6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641" y="6162"/>
              <a:ext cx="1135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Original Texture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6152" y="6162"/>
              <a:ext cx="1121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Depth   View 6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501" y="6162"/>
              <a:ext cx="1134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Depth    View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516" y="7320"/>
              <a:ext cx="1987" cy="164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Encoder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          JMVC 5.0.5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       Decoder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3862" y="6776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5198" y="6769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6708" y="6776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8044" y="6769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6372" y="7314"/>
              <a:ext cx="1987" cy="16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Encoder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JMVC 5.0.5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 Decoder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282" y="9356"/>
              <a:ext cx="1138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Texture 6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4641" y="9355"/>
              <a:ext cx="1135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Texture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6152" y="9355"/>
              <a:ext cx="1121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Depth 6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7501" y="9355"/>
              <a:ext cx="1134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Depth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3577" y="10397"/>
              <a:ext cx="4782" cy="102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                             </a:t>
              </a:r>
              <a:r>
                <a:rPr kumimoji="0" lang="sv-SE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                                 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VSRS 3.5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1050" name="AutoShape 26"/>
            <p:cNvCxnSpPr>
              <a:cxnSpLocks noChangeShapeType="1"/>
            </p:cNvCxnSpPr>
            <p:nvPr/>
          </p:nvCxnSpPr>
          <p:spPr bwMode="auto">
            <a:xfrm>
              <a:off x="5944" y="11412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4666" y="11762"/>
              <a:ext cx="2577" cy="44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Synthesized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View 7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pic>
        <p:nvPicPr>
          <p:cNvPr id="29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Coding Parameters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85852" y="1428736"/>
          <a:ext cx="664373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350046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JMVC 5.0.5 Coding Parameter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Quantization Parameter (Texture)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{22, 24, 26, 28, 32, 34, 36, 38}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Quantization Parameter (Depth)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{22, 24, 26, 28 , 30 , 32, 34, 36, 38}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Frames To Be Encoded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GOP Size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Intra Period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 Period Pics First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Mode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 Search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Range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Scalability Information SEI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Order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0-2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EE4 Results</a:t>
            </a:r>
            <a:endParaRPr lang="en-US" sz="3600" dirty="0"/>
          </a:p>
        </p:txBody>
      </p:sp>
      <p:pic>
        <p:nvPicPr>
          <p:cNvPr id="4" name="Content Placeholder 3" descr="Total_bitrate_encoding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1" y="1160465"/>
            <a:ext cx="6325946" cy="484030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7224" y="613150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bit rate spent on encoding texture with different depth QP for views (6, 8)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EE4 Results</a:t>
            </a:r>
            <a:endParaRPr lang="en-US" sz="3600" dirty="0"/>
          </a:p>
        </p:txBody>
      </p:sp>
      <p:pic>
        <p:nvPicPr>
          <p:cNvPr id="4" name="Content Placeholder 3" descr="YPSNRvsBitRate_QP(Depth)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214422"/>
            <a:ext cx="6497054" cy="4697427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5852" y="5866672"/>
            <a:ext cx="6500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Quality of the synthesized view 7 vs. the total bit rate. </a:t>
            </a:r>
            <a:br>
              <a:rPr lang="en-US" b="1" dirty="0" smtClean="0"/>
            </a:br>
            <a:r>
              <a:rPr lang="en-US" b="1" dirty="0" smtClean="0"/>
              <a:t>(when QP for depth map is fixed and QP for texture varies)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8" descr="lovebird1_virtual_7_dqp24_vqp22_0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643050"/>
            <a:ext cx="2690112" cy="201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 descr="lovebird1_virtual_7_dqp24_vqp22_1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39474" y="1643050"/>
            <a:ext cx="2690112" cy="201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0" descr="lovebird1_virtual_7_dqp24_vqp22_150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357289" y="4071942"/>
            <a:ext cx="2700538" cy="20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31" descr="lovebird1_virtual_7_dqp24_vqp22_200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310912" y="4071942"/>
            <a:ext cx="2690112" cy="2017584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09115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(C) Frame #150                                                                            (d)Frame #200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369272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(a) Frame #01                                                                            (d)Frame #100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ea typeface="Calibri" pitchFamily="34" charset="0"/>
                <a:cs typeface="Times New Roman" pitchFamily="18" charset="0"/>
              </a:rPr>
              <a:t>Synthesized  Views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571472" y="1142984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6699FF"/>
                </a:solidFill>
                <a:ea typeface="Calibri" pitchFamily="34" charset="0"/>
                <a:cs typeface="Times New Roman" pitchFamily="18" charset="0"/>
              </a:rPr>
              <a:t>(Synthesized “lovebird1” view 7 using “decoded texture” and “decoded depth map”) </a:t>
            </a:r>
            <a: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  <a:t/>
            </a:r>
            <a:b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</a:br>
            <a:endParaRPr lang="en-US" sz="1400" b="1" dirty="0">
              <a:solidFill>
                <a:srgbClr val="6699FF"/>
              </a:solidFill>
            </a:endParaRPr>
          </a:p>
        </p:txBody>
      </p:sp>
      <p:pic>
        <p:nvPicPr>
          <p:cNvPr id="21" name="Content Placeholder 3" descr="kth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ETRI Process for PSNR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ETRI process for PSNR evaluation of the synthesized views: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sz="2000" dirty="0" smtClean="0"/>
              <a:t>Encoding color and depth as a combination of QP using MVC.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sz="2000" dirty="0" smtClean="0"/>
              <a:t>Decoding the result of </a:t>
            </a:r>
            <a:r>
              <a:rPr lang="en-US" sz="2000" b="1" dirty="0" smtClean="0">
                <a:solidFill>
                  <a:srgbClr val="C00000"/>
                </a:solidFill>
              </a:rPr>
              <a:t>process 1</a:t>
            </a:r>
            <a:r>
              <a:rPr lang="en-US" sz="2000" dirty="0" smtClean="0">
                <a:solidFill>
                  <a:srgbClr val="0033CC"/>
                </a:solidFill>
              </a:rPr>
              <a:t>.</a:t>
            </a:r>
            <a:r>
              <a:rPr lang="en-US" sz="2000" dirty="0" smtClean="0"/>
              <a:t> 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sz="2000" dirty="0" smtClean="0"/>
              <a:t>Synthesize the virtual views using the result of </a:t>
            </a:r>
            <a:r>
              <a:rPr lang="en-US" sz="2000" b="1" dirty="0" smtClean="0">
                <a:solidFill>
                  <a:srgbClr val="C00000"/>
                </a:solidFill>
              </a:rPr>
              <a:t>process 2</a:t>
            </a:r>
            <a:r>
              <a:rPr lang="en-US" sz="2000" dirty="0" smtClean="0">
                <a:solidFill>
                  <a:srgbClr val="0033CC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sz="2000" dirty="0" smtClean="0"/>
              <a:t> Synthesize the virtual views using unencoded original color and depth.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sz="2000" dirty="0" smtClean="0"/>
              <a:t> Evaluate PSNR on the results of </a:t>
            </a:r>
            <a:r>
              <a:rPr lang="en-US" sz="2000" b="1" dirty="0" smtClean="0">
                <a:solidFill>
                  <a:srgbClr val="C00000"/>
                </a:solidFill>
              </a:rPr>
              <a:t>process 3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process 4</a:t>
            </a:r>
            <a:r>
              <a:rPr lang="en-US" sz="2000" dirty="0" smtClean="0">
                <a:solidFill>
                  <a:srgbClr val="0033CC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4000" dirty="0" smtClean="0">
                <a:ea typeface="Calibri" pitchFamily="34" charset="0"/>
                <a:cs typeface="Times New Roman" pitchFamily="18" charset="0"/>
              </a:rPr>
              <a:t>Conclusions</a:t>
            </a:r>
            <a:r>
              <a:rPr lang="en-US" sz="49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900" dirty="0" smtClean="0">
                <a:cs typeface="Arial" pitchFamily="34" charset="0"/>
              </a:rPr>
              <a:t/>
            </a:r>
            <a:br>
              <a:rPr lang="en-US" sz="4900" dirty="0" smtClean="0">
                <a:cs typeface="Arial" pitchFamily="34" charset="0"/>
              </a:rPr>
            </a:br>
            <a:endParaRPr lang="en-US" sz="49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 EE1</a:t>
            </a:r>
          </a:p>
          <a:p>
            <a:pPr marL="40005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ea typeface="Malgun Gothic" pitchFamily="34" charset="-127"/>
                <a:cs typeface="Times New Roman" pitchFamily="18" charset="0"/>
              </a:rPr>
              <a:t> Depth estimation by using a “</a:t>
            </a:r>
            <a:r>
              <a:rPr lang="en-US" altLang="ko-KR" sz="2000" i="1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reference depth map</a:t>
            </a:r>
            <a:r>
              <a:rPr lang="en-US" altLang="ko-KR" sz="2000" dirty="0" smtClean="0">
                <a:ea typeface="Malgun Gothic" pitchFamily="34" charset="-127"/>
                <a:cs typeface="Times New Roman" pitchFamily="18" charset="0"/>
              </a:rPr>
              <a:t>” (depth estimation mode “3”) improves the quality of estimated depth map and hence the quality of the view synthesis.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 EE4</a:t>
            </a:r>
          </a:p>
          <a:p>
            <a:pPr marL="40005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ea typeface="Malgun Gothic" pitchFamily="34" charset="-127"/>
                <a:cs typeface="Times New Roman" pitchFamily="18" charset="0"/>
              </a:rPr>
              <a:t> Quality of the synthesized view improves by assigning more bit rate to texture views</a:t>
            </a:r>
            <a:r>
              <a:rPr lang="en-US" altLang="ko-KR" sz="2000" dirty="0" smtClean="0">
                <a:ea typeface="Malgun Gothic" pitchFamily="34" charset="-127"/>
                <a:cs typeface="Times New Roman" pitchFamily="18" charset="0"/>
              </a:rPr>
              <a:t>.</a:t>
            </a:r>
            <a:endParaRPr lang="en-US" altLang="ko-KR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1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smtClean="0"/>
              <a:t>Outline</a:t>
            </a:r>
            <a:endParaRPr lang="sv-S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FTV Exploration Experiments(EE)</a:t>
            </a:r>
          </a:p>
          <a:p>
            <a:r>
              <a:rPr lang="sv-SE" sz="2800" dirty="0" smtClean="0">
                <a:solidFill>
                  <a:srgbClr val="0070C0"/>
                </a:solidFill>
              </a:rPr>
              <a:t>EE1: Depth </a:t>
            </a:r>
            <a:r>
              <a:rPr lang="en-US" sz="2800" dirty="0" smtClean="0">
                <a:solidFill>
                  <a:srgbClr val="0070C0"/>
                </a:solidFill>
              </a:rPr>
              <a:t>Estimation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EE4: Coding Experiment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FTV Exploration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99FF"/>
                </a:solidFill>
              </a:rPr>
              <a:t>EE1</a:t>
            </a:r>
          </a:p>
          <a:p>
            <a:pPr lvl="1" algn="just"/>
            <a:r>
              <a:rPr lang="en-US" sz="2200" dirty="0" smtClean="0"/>
              <a:t>Experiment for the depth map generation improvement with </a:t>
            </a:r>
            <a:r>
              <a:rPr lang="en-US" sz="2200" dirty="0" smtClean="0">
                <a:solidFill>
                  <a:srgbClr val="0070C0"/>
                </a:solidFill>
              </a:rPr>
              <a:t>DERS 5.0  </a:t>
            </a:r>
            <a:r>
              <a:rPr lang="en-US" sz="2200" dirty="0" smtClean="0"/>
              <a:t>and  the synthesized views quality improvement  with </a:t>
            </a:r>
            <a:r>
              <a:rPr lang="en-US" sz="2200" dirty="0" smtClean="0">
                <a:solidFill>
                  <a:srgbClr val="0070C0"/>
                </a:solidFill>
              </a:rPr>
              <a:t>VSRS 3.5. </a:t>
            </a:r>
          </a:p>
          <a:p>
            <a:pPr algn="just"/>
            <a:r>
              <a:rPr lang="en-US" dirty="0" smtClean="0">
                <a:solidFill>
                  <a:srgbClr val="6699FF"/>
                </a:solidFill>
              </a:rPr>
              <a:t>EE4</a:t>
            </a:r>
          </a:p>
          <a:p>
            <a:pPr lvl="1" algn="just"/>
            <a:r>
              <a:rPr lang="en-US" sz="2200" dirty="0" smtClean="0"/>
              <a:t>Coding experiments for the texture views and the depth map using the </a:t>
            </a:r>
            <a:r>
              <a:rPr lang="en-US" sz="2200" dirty="0" smtClean="0">
                <a:solidFill>
                  <a:srgbClr val="0070C0"/>
                </a:solidFill>
              </a:rPr>
              <a:t>JMVC 5.0.5 </a:t>
            </a:r>
            <a:r>
              <a:rPr lang="en-US" sz="2200" dirty="0" smtClean="0"/>
              <a:t>reference software. </a:t>
            </a:r>
          </a:p>
          <a:p>
            <a:pPr lvl="1" algn="just"/>
            <a:r>
              <a:rPr lang="en-US" sz="2200" dirty="0" smtClean="0"/>
              <a:t>The goal of experiment is to get insights on how the depth maps coding affects the quality of synthesized views. </a:t>
            </a:r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714480" y="1500174"/>
            <a:ext cx="5906986" cy="4879809"/>
            <a:chOff x="1714480" y="1500174"/>
            <a:chExt cx="5906986" cy="4879809"/>
          </a:xfrm>
        </p:grpSpPr>
        <p:grpSp>
          <p:nvGrpSpPr>
            <p:cNvPr id="10241" name="Group 1"/>
            <p:cNvGrpSpPr>
              <a:grpSpLocks noChangeAspect="1"/>
            </p:cNvGrpSpPr>
            <p:nvPr/>
          </p:nvGrpSpPr>
          <p:grpSpPr bwMode="auto">
            <a:xfrm>
              <a:off x="1714480" y="1500174"/>
              <a:ext cx="5906986" cy="4601861"/>
              <a:chOff x="2902" y="10672"/>
              <a:chExt cx="5441" cy="4241"/>
            </a:xfrm>
          </p:grpSpPr>
          <p:sp>
            <p:nvSpPr>
              <p:cNvPr id="10242" name="AutoShape 2"/>
              <p:cNvSpPr>
                <a:spLocks noChangeAspect="1" noChangeArrowheads="1"/>
              </p:cNvSpPr>
              <p:nvPr/>
            </p:nvSpPr>
            <p:spPr bwMode="auto">
              <a:xfrm>
                <a:off x="2902" y="10672"/>
                <a:ext cx="5441" cy="424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5373" y="10983"/>
                <a:ext cx="452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6280" y="10983"/>
                <a:ext cx="452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5337" y="11660"/>
                <a:ext cx="1579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View 7                        View 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4465" y="10983"/>
                <a:ext cx="453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7188" y="10983"/>
                <a:ext cx="452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4155" y="11667"/>
                <a:ext cx="102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rgbClr val="003258"/>
                    </a:solidFill>
                    <a:effectLst/>
                    <a:cs typeface="Arial" pitchFamily="34" charset="0"/>
                  </a:rPr>
                  <a:t>   </a:t>
                </a: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View 6</a:t>
                </a: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6960" y="11663"/>
                <a:ext cx="102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rgbClr val="003258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View 9</a:t>
                </a: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4465" y="12232"/>
                <a:ext cx="453" cy="68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4034" y="12913"/>
                <a:ext cx="124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   Depth 6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6270" y="12219"/>
                <a:ext cx="453" cy="68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5912" y="12883"/>
                <a:ext cx="124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rgbClr val="003258"/>
                    </a:solidFill>
                    <a:effectLst/>
                    <a:cs typeface="Arial" pitchFamily="34" charset="0"/>
                  </a:rPr>
                  <a:t>  </a:t>
                </a: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Depth 8</a:t>
                </a: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4" name="Rectangle 14"/>
              <p:cNvSpPr>
                <a:spLocks noChangeArrowheads="1"/>
              </p:cNvSpPr>
              <p:nvPr/>
            </p:nvSpPr>
            <p:spPr bwMode="auto">
              <a:xfrm>
                <a:off x="5373" y="13591"/>
                <a:ext cx="452" cy="690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5" name="Text Box 15"/>
              <p:cNvSpPr txBox="1">
                <a:spLocks noChangeArrowheads="1"/>
              </p:cNvSpPr>
              <p:nvPr/>
            </p:nvSpPr>
            <p:spPr bwMode="auto">
              <a:xfrm>
                <a:off x="5020" y="14288"/>
                <a:ext cx="1248" cy="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    View 7 -  </a:t>
                </a: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Synthesized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56" name="Rectangle 16"/>
              <p:cNvSpPr>
                <a:spLocks noChangeArrowheads="1"/>
              </p:cNvSpPr>
              <p:nvPr/>
            </p:nvSpPr>
            <p:spPr bwMode="auto">
              <a:xfrm>
                <a:off x="3557" y="10983"/>
                <a:ext cx="453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7" name="Line 17"/>
              <p:cNvSpPr>
                <a:spLocks noChangeShapeType="1"/>
              </p:cNvSpPr>
              <p:nvPr/>
            </p:nvSpPr>
            <p:spPr bwMode="auto">
              <a:xfrm>
                <a:off x="5625" y="11939"/>
                <a:ext cx="545" cy="323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8" name="Text Box 18"/>
              <p:cNvSpPr txBox="1">
                <a:spLocks noChangeArrowheads="1"/>
              </p:cNvSpPr>
              <p:nvPr/>
            </p:nvSpPr>
            <p:spPr bwMode="auto">
              <a:xfrm>
                <a:off x="3262" y="11667"/>
                <a:ext cx="102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  View 5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9" name="Oval 19"/>
              <p:cNvSpPr>
                <a:spLocks noChangeArrowheads="1"/>
              </p:cNvSpPr>
              <p:nvPr/>
            </p:nvSpPr>
            <p:spPr bwMode="auto">
              <a:xfrm>
                <a:off x="4125" y="10749"/>
                <a:ext cx="1135" cy="275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0" name="Oval 20"/>
              <p:cNvSpPr>
                <a:spLocks noChangeArrowheads="1"/>
              </p:cNvSpPr>
              <p:nvPr/>
            </p:nvSpPr>
            <p:spPr bwMode="auto">
              <a:xfrm>
                <a:off x="5917" y="10749"/>
                <a:ext cx="1135" cy="275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1" name="Line 21"/>
              <p:cNvSpPr>
                <a:spLocks noChangeShapeType="1"/>
              </p:cNvSpPr>
              <p:nvPr/>
            </p:nvSpPr>
            <p:spPr bwMode="auto">
              <a:xfrm>
                <a:off x="5192" y="13159"/>
                <a:ext cx="343" cy="3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 flipH="1">
                <a:off x="5625" y="13151"/>
                <a:ext cx="361" cy="3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3" name="Line 23"/>
              <p:cNvSpPr>
                <a:spLocks noChangeShapeType="1"/>
              </p:cNvSpPr>
              <p:nvPr/>
            </p:nvSpPr>
            <p:spPr bwMode="auto">
              <a:xfrm>
                <a:off x="3811" y="11939"/>
                <a:ext cx="540" cy="340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4" name="Line 24"/>
              <p:cNvSpPr>
                <a:spLocks noChangeShapeType="1"/>
              </p:cNvSpPr>
              <p:nvPr/>
            </p:nvSpPr>
            <p:spPr bwMode="auto">
              <a:xfrm flipH="1">
                <a:off x="5015" y="11939"/>
                <a:ext cx="610" cy="329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 flipH="1">
                <a:off x="6797" y="11939"/>
                <a:ext cx="513" cy="310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 rot="3776996">
                <a:off x="4603" y="11981"/>
                <a:ext cx="217" cy="113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 rot="3776996">
                <a:off x="6391" y="11991"/>
                <a:ext cx="217" cy="113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8" name="Rectangle 28"/>
              <p:cNvSpPr>
                <a:spLocks noChangeArrowheads="1"/>
              </p:cNvSpPr>
              <p:nvPr/>
            </p:nvSpPr>
            <p:spPr bwMode="auto">
              <a:xfrm>
                <a:off x="6271" y="13591"/>
                <a:ext cx="452" cy="690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9" name="Text Box 29"/>
              <p:cNvSpPr txBox="1">
                <a:spLocks noChangeArrowheads="1"/>
              </p:cNvSpPr>
              <p:nvPr/>
            </p:nvSpPr>
            <p:spPr bwMode="auto">
              <a:xfrm>
                <a:off x="6061" y="14277"/>
                <a:ext cx="855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Original View 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Right Brace 32"/>
            <p:cNvSpPr/>
            <p:nvPr/>
          </p:nvSpPr>
          <p:spPr>
            <a:xfrm rot="5400000">
              <a:off x="4958623" y="5471269"/>
              <a:ext cx="298324" cy="928694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43372" y="6072206"/>
              <a:ext cx="1959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Synthesized  Stereo Pair</a:t>
              </a:r>
              <a:endParaRPr lang="en-US" sz="1400" b="1" dirty="0"/>
            </a:p>
          </p:txBody>
        </p:sp>
      </p:grpSp>
      <p:pic>
        <p:nvPicPr>
          <p:cNvPr id="39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Exploration Experimental  1 Set Up</a:t>
            </a:r>
            <a:endParaRPr lang="en-US" sz="36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Automatic Depth Estimation Mode</a:t>
            </a:r>
            <a:endParaRPr lang="en-US" sz="3600" dirty="0"/>
          </a:p>
        </p:txBody>
      </p:sp>
      <p:pic>
        <p:nvPicPr>
          <p:cNvPr id="4" name="Content Placeholder 3" descr="Y-PSNR-plot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2194" y="1600200"/>
            <a:ext cx="6119612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Semi-automatic Depth Estimation Mode 1</a:t>
            </a:r>
            <a:endParaRPr lang="en-US" sz="3600" dirty="0"/>
          </a:p>
        </p:txBody>
      </p:sp>
      <p:pic>
        <p:nvPicPr>
          <p:cNvPr id="4" name="Content Placeholder 3" descr="Y-PSNR-Plot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5316" y="1600200"/>
            <a:ext cx="6173367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Semi-automatic Depth Estimation Mode 2</a:t>
            </a:r>
            <a:endParaRPr lang="en-US" sz="3600" dirty="0"/>
          </a:p>
        </p:txBody>
      </p:sp>
      <p:pic>
        <p:nvPicPr>
          <p:cNvPr id="4" name="Content Placeholder 3" descr="Y-PSNR-Plot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7989" y="1600200"/>
            <a:ext cx="6088021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Reference Depth Estimation Mode</a:t>
            </a:r>
            <a:endParaRPr lang="en-US" sz="3600" dirty="0"/>
          </a:p>
        </p:txBody>
      </p:sp>
      <p:pic>
        <p:nvPicPr>
          <p:cNvPr id="4" name="Content Placeholder 3" descr="New-Y-PSNR-fig-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8271" y="1600200"/>
            <a:ext cx="6127458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EE1 Summary</a:t>
            </a:r>
            <a:endParaRPr lang="en-US" sz="3600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08" y="2357430"/>
          <a:ext cx="4786346" cy="226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286016"/>
              </a:tblGrid>
              <a:tr h="413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Depth  Estimation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Mode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Average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Y-PSNR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(dB</a:t>
                      </a:r>
                      <a:r>
                        <a:rPr lang="en-US" sz="1600" dirty="0"/>
                        <a:t>)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Automatic Mode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/>
                        <a:t>30.73070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Semi-automatic Mode 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/>
                        <a:t>30.74090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Semi-automatic Mode 2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/>
                        <a:t>30.25470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b="0" dirty="0" smtClean="0"/>
                        <a:t>Reference Depth Mode</a:t>
                      </a:r>
                      <a:endParaRPr lang="en-US" sz="2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b="0" dirty="0"/>
                        <a:t>30.76841</a:t>
                      </a:r>
                      <a:endParaRPr lang="en-US" sz="2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 December 2009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653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MPEG 3DTV FTV EE on the Lovebird1 Data Set</vt:lpstr>
      <vt:lpstr>Outline</vt:lpstr>
      <vt:lpstr>FTV Exploration Experiments</vt:lpstr>
      <vt:lpstr>Exploration Experimental  1 Set Up</vt:lpstr>
      <vt:lpstr>Automatic Depth Estimation Mode</vt:lpstr>
      <vt:lpstr>Semi-automatic Depth Estimation Mode 1</vt:lpstr>
      <vt:lpstr>Semi-automatic Depth Estimation Mode 2</vt:lpstr>
      <vt:lpstr>Reference Depth Estimation Mode</vt:lpstr>
      <vt:lpstr>EE1 Summary</vt:lpstr>
      <vt:lpstr>Estimated Depth Maps </vt:lpstr>
      <vt:lpstr>Synthesized  Views</vt:lpstr>
      <vt:lpstr>Exploration Experimental  4 Set Up</vt:lpstr>
      <vt:lpstr>Coding Parameters</vt:lpstr>
      <vt:lpstr>EE4 Results</vt:lpstr>
      <vt:lpstr>EE4 Results</vt:lpstr>
      <vt:lpstr>Synthesized  Views</vt:lpstr>
      <vt:lpstr>ETRI Process for PSNR</vt:lpstr>
      <vt:lpstr> Conclusions  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Pravin Kumar Rana</dc:creator>
  <cp:lastModifiedBy>Pravin Kumar Rana</cp:lastModifiedBy>
  <cp:revision>235</cp:revision>
  <dcterms:created xsi:type="dcterms:W3CDTF">2009-11-02T08:55:51Z</dcterms:created>
  <dcterms:modified xsi:type="dcterms:W3CDTF">2009-12-17T10:46:55Z</dcterms:modified>
</cp:coreProperties>
</file>