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9" r:id="rId2"/>
    <p:sldId id="257" r:id="rId3"/>
    <p:sldId id="260" r:id="rId4"/>
    <p:sldId id="266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5316" autoAdjust="0"/>
  </p:normalViewPr>
  <p:slideViewPr>
    <p:cSldViewPr>
      <p:cViewPr varScale="1">
        <p:scale>
          <a:sx n="100" d="100"/>
          <a:sy n="100" d="100"/>
        </p:scale>
        <p:origin x="-19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A7BC6-2B01-4CDE-999E-E883093AE261}" type="datetimeFigureOut">
              <a:rPr lang="sv-SE" smtClean="0"/>
              <a:pPr/>
              <a:t>2009-02-19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285FB-6583-4F8B-835C-6179639EF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5184C2-F25E-4569-9D3E-DE4D11C3756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2009-02-20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6C1E-9761-4E87-8577-A0C9C4982E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315901"/>
            <a:ext cx="9144000" cy="1470025"/>
          </a:xfrm>
        </p:spPr>
        <p:txBody>
          <a:bodyPr rtlCol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cap="all" dirty="0" smtClean="0">
                <a:ln w="0"/>
              </a:rPr>
              <a:t>Implementation of DCVF</a:t>
            </a:r>
            <a:endParaRPr lang="en-US" sz="4800" b="1" cap="all" dirty="0" smtClean="0">
              <a:ln w="0"/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62463"/>
            <a:ext cx="6400800" cy="1752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Pravin Kumar Rana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v-SE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Sound and 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r>
              <a:rPr lang="sv-SE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Processing Lab.(SIP)</a:t>
            </a:r>
            <a:endParaRPr lang="en-US" sz="2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KTH - Royal Institute of Technology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SE-10044 Stockholm, Sweden</a:t>
            </a:r>
          </a:p>
        </p:txBody>
      </p:sp>
      <p:pic>
        <p:nvPicPr>
          <p:cNvPr id="4102" name="Picture 3" descr="kth_rgb_electr_engin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6813" y="2500313"/>
            <a:ext cx="16510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of DCVF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2428892"/>
          </a:xfrm>
        </p:spPr>
        <p:txBody>
          <a:bodyPr>
            <a:normAutofit/>
          </a:bodyPr>
          <a:lstStyle/>
          <a:p>
            <a:r>
              <a:rPr lang="en-US" dirty="0" smtClean="0"/>
              <a:t>Disparity Information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 </a:t>
            </a:r>
            <a:r>
              <a:rPr lang="en-US" dirty="0" smtClean="0"/>
              <a:t>NDE </a:t>
            </a:r>
            <a:r>
              <a:rPr lang="en-US" dirty="0" smtClean="0"/>
              <a:t>reference software</a:t>
            </a:r>
          </a:p>
          <a:p>
            <a:pPr lvl="1"/>
            <a:r>
              <a:rPr lang="en-US" dirty="0" smtClean="0"/>
              <a:t>Using  </a:t>
            </a:r>
            <a:r>
              <a:rPr lang="en-US" dirty="0" smtClean="0"/>
              <a:t>multi-resolution representation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a suitable </a:t>
            </a:r>
            <a:r>
              <a:rPr lang="en-US" dirty="0" smtClean="0"/>
              <a:t>model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46" y="142876"/>
            <a:ext cx="110188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Disparity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u="sng" dirty="0" smtClean="0"/>
              <a:t>Using </a:t>
            </a:r>
            <a:r>
              <a:rPr lang="en-US" u="sng" dirty="0" smtClean="0"/>
              <a:t> </a:t>
            </a:r>
            <a:r>
              <a:rPr lang="en-US" u="sng" dirty="0" smtClean="0"/>
              <a:t>NDE </a:t>
            </a:r>
            <a:r>
              <a:rPr lang="en-US" u="sng" dirty="0" smtClean="0"/>
              <a:t>reference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46" y="142876"/>
            <a:ext cx="110188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1" name="Group 30"/>
          <p:cNvGrpSpPr/>
          <p:nvPr/>
        </p:nvGrpSpPr>
        <p:grpSpPr>
          <a:xfrm>
            <a:off x="428596" y="2071678"/>
            <a:ext cx="8358246" cy="3298290"/>
            <a:chOff x="428596" y="1928802"/>
            <a:chExt cx="8358246" cy="3298290"/>
          </a:xfrm>
        </p:grpSpPr>
        <p:sp>
          <p:nvSpPr>
            <p:cNvPr id="16" name="Rectangle 15"/>
            <p:cNvSpPr/>
            <p:nvPr/>
          </p:nvSpPr>
          <p:spPr>
            <a:xfrm>
              <a:off x="2090720" y="4857760"/>
              <a:ext cx="46517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Nagoya Depth Estimation Reference Software</a:t>
              </a:r>
              <a:endParaRPr lang="en-US" b="1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28596" y="1928802"/>
              <a:ext cx="8358246" cy="2962296"/>
              <a:chOff x="571472" y="2466968"/>
              <a:chExt cx="8358246" cy="296229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00310" y="2500306"/>
                <a:ext cx="3971954" cy="2895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224730" y="3333748"/>
                <a:ext cx="1704988" cy="12049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Disparity</a:t>
                </a:r>
              </a:p>
              <a:p>
                <a:pPr algn="ctr"/>
                <a:r>
                  <a:rPr lang="en-US" b="1" dirty="0" smtClean="0"/>
                  <a:t>Information</a:t>
                </a:r>
                <a:endParaRPr lang="en-US" b="1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3071802" y="2986084"/>
                <a:ext cx="3000395" cy="1928826"/>
                <a:chOff x="2744233" y="2892624"/>
                <a:chExt cx="1756329" cy="1301316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744233" y="2892624"/>
                  <a:ext cx="1756329" cy="13013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786050" y="2944212"/>
                  <a:ext cx="1714512" cy="2491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 smtClean="0"/>
                    <a:t>Disparity Labels</a:t>
                  </a:r>
                  <a:endParaRPr lang="en-US" b="1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71472" y="2466968"/>
                <a:ext cx="2000264" cy="2962296"/>
                <a:chOff x="571472" y="2466968"/>
                <a:chExt cx="2000264" cy="2962296"/>
              </a:xfrm>
            </p:grpSpPr>
            <p:pic>
              <p:nvPicPr>
                <p:cNvPr id="13" name="Picture 12" descr="pantomine.jp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71472" y="2466968"/>
                  <a:ext cx="1324614" cy="990608"/>
                </a:xfrm>
                <a:prstGeom prst="rect">
                  <a:avLst/>
                </a:prstGeom>
              </p:spPr>
            </p:pic>
            <p:pic>
              <p:nvPicPr>
                <p:cNvPr id="14" name="Picture 13" descr="pantomine.jp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71472" y="4438656"/>
                  <a:ext cx="1324614" cy="990608"/>
                </a:xfrm>
                <a:prstGeom prst="rect">
                  <a:avLst/>
                </a:prstGeom>
              </p:spPr>
            </p:pic>
            <p:cxnSp>
              <p:nvCxnSpPr>
                <p:cNvPr id="20" name="Straight Arrow Connector 19"/>
                <p:cNvCxnSpPr>
                  <a:stCxn id="13" idx="3"/>
                </p:cNvCxnSpPr>
                <p:nvPr/>
              </p:nvCxnSpPr>
              <p:spPr>
                <a:xfrm flipV="1">
                  <a:off x="1896086" y="2957510"/>
                  <a:ext cx="675650" cy="47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1896086" y="4924436"/>
                  <a:ext cx="675650" cy="47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/>
              <p:cNvCxnSpPr/>
              <p:nvPr/>
            </p:nvCxnSpPr>
            <p:spPr>
              <a:xfrm flipV="1">
                <a:off x="6572264" y="3943354"/>
                <a:ext cx="675650" cy="47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571472" y="2928934"/>
              <a:ext cx="6984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View 38</a:t>
              </a:r>
              <a:endParaRPr lang="en-US" sz="12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7392" y="4917056"/>
              <a:ext cx="6984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View 39</a:t>
              </a:r>
              <a:endParaRPr lang="en-US" sz="1200" b="1" dirty="0"/>
            </a:p>
          </p:txBody>
        </p:sp>
      </p:grpSp>
      <p:pic>
        <p:nvPicPr>
          <p:cNvPr id="32" name="Picture 31" descr="label2dispari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8992" y="3000372"/>
            <a:ext cx="1998144" cy="1428760"/>
          </a:xfrm>
          <a:prstGeom prst="rect">
            <a:avLst/>
          </a:prstGeom>
        </p:spPr>
      </p:pic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Disparity Labels</a:t>
            </a:r>
            <a:endParaRPr lang="en-US" dirty="0"/>
          </a:p>
        </p:txBody>
      </p:sp>
      <p:pic>
        <p:nvPicPr>
          <p:cNvPr id="8" name="Content Placeholder 7" descr="label2disparit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7841" y="1117615"/>
            <a:ext cx="6028318" cy="452596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285875" y="5715000"/>
          <a:ext cx="6538913" cy="714375"/>
        </p:xfrm>
        <a:graphic>
          <a:graphicData uri="http://schemas.openxmlformats.org/presentationml/2006/ole">
            <p:oleObj spid="_x0000_s23555" name="Equation" r:id="rId4" imgW="3835080" imgH="419040" progId="Equation.3">
              <p:embed/>
            </p:oleObj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546" y="142876"/>
            <a:ext cx="110188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Disparity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21" y="857232"/>
            <a:ext cx="8229600" cy="571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u="sng" dirty="0" smtClean="0"/>
              <a:t>Using multi-resolution representation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46" y="142876"/>
            <a:ext cx="110188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5" name="Group 104"/>
          <p:cNvGrpSpPr/>
          <p:nvPr/>
        </p:nvGrpSpPr>
        <p:grpSpPr>
          <a:xfrm>
            <a:off x="1000100" y="1357298"/>
            <a:ext cx="6807622" cy="4798488"/>
            <a:chOff x="857224" y="1357298"/>
            <a:chExt cx="6807622" cy="4798488"/>
          </a:xfrm>
        </p:grpSpPr>
        <p:grpSp>
          <p:nvGrpSpPr>
            <p:cNvPr id="104" name="Group 103"/>
            <p:cNvGrpSpPr/>
            <p:nvPr/>
          </p:nvGrpSpPr>
          <p:grpSpPr>
            <a:xfrm>
              <a:off x="857224" y="1357298"/>
              <a:ext cx="6807622" cy="4798488"/>
              <a:chOff x="857224" y="1643050"/>
              <a:chExt cx="6807622" cy="4798488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57224" y="1643050"/>
                <a:ext cx="6148863" cy="4798488"/>
                <a:chOff x="857224" y="1643050"/>
                <a:chExt cx="6148863" cy="4798488"/>
              </a:xfrm>
            </p:grpSpPr>
            <p:sp>
              <p:nvSpPr>
                <p:cNvPr id="12" name="TextBox 228"/>
                <p:cNvSpPr txBox="1">
                  <a:spLocks noChangeArrowheads="1"/>
                </p:cNvSpPr>
                <p:nvPr/>
              </p:nvSpPr>
              <p:spPr bwMode="auto">
                <a:xfrm>
                  <a:off x="6369231" y="1816325"/>
                  <a:ext cx="624315" cy="3637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Calibri" pitchFamily="34" charset="0"/>
                    </a:rPr>
                    <a:t>Error</a:t>
                  </a:r>
                </a:p>
              </p:txBody>
            </p:sp>
            <p:grpSp>
              <p:nvGrpSpPr>
                <p:cNvPr id="101" name="Group 100"/>
                <p:cNvGrpSpPr/>
                <p:nvPr/>
              </p:nvGrpSpPr>
              <p:grpSpPr>
                <a:xfrm>
                  <a:off x="857224" y="1643050"/>
                  <a:ext cx="6148863" cy="4798488"/>
                  <a:chOff x="857224" y="1643050"/>
                  <a:chExt cx="6148863" cy="4798488"/>
                </a:xfrm>
              </p:grpSpPr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1574791" y="1925342"/>
                    <a:ext cx="5276552" cy="4516196"/>
                    <a:chOff x="1574791" y="1925342"/>
                    <a:chExt cx="5276552" cy="4516196"/>
                  </a:xfrm>
                </p:grpSpPr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1574791" y="1925342"/>
                      <a:ext cx="5276552" cy="4516196"/>
                      <a:chOff x="1574791" y="1925342"/>
                      <a:chExt cx="5276552" cy="4516196"/>
                    </a:xfrm>
                  </p:grpSpPr>
                  <p:sp>
                    <p:nvSpPr>
                      <p:cNvPr id="51" name="Rectangle 50"/>
                      <p:cNvSpPr/>
                      <p:nvPr/>
                    </p:nvSpPr>
                    <p:spPr bwMode="auto">
                      <a:xfrm>
                        <a:off x="1679382" y="3771572"/>
                        <a:ext cx="2104078" cy="61489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b="1" dirty="0" smtClean="0"/>
                          <a:t>DIF</a:t>
                        </a:r>
                        <a:endParaRPr lang="en-US" b="1" dirty="0"/>
                      </a:p>
                    </p:txBody>
                  </p:sp>
                  <p:sp>
                    <p:nvSpPr>
                      <p:cNvPr id="52" name="Rectangle 19"/>
                      <p:cNvSpPr/>
                      <p:nvPr/>
                    </p:nvSpPr>
                    <p:spPr bwMode="auto">
                      <a:xfrm>
                        <a:off x="1679382" y="2540239"/>
                        <a:ext cx="5171961" cy="61643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b="1" dirty="0"/>
                          <a:t>Disparity </a:t>
                        </a:r>
                        <a:r>
                          <a:rPr lang="en-US" b="1" dirty="0" smtClean="0"/>
                          <a:t>Information Filter</a:t>
                        </a:r>
                        <a:endParaRPr lang="en-US" b="1" dirty="0"/>
                      </a:p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b="1" dirty="0"/>
                          <a:t>(</a:t>
                        </a:r>
                        <a:r>
                          <a:rPr lang="en-US" b="1" dirty="0" smtClean="0"/>
                          <a:t>DIF</a:t>
                        </a:r>
                        <a:r>
                          <a:rPr lang="en-US" b="1" dirty="0"/>
                          <a:t>)</a:t>
                        </a:r>
                      </a:p>
                    </p:txBody>
                  </p:sp>
                  <p:sp>
                    <p:nvSpPr>
                      <p:cNvPr id="53" name="Rectangle 52"/>
                      <p:cNvSpPr/>
                      <p:nvPr/>
                    </p:nvSpPr>
                    <p:spPr bwMode="auto">
                      <a:xfrm>
                        <a:off x="1679382" y="5004446"/>
                        <a:ext cx="702868" cy="61489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b="1" dirty="0" smtClean="0"/>
                          <a:t>DIF</a:t>
                        </a:r>
                        <a:endParaRPr lang="en-US" b="1" dirty="0"/>
                      </a:p>
                    </p:txBody>
                  </p:sp>
                  <p:sp>
                    <p:nvSpPr>
                      <p:cNvPr id="54" name="Rectangle 53"/>
                      <p:cNvSpPr/>
                      <p:nvPr/>
                    </p:nvSpPr>
                    <p:spPr bwMode="auto">
                      <a:xfrm>
                        <a:off x="3080593" y="5004446"/>
                        <a:ext cx="702868" cy="61489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b="1" dirty="0" smtClean="0"/>
                          <a:t>DIF</a:t>
                        </a:r>
                        <a:endParaRPr lang="en-US" b="1" dirty="0"/>
                      </a:p>
                    </p:txBody>
                  </p:sp>
                  <p:sp>
                    <p:nvSpPr>
                      <p:cNvPr id="55" name="Rectangle 54"/>
                      <p:cNvSpPr/>
                      <p:nvPr/>
                    </p:nvSpPr>
                    <p:spPr bwMode="auto">
                      <a:xfrm>
                        <a:off x="4765363" y="5004446"/>
                        <a:ext cx="702868" cy="61489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b="1" dirty="0" smtClean="0"/>
                          <a:t>DIF</a:t>
                        </a:r>
                        <a:endParaRPr lang="en-US" b="1" dirty="0"/>
                      </a:p>
                    </p:txBody>
                  </p:sp>
                  <p:sp>
                    <p:nvSpPr>
                      <p:cNvPr id="56" name="Rectangle 55"/>
                      <p:cNvSpPr/>
                      <p:nvPr/>
                    </p:nvSpPr>
                    <p:spPr bwMode="auto">
                      <a:xfrm>
                        <a:off x="4745756" y="3771572"/>
                        <a:ext cx="2105586" cy="61489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b="1" dirty="0" smtClean="0"/>
                          <a:t>DIF</a:t>
                        </a:r>
                        <a:endParaRPr lang="en-US" b="1" dirty="0"/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 bwMode="auto">
                      <a:xfrm>
                        <a:off x="6130376" y="5004446"/>
                        <a:ext cx="702868" cy="61489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b="1" dirty="0" smtClean="0"/>
                          <a:t>DIF</a:t>
                        </a:r>
                        <a:endParaRPr lang="en-US" b="1" dirty="0"/>
                      </a:p>
                    </p:txBody>
                  </p:sp>
                  <p:cxnSp>
                    <p:nvCxnSpPr>
                      <p:cNvPr id="58" name="Straight Arrow Connector 57"/>
                      <p:cNvCxnSpPr/>
                      <p:nvPr/>
                    </p:nvCxnSpPr>
                    <p:spPr bwMode="auto">
                      <a:xfrm rot="5400000" flipH="1" flipV="1">
                        <a:off x="1552177" y="3463370"/>
                        <a:ext cx="614895" cy="150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Arrow Connector 58"/>
                      <p:cNvCxnSpPr/>
                      <p:nvPr/>
                    </p:nvCxnSpPr>
                    <p:spPr bwMode="auto">
                      <a:xfrm rot="5400000" flipH="1" flipV="1">
                        <a:off x="1551389" y="4695458"/>
                        <a:ext cx="617978" cy="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Straight Arrow Connector 59"/>
                      <p:cNvCxnSpPr/>
                      <p:nvPr/>
                    </p:nvCxnSpPr>
                    <p:spPr bwMode="auto">
                      <a:xfrm rot="5400000" flipH="1" flipV="1">
                        <a:off x="4620059" y="3463370"/>
                        <a:ext cx="614895" cy="150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Arrow Connector 60"/>
                      <p:cNvCxnSpPr/>
                      <p:nvPr/>
                    </p:nvCxnSpPr>
                    <p:spPr bwMode="auto">
                      <a:xfrm rot="5400000" flipH="1" flipV="1">
                        <a:off x="5939788" y="4694704"/>
                        <a:ext cx="617978" cy="150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Arrow Connector 61"/>
                      <p:cNvCxnSpPr/>
                      <p:nvPr/>
                    </p:nvCxnSpPr>
                    <p:spPr bwMode="auto">
                      <a:xfrm rot="5400000" flipH="1" flipV="1">
                        <a:off x="4617008" y="4694704"/>
                        <a:ext cx="617978" cy="150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Arrow Connector 62"/>
                      <p:cNvCxnSpPr/>
                      <p:nvPr/>
                    </p:nvCxnSpPr>
                    <p:spPr bwMode="auto">
                      <a:xfrm rot="5400000" flipH="1" flipV="1">
                        <a:off x="2934501" y="4695458"/>
                        <a:ext cx="617978" cy="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Arrow Connector 63"/>
                      <p:cNvCxnSpPr/>
                      <p:nvPr/>
                    </p:nvCxnSpPr>
                    <p:spPr bwMode="auto">
                      <a:xfrm rot="5400000" flipH="1" flipV="1">
                        <a:off x="1552177" y="2232037"/>
                        <a:ext cx="614897" cy="150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Straight Arrow Connector 64"/>
                      <p:cNvCxnSpPr/>
                      <p:nvPr/>
                    </p:nvCxnSpPr>
                    <p:spPr bwMode="auto">
                      <a:xfrm rot="5400000" flipH="1" flipV="1">
                        <a:off x="3440519" y="3599068"/>
                        <a:ext cx="335958" cy="905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/>
                      <p:cNvCxnSpPr/>
                      <p:nvPr/>
                    </p:nvCxnSpPr>
                    <p:spPr bwMode="auto">
                      <a:xfrm rot="5400000" flipH="1" flipV="1">
                        <a:off x="6499367" y="2369259"/>
                        <a:ext cx="334418" cy="7542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Arrow Connector 66"/>
                      <p:cNvCxnSpPr/>
                      <p:nvPr/>
                    </p:nvCxnSpPr>
                    <p:spPr bwMode="auto">
                      <a:xfrm rot="5400000" flipH="1" flipV="1">
                        <a:off x="6506892" y="3599068"/>
                        <a:ext cx="335958" cy="905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Straight Arrow Connector 67"/>
                      <p:cNvCxnSpPr/>
                      <p:nvPr/>
                    </p:nvCxnSpPr>
                    <p:spPr bwMode="auto">
                      <a:xfrm rot="5400000" flipH="1" flipV="1">
                        <a:off x="2057408" y="4831942"/>
                        <a:ext cx="335958" cy="905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Arrow Connector 68"/>
                      <p:cNvCxnSpPr/>
                      <p:nvPr/>
                    </p:nvCxnSpPr>
                    <p:spPr bwMode="auto">
                      <a:xfrm rot="5400000" flipH="1" flipV="1">
                        <a:off x="3482751" y="4831942"/>
                        <a:ext cx="335958" cy="905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Arrow Connector 69"/>
                      <p:cNvCxnSpPr/>
                      <p:nvPr/>
                    </p:nvCxnSpPr>
                    <p:spPr bwMode="auto">
                      <a:xfrm rot="5400000" flipH="1" flipV="1">
                        <a:off x="5182605" y="4831942"/>
                        <a:ext cx="335958" cy="905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/>
                      <p:cNvCxnSpPr/>
                      <p:nvPr/>
                    </p:nvCxnSpPr>
                    <p:spPr bwMode="auto">
                      <a:xfrm rot="5400000" flipH="1" flipV="1">
                        <a:off x="6506892" y="4831942"/>
                        <a:ext cx="335958" cy="905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1" name="TextBox 17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28992" y="6072206"/>
                        <a:ext cx="628698" cy="3693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b="1" dirty="0" smtClean="0">
                            <a:latin typeface="Calibri" pitchFamily="34" charset="0"/>
                          </a:rPr>
                          <a:t>DF</a:t>
                        </a:r>
                        <a:r>
                          <a:rPr lang="en-US" b="1" baseline="-25000" dirty="0" smtClean="0">
                            <a:latin typeface="Calibri" pitchFamily="34" charset="0"/>
                          </a:rPr>
                          <a:t>7 8</a:t>
                        </a:r>
                        <a:endParaRPr lang="en-US" b="1" baseline="-25000" dirty="0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82" name="TextBox 17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928926" y="6072206"/>
                        <a:ext cx="628698" cy="3693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b="1" dirty="0" smtClean="0">
                            <a:latin typeface="Calibri" pitchFamily="34" charset="0"/>
                          </a:rPr>
                          <a:t>DF</a:t>
                        </a:r>
                        <a:r>
                          <a:rPr lang="en-US" b="1" baseline="-25000" dirty="0" smtClean="0">
                            <a:latin typeface="Calibri" pitchFamily="34" charset="0"/>
                          </a:rPr>
                          <a:t>5 6</a:t>
                        </a:r>
                        <a:endParaRPr lang="en-US" b="1" baseline="-25000" dirty="0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83" name="TextBox 17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71670" y="6072206"/>
                        <a:ext cx="628698" cy="3693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b="1" dirty="0" smtClean="0">
                            <a:latin typeface="Calibri" pitchFamily="34" charset="0"/>
                          </a:rPr>
                          <a:t>DF</a:t>
                        </a:r>
                        <a:r>
                          <a:rPr lang="en-US" b="1" baseline="-25000" dirty="0" smtClean="0">
                            <a:latin typeface="Calibri" pitchFamily="34" charset="0"/>
                          </a:rPr>
                          <a:t>3 4</a:t>
                        </a:r>
                        <a:endParaRPr lang="en-US" b="1" baseline="-25000" dirty="0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84" name="TextBox 17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74791" y="6072206"/>
                        <a:ext cx="628698" cy="3693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b="1" dirty="0" smtClean="0">
                            <a:latin typeface="Calibri" pitchFamily="34" charset="0"/>
                          </a:rPr>
                          <a:t>DF</a:t>
                        </a:r>
                        <a:r>
                          <a:rPr lang="en-US" b="1" baseline="-25000" dirty="0" smtClean="0">
                            <a:latin typeface="Calibri" pitchFamily="34" charset="0"/>
                          </a:rPr>
                          <a:t>1 2</a:t>
                        </a:r>
                        <a:endParaRPr lang="en-US" b="1" baseline="-25000" dirty="0">
                          <a:latin typeface="Calibri" pitchFamily="34" charset="0"/>
                        </a:endParaRPr>
                      </a:p>
                    </p:txBody>
                  </p:sp>
                </p:grpSp>
                <p:grpSp>
                  <p:nvGrpSpPr>
                    <p:cNvPr id="92" name="Group 91"/>
                    <p:cNvGrpSpPr/>
                    <p:nvPr/>
                  </p:nvGrpSpPr>
                  <p:grpSpPr>
                    <a:xfrm>
                      <a:off x="1772780" y="5591607"/>
                      <a:ext cx="126961" cy="458239"/>
                      <a:chOff x="1772780" y="5591607"/>
                      <a:chExt cx="126961" cy="458239"/>
                    </a:xfrm>
                  </p:grpSpPr>
                  <p:cxnSp>
                    <p:nvCxnSpPr>
                      <p:cNvPr id="49" name="Straight Arrow Connector 48"/>
                      <p:cNvCxnSpPr/>
                      <p:nvPr/>
                    </p:nvCxnSpPr>
                    <p:spPr bwMode="auto">
                      <a:xfrm rot="5400000" flipH="1" flipV="1">
                        <a:off x="1661431" y="5757373"/>
                        <a:ext cx="340581" cy="905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/>
                      <p:cNvSpPr/>
                      <p:nvPr/>
                    </p:nvSpPr>
                    <p:spPr bwMode="auto">
                      <a:xfrm flipH="1">
                        <a:off x="1772780" y="5926713"/>
                        <a:ext cx="126961" cy="123133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/>
                      </a:p>
                    </p:txBody>
                  </p:sp>
                </p:grp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4819861" y="5619347"/>
                      <a:ext cx="126961" cy="458484"/>
                      <a:chOff x="4819861" y="5619347"/>
                      <a:chExt cx="126961" cy="458484"/>
                    </a:xfrm>
                  </p:grpSpPr>
                  <p:cxnSp>
                    <p:nvCxnSpPr>
                      <p:cNvPr id="47" name="Straight Arrow Connector 46"/>
                      <p:cNvCxnSpPr/>
                      <p:nvPr/>
                    </p:nvCxnSpPr>
                    <p:spPr bwMode="auto">
                      <a:xfrm rot="5400000" flipH="1" flipV="1">
                        <a:off x="4710507" y="5782801"/>
                        <a:ext cx="335958" cy="905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8" name="Oval 47"/>
                      <p:cNvSpPr/>
                      <p:nvPr/>
                    </p:nvSpPr>
                    <p:spPr bwMode="auto">
                      <a:xfrm flipH="1">
                        <a:off x="4819861" y="5954698"/>
                        <a:ext cx="126961" cy="123133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/>
                      </a:p>
                    </p:txBody>
                  </p:sp>
                </p:grpSp>
                <p:grpSp>
                  <p:nvGrpSpPr>
                    <p:cNvPr id="94" name="Group 93"/>
                    <p:cNvGrpSpPr/>
                    <p:nvPr/>
                  </p:nvGrpSpPr>
                  <p:grpSpPr>
                    <a:xfrm>
                      <a:off x="5264227" y="5591607"/>
                      <a:ext cx="126961" cy="458239"/>
                      <a:chOff x="5264227" y="5591607"/>
                      <a:chExt cx="126961" cy="458239"/>
                    </a:xfrm>
                  </p:grpSpPr>
                  <p:cxnSp>
                    <p:nvCxnSpPr>
                      <p:cNvPr id="45" name="Straight Arrow Connector 44"/>
                      <p:cNvCxnSpPr/>
                      <p:nvPr/>
                    </p:nvCxnSpPr>
                    <p:spPr bwMode="auto">
                      <a:xfrm rot="5400000" flipH="1" flipV="1">
                        <a:off x="5153144" y="5757373"/>
                        <a:ext cx="340581" cy="905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" name="Oval 45"/>
                      <p:cNvSpPr/>
                      <p:nvPr/>
                    </p:nvSpPr>
                    <p:spPr bwMode="auto">
                      <a:xfrm flipH="1">
                        <a:off x="5264227" y="5926713"/>
                        <a:ext cx="126961" cy="123133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/>
                      </a:p>
                    </p:txBody>
                  </p:sp>
                </p:grpSp>
                <p:grpSp>
                  <p:nvGrpSpPr>
                    <p:cNvPr id="95" name="Group 94"/>
                    <p:cNvGrpSpPr/>
                    <p:nvPr/>
                  </p:nvGrpSpPr>
                  <p:grpSpPr>
                    <a:xfrm>
                      <a:off x="2179055" y="5619347"/>
                      <a:ext cx="126961" cy="458484"/>
                      <a:chOff x="2179055" y="5619347"/>
                      <a:chExt cx="126961" cy="458484"/>
                    </a:xfrm>
                  </p:grpSpPr>
                  <p:cxnSp>
                    <p:nvCxnSpPr>
                      <p:cNvPr id="43" name="Straight Arrow Connector 42"/>
                      <p:cNvCxnSpPr/>
                      <p:nvPr/>
                    </p:nvCxnSpPr>
                    <p:spPr bwMode="auto">
                      <a:xfrm rot="5400000" flipH="1" flipV="1">
                        <a:off x="2069475" y="5782801"/>
                        <a:ext cx="335958" cy="905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/>
                      <p:cNvSpPr/>
                      <p:nvPr/>
                    </p:nvSpPr>
                    <p:spPr bwMode="auto">
                      <a:xfrm flipH="1">
                        <a:off x="2179055" y="5954698"/>
                        <a:ext cx="126961" cy="123133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/>
                      </a:p>
                    </p:txBody>
                  </p:sp>
                </p:grpSp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3169359" y="5619347"/>
                      <a:ext cx="126961" cy="458484"/>
                      <a:chOff x="3169359" y="5619347"/>
                      <a:chExt cx="126961" cy="458484"/>
                    </a:xfrm>
                  </p:grpSpPr>
                  <p:cxnSp>
                    <p:nvCxnSpPr>
                      <p:cNvPr id="41" name="Straight Arrow Connector 40"/>
                      <p:cNvCxnSpPr/>
                      <p:nvPr/>
                    </p:nvCxnSpPr>
                    <p:spPr bwMode="auto">
                      <a:xfrm rot="5400000" flipH="1" flipV="1">
                        <a:off x="3060427" y="5782801"/>
                        <a:ext cx="335958" cy="905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Oval 41"/>
                      <p:cNvSpPr/>
                      <p:nvPr/>
                    </p:nvSpPr>
                    <p:spPr bwMode="auto">
                      <a:xfrm flipH="1">
                        <a:off x="3169359" y="5954698"/>
                        <a:ext cx="126961" cy="123133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/>
                      </a:p>
                    </p:txBody>
                  </p:sp>
                </p:grpSp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3550244" y="5619348"/>
                      <a:ext cx="126961" cy="458483"/>
                      <a:chOff x="3550244" y="5619348"/>
                      <a:chExt cx="126961" cy="458483"/>
                    </a:xfrm>
                  </p:grpSpPr>
                  <p:cxnSp>
                    <p:nvCxnSpPr>
                      <p:cNvPr id="39" name="Straight Arrow Connector 38"/>
                      <p:cNvCxnSpPr/>
                      <p:nvPr/>
                    </p:nvCxnSpPr>
                    <p:spPr bwMode="auto">
                      <a:xfrm rot="5400000" flipH="1" flipV="1">
                        <a:off x="3441273" y="5783556"/>
                        <a:ext cx="335958" cy="7541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0" name="Oval 39"/>
                      <p:cNvSpPr/>
                      <p:nvPr/>
                    </p:nvSpPr>
                    <p:spPr bwMode="auto">
                      <a:xfrm flipH="1">
                        <a:off x="3550244" y="5954698"/>
                        <a:ext cx="126961" cy="123133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/>
                      </a:p>
                    </p:txBody>
                  </p:sp>
                </p:grpSp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6597325" y="5619347"/>
                      <a:ext cx="126961" cy="458484"/>
                      <a:chOff x="6597325" y="5619347"/>
                      <a:chExt cx="126961" cy="458484"/>
                    </a:xfrm>
                  </p:grpSpPr>
                  <p:cxnSp>
                    <p:nvCxnSpPr>
                      <p:cNvPr id="37" name="Straight Arrow Connector 36"/>
                      <p:cNvCxnSpPr/>
                      <p:nvPr/>
                    </p:nvCxnSpPr>
                    <p:spPr bwMode="auto">
                      <a:xfrm rot="5400000" flipH="1" flipV="1">
                        <a:off x="6490301" y="5782801"/>
                        <a:ext cx="335958" cy="905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8" name="Oval 37"/>
                      <p:cNvSpPr/>
                      <p:nvPr/>
                    </p:nvSpPr>
                    <p:spPr bwMode="auto">
                      <a:xfrm flipH="1">
                        <a:off x="6597325" y="5954698"/>
                        <a:ext cx="126961" cy="123133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/>
                      </a:p>
                    </p:txBody>
                  </p:sp>
                </p:grpSp>
                <p:grpSp>
                  <p:nvGrpSpPr>
                    <p:cNvPr id="99" name="Group 98"/>
                    <p:cNvGrpSpPr/>
                    <p:nvPr/>
                  </p:nvGrpSpPr>
                  <p:grpSpPr>
                    <a:xfrm>
                      <a:off x="6216439" y="5619347"/>
                      <a:ext cx="126961" cy="458484"/>
                      <a:chOff x="6216439" y="5619347"/>
                      <a:chExt cx="126961" cy="458484"/>
                    </a:xfrm>
                  </p:grpSpPr>
                  <p:cxnSp>
                    <p:nvCxnSpPr>
                      <p:cNvPr id="35" name="Straight Arrow Connector 34"/>
                      <p:cNvCxnSpPr/>
                      <p:nvPr/>
                    </p:nvCxnSpPr>
                    <p:spPr bwMode="auto">
                      <a:xfrm rot="5400000" flipH="1" flipV="1">
                        <a:off x="6107191" y="5782801"/>
                        <a:ext cx="335958" cy="905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/>
                      <p:cNvSpPr/>
                      <p:nvPr/>
                    </p:nvSpPr>
                    <p:spPr bwMode="auto">
                      <a:xfrm flipH="1">
                        <a:off x="6216439" y="5954698"/>
                        <a:ext cx="126961" cy="123133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/>
                      </a:p>
                    </p:txBody>
                  </p:sp>
                </p:grpSp>
              </p:grpSp>
              <p:sp>
                <p:nvSpPr>
                  <p:cNvPr id="15" name="TextBox 2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5424" y="3120747"/>
                    <a:ext cx="630819" cy="3637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latin typeface="Calibri" pitchFamily="34" charset="0"/>
                      </a:rPr>
                      <a:t>Error</a:t>
                    </a:r>
                  </a:p>
                </p:txBody>
              </p:sp>
              <p:sp>
                <p:nvSpPr>
                  <p:cNvPr id="16" name="TextBox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5338" y="4387345"/>
                    <a:ext cx="630819" cy="3637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latin typeface="Calibri" pitchFamily="34" charset="0"/>
                      </a:rPr>
                      <a:t>Error</a:t>
                    </a:r>
                  </a:p>
                </p:txBody>
              </p:sp>
              <p:sp>
                <p:nvSpPr>
                  <p:cNvPr id="17" name="TextBox 2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4571" y="4375385"/>
                    <a:ext cx="630819" cy="3637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latin typeface="Calibri" pitchFamily="34" charset="0"/>
                      </a:rPr>
                      <a:t>Error</a:t>
                    </a:r>
                  </a:p>
                </p:txBody>
              </p:sp>
              <p:sp>
                <p:nvSpPr>
                  <p:cNvPr id="18" name="Text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6644" y="4387345"/>
                    <a:ext cx="630819" cy="3637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latin typeface="Calibri" pitchFamily="34" charset="0"/>
                      </a:rPr>
                      <a:t>Error</a:t>
                    </a:r>
                  </a:p>
                </p:txBody>
              </p:sp>
              <p:sp>
                <p:nvSpPr>
                  <p:cNvPr id="19" name="TextBox 2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56418" y="3108787"/>
                    <a:ext cx="630819" cy="3637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latin typeface="Calibri" pitchFamily="34" charset="0"/>
                      </a:rPr>
                      <a:t>Error</a:t>
                    </a:r>
                  </a:p>
                </p:txBody>
              </p:sp>
              <p:sp>
                <p:nvSpPr>
                  <p:cNvPr id="20" name="TextBox 2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75268" y="4375385"/>
                    <a:ext cx="630819" cy="3637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latin typeface="Calibri" pitchFamily="34" charset="0"/>
                      </a:rPr>
                      <a:t>Error</a:t>
                    </a:r>
                  </a:p>
                </p:txBody>
              </p:sp>
              <p:sp>
                <p:nvSpPr>
                  <p:cNvPr id="21" name="TextBox 2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224" y="1643050"/>
                    <a:ext cx="1962397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dirty="0">
                        <a:latin typeface="Calibri" pitchFamily="34" charset="0"/>
                      </a:rPr>
                      <a:t>Common </a:t>
                    </a:r>
                    <a:r>
                      <a:rPr lang="en-US" b="1" dirty="0" smtClean="0">
                        <a:latin typeface="Calibri" pitchFamily="34" charset="0"/>
                      </a:rPr>
                      <a:t>Disparity</a:t>
                    </a:r>
                    <a:endParaRPr lang="en-US" b="1" dirty="0">
                      <a:latin typeface="Calibri" pitchFamily="34" charset="0"/>
                    </a:endParaRPr>
                  </a:p>
                </p:txBody>
              </p:sp>
            </p:grpSp>
          </p:grpSp>
          <p:grpSp>
            <p:nvGrpSpPr>
              <p:cNvPr id="103" name="Group 102"/>
              <p:cNvGrpSpPr/>
              <p:nvPr/>
            </p:nvGrpSpPr>
            <p:grpSpPr>
              <a:xfrm>
                <a:off x="7194194" y="2683131"/>
                <a:ext cx="470652" cy="2907020"/>
                <a:chOff x="7194194" y="2683131"/>
                <a:chExt cx="470652" cy="2907020"/>
              </a:xfrm>
            </p:grpSpPr>
            <p:sp>
              <p:nvSpPr>
                <p:cNvPr id="9" name="Rectangle 233"/>
                <p:cNvSpPr>
                  <a:spLocks noChangeArrowheads="1"/>
                </p:cNvSpPr>
                <p:nvPr/>
              </p:nvSpPr>
              <p:spPr bwMode="auto">
                <a:xfrm>
                  <a:off x="7194194" y="2683131"/>
                  <a:ext cx="449640" cy="4480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>
                      <a:latin typeface="Calibri" pitchFamily="34" charset="0"/>
                    </a:rPr>
                    <a:t>… </a:t>
                  </a:r>
                  <a:endParaRPr lang="en-US" sz="2400" dirty="0">
                    <a:latin typeface="Calibri" pitchFamily="34" charset="0"/>
                  </a:endParaRPr>
                </a:p>
              </p:txBody>
            </p:sp>
            <p:sp>
              <p:nvSpPr>
                <p:cNvPr id="10" name="Rectangle 234"/>
                <p:cNvSpPr>
                  <a:spLocks noChangeArrowheads="1"/>
                </p:cNvSpPr>
                <p:nvPr/>
              </p:nvSpPr>
              <p:spPr bwMode="auto">
                <a:xfrm>
                  <a:off x="7194194" y="3931228"/>
                  <a:ext cx="449640" cy="4480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>
                      <a:latin typeface="Calibri" pitchFamily="34" charset="0"/>
                    </a:rPr>
                    <a:t>… </a:t>
                  </a:r>
                  <a:endParaRPr lang="en-US" sz="2400" dirty="0">
                    <a:latin typeface="Calibri" pitchFamily="34" charset="0"/>
                  </a:endParaRPr>
                </a:p>
              </p:txBody>
            </p:sp>
            <p:sp>
              <p:nvSpPr>
                <p:cNvPr id="11" name="Rectangle 235"/>
                <p:cNvSpPr>
                  <a:spLocks noChangeArrowheads="1"/>
                </p:cNvSpPr>
                <p:nvPr/>
              </p:nvSpPr>
              <p:spPr bwMode="auto">
                <a:xfrm>
                  <a:off x="7215206" y="5142052"/>
                  <a:ext cx="449640" cy="4480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>
                      <a:latin typeface="Calibri" pitchFamily="34" charset="0"/>
                    </a:rPr>
                    <a:t>… </a:t>
                  </a:r>
                  <a:endParaRPr lang="en-US" sz="2400" dirty="0">
                    <a:latin typeface="Calibri" pitchFamily="34" charset="0"/>
                  </a:endParaRPr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7215206" y="6000768"/>
                <a:ext cx="3674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latin typeface="Calibri" pitchFamily="34" charset="0"/>
                  </a:rPr>
                  <a:t>…</a:t>
                </a:r>
                <a:endParaRPr lang="en-US" dirty="0"/>
              </a:p>
            </p:txBody>
          </p:sp>
        </p:grpSp>
        <p:sp>
          <p:nvSpPr>
            <p:cNvPr id="87" name="TextBox 171"/>
            <p:cNvSpPr txBox="1">
              <a:spLocks noChangeArrowheads="1"/>
            </p:cNvSpPr>
            <p:nvPr/>
          </p:nvSpPr>
          <p:spPr bwMode="auto">
            <a:xfrm>
              <a:off x="6500826" y="5762170"/>
              <a:ext cx="7857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DF</a:t>
              </a:r>
              <a:r>
                <a:rPr lang="en-US" b="1" baseline="-25000" dirty="0" smtClean="0">
                  <a:latin typeface="Calibri" pitchFamily="34" charset="0"/>
                </a:rPr>
                <a:t>15 16</a:t>
              </a:r>
              <a:endParaRPr lang="en-US" b="1" baseline="-25000" dirty="0">
                <a:latin typeface="Calibri" pitchFamily="34" charset="0"/>
              </a:endParaRPr>
            </a:p>
          </p:txBody>
        </p:sp>
        <p:sp>
          <p:nvSpPr>
            <p:cNvPr id="88" name="TextBox 172"/>
            <p:cNvSpPr txBox="1">
              <a:spLocks noChangeArrowheads="1"/>
            </p:cNvSpPr>
            <p:nvPr/>
          </p:nvSpPr>
          <p:spPr bwMode="auto">
            <a:xfrm>
              <a:off x="5857884" y="5774312"/>
              <a:ext cx="7857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DF</a:t>
              </a:r>
              <a:r>
                <a:rPr lang="en-US" b="1" baseline="-25000" dirty="0" smtClean="0">
                  <a:latin typeface="Calibri" pitchFamily="34" charset="0"/>
                </a:rPr>
                <a:t>13 14</a:t>
              </a:r>
              <a:endParaRPr lang="en-US" b="1" baseline="-25000" dirty="0">
                <a:latin typeface="Calibri" pitchFamily="34" charset="0"/>
              </a:endParaRPr>
            </a:p>
          </p:txBody>
        </p:sp>
        <p:sp>
          <p:nvSpPr>
            <p:cNvPr id="89" name="TextBox 173"/>
            <p:cNvSpPr txBox="1">
              <a:spLocks noChangeArrowheads="1"/>
            </p:cNvSpPr>
            <p:nvPr/>
          </p:nvSpPr>
          <p:spPr bwMode="auto">
            <a:xfrm>
              <a:off x="5143992" y="5762170"/>
              <a:ext cx="7857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DF</a:t>
              </a:r>
              <a:r>
                <a:rPr lang="en-US" b="1" baseline="-25000" dirty="0" smtClean="0">
                  <a:latin typeface="Calibri" pitchFamily="34" charset="0"/>
                </a:rPr>
                <a:t>11 12</a:t>
              </a:r>
              <a:endParaRPr lang="en-US" b="1" baseline="-25000" dirty="0">
                <a:latin typeface="Calibri" pitchFamily="34" charset="0"/>
              </a:endParaRPr>
            </a:p>
          </p:txBody>
        </p:sp>
        <p:sp>
          <p:nvSpPr>
            <p:cNvPr id="90" name="TextBox 174"/>
            <p:cNvSpPr txBox="1">
              <a:spLocks noChangeArrowheads="1"/>
            </p:cNvSpPr>
            <p:nvPr/>
          </p:nvSpPr>
          <p:spPr bwMode="auto">
            <a:xfrm>
              <a:off x="4500562" y="577431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DF</a:t>
              </a:r>
              <a:r>
                <a:rPr lang="en-US" b="1" baseline="-25000" dirty="0" smtClean="0">
                  <a:latin typeface="Calibri" pitchFamily="34" charset="0"/>
                </a:rPr>
                <a:t>9 10</a:t>
              </a:r>
              <a:endParaRPr lang="en-US" b="1" baseline="-25000" dirty="0">
                <a:latin typeface="Calibri" pitchFamily="34" charset="0"/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3571868" y="6286520"/>
            <a:ext cx="188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DF=Disparity field</a:t>
            </a:r>
            <a:endParaRPr lang="en-US" dirty="0"/>
          </a:p>
        </p:txBody>
      </p:sp>
      <p:sp>
        <p:nvSpPr>
          <p:cNvPr id="107" name="Date Placeholder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Disparity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a suitable model with single depth </a:t>
            </a:r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Epipolar geometry</a:t>
            </a:r>
          </a:p>
          <a:p>
            <a:pPr lvl="1"/>
            <a:r>
              <a:rPr lang="en-US" dirty="0" smtClean="0"/>
              <a:t>Prospective projection</a:t>
            </a:r>
          </a:p>
          <a:p>
            <a:pPr lvl="1"/>
            <a:r>
              <a:rPr lang="en-US" dirty="0" smtClean="0"/>
              <a:t>Layered depth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46" y="142876"/>
            <a:ext cx="110188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Epipolar Geometry</a:t>
            </a:r>
            <a:endParaRPr lang="en-US" dirty="0"/>
          </a:p>
        </p:txBody>
      </p:sp>
      <p:pic>
        <p:nvPicPr>
          <p:cNvPr id="7" name="Picture 3" descr="fig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90762" y="1986756"/>
            <a:ext cx="4562475" cy="37528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46" y="142876"/>
            <a:ext cx="110188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Prospective Geometry</a:t>
            </a:r>
            <a:endParaRPr lang="en-US" dirty="0"/>
          </a:p>
        </p:txBody>
      </p:sp>
      <p:pic>
        <p:nvPicPr>
          <p:cNvPr id="7" name="Content Placeholder 6" descr="prop projec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337" y="2062956"/>
            <a:ext cx="5267325" cy="3600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6C1E-9761-4E87-8577-A0C9C4982E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50" name="AutoShape 2" descr="File:Perspectiva-2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46" y="142876"/>
            <a:ext cx="110188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2009-02-20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145</Words>
  <Application>Microsoft Office PowerPoint</Application>
  <PresentationFormat>On-screen Show (4:3)</PresentationFormat>
  <Paragraphs>72</Paragraphs>
  <Slides>8</Slides>
  <Notes>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Microsoft Equation 3.0</vt:lpstr>
      <vt:lpstr>Implementation of DCVF</vt:lpstr>
      <vt:lpstr>Implementation of DCVF</vt:lpstr>
      <vt:lpstr>Disparity Information</vt:lpstr>
      <vt:lpstr>Disparity Labels</vt:lpstr>
      <vt:lpstr>Disparity Information</vt:lpstr>
      <vt:lpstr>Disparity Information</vt:lpstr>
      <vt:lpstr>Epipolar Geometry</vt:lpstr>
      <vt:lpstr>Prospective Geometry</vt:lpstr>
    </vt:vector>
  </TitlesOfParts>
  <Company>KTH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Multi-resolution View Synthesis</dc:title>
  <dc:creator>Pravin Kumar Rana</dc:creator>
  <cp:lastModifiedBy>Pravin Kumar Rana</cp:lastModifiedBy>
  <cp:revision>92</cp:revision>
  <dcterms:created xsi:type="dcterms:W3CDTF">2009-02-17T09:04:11Z</dcterms:created>
  <dcterms:modified xsi:type="dcterms:W3CDTF">2009-02-19T13:59:46Z</dcterms:modified>
</cp:coreProperties>
</file>