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303" r:id="rId3"/>
    <p:sldId id="304" r:id="rId4"/>
    <p:sldId id="305" r:id="rId5"/>
    <p:sldId id="308" r:id="rId6"/>
    <p:sldId id="307" r:id="rId7"/>
    <p:sldId id="306" r:id="rId8"/>
    <p:sldId id="312" r:id="rId9"/>
    <p:sldId id="310" r:id="rId10"/>
    <p:sldId id="318" r:id="rId11"/>
    <p:sldId id="284" r:id="rId12"/>
    <p:sldId id="313" r:id="rId13"/>
    <p:sldId id="283" r:id="rId14"/>
    <p:sldId id="315" r:id="rId15"/>
    <p:sldId id="295" r:id="rId16"/>
    <p:sldId id="296" r:id="rId17"/>
    <p:sldId id="297" r:id="rId18"/>
    <p:sldId id="298" r:id="rId19"/>
    <p:sldId id="299" r:id="rId20"/>
    <p:sldId id="300" r:id="rId21"/>
    <p:sldId id="30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4EEB"/>
    <a:srgbClr val="1876B0"/>
    <a:srgbClr val="BC0CBC"/>
    <a:srgbClr val="B43ADA"/>
    <a:srgbClr val="7BAE5E"/>
    <a:srgbClr val="1954A6"/>
    <a:srgbClr val="100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10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E0D2D-2286-4633-88B0-AA121EEBD9CD}" type="datetimeFigureOut">
              <a:rPr lang="en-US" smtClean="0"/>
              <a:pPr/>
              <a:t>5/2/2011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502BE-36CA-4555-B972-48136EB81D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3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502BE-36CA-4555-B972-48136EB81D0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CAB6-5F13-4960-9BA3-1A872838A113}" type="datetime4">
              <a:rPr lang="en-US" smtClean="0"/>
              <a:t>May 2, 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(Confidential) May 2,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095E-FAB8-474F-B155-81A507A9DE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C6DA-B538-4639-A3F0-0EDA4E7124E6}" type="datetime4">
              <a:rPr lang="en-US" smtClean="0"/>
              <a:t>May 2, 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(Confidential) May 2,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095E-FAB8-474F-B155-81A507A9DE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6F07-9A3E-4D1D-8537-55ED54C3D404}" type="datetime4">
              <a:rPr lang="en-US" smtClean="0"/>
              <a:t>May 2, 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(Confidential) May 2,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095E-FAB8-474F-B155-81A507A9DE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92E6-F634-420E-B723-EB36A4C006EA}" type="datetime4">
              <a:rPr lang="en-US" smtClean="0"/>
              <a:t>May 2, 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(Confidential) May 2,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095E-FAB8-474F-B155-81A507A9DE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CBAE-ADDB-4432-8803-91240BFBA426}" type="datetime4">
              <a:rPr lang="en-US" smtClean="0"/>
              <a:t>May 2, 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(Confidential) May 2,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095E-FAB8-474F-B155-81A507A9DE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91A3-A365-455E-B8E6-379E8648EA22}" type="datetime4">
              <a:rPr lang="en-US" smtClean="0"/>
              <a:t>May 2, 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(Confidential) May 2, 2011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095E-FAB8-474F-B155-81A507A9DE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8D0A-F76A-49F3-99EC-C4FC53F84DC3}" type="datetime4">
              <a:rPr lang="en-US" smtClean="0"/>
              <a:t>May 2, 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(Confidential) May 2, 2011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095E-FAB8-474F-B155-81A507A9DE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595F-4946-4416-95FB-A6308A9DC8D7}" type="datetime4">
              <a:rPr lang="en-US" smtClean="0"/>
              <a:t>May 2, 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(Confidential) May 2,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095E-FAB8-474F-B155-81A507A9DE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517C-E24C-48D1-B663-E6F4D9B371B6}" type="datetime4">
              <a:rPr lang="en-US" smtClean="0"/>
              <a:t>May 2, 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(Confidential) May 2,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095E-FAB8-474F-B155-81A507A9DE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6B71-2C8B-4C35-9E9D-DB63C85FD5D3}" type="datetime4">
              <a:rPr lang="en-US" smtClean="0"/>
              <a:t>May 2, 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(Confidential) May 2, 2011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095E-FAB8-474F-B155-81A507A9DE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266-B227-4513-8958-385E30E76461}" type="datetime4">
              <a:rPr lang="en-US" smtClean="0"/>
              <a:t>May 2, 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(Confidential) May 2, 2011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095E-FAB8-474F-B155-81A507A9DE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6D80E-26CD-46E8-BF64-34EE5112163A}" type="datetime4">
              <a:rPr lang="en-US" smtClean="0"/>
              <a:t>May 2, 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(Confidential) May 2,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C095E-FAB8-474F-B155-81A507A9DE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.jpeg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6.wmf"/><Relationship Id="rId10" Type="http://schemas.openxmlformats.org/officeDocument/2006/relationships/image" Target="../media/image18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12.bin"/><Relationship Id="rId3" Type="http://schemas.openxmlformats.org/officeDocument/2006/relationships/image" Target="../media/image1.jpeg"/><Relationship Id="rId21" Type="http://schemas.openxmlformats.org/officeDocument/2006/relationships/image" Target="../media/image27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26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png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1.jpe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3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40.wmf"/><Relationship Id="rId18" Type="http://schemas.openxmlformats.org/officeDocument/2006/relationships/oleObject" Target="../embeddings/oleObject26.bin"/><Relationship Id="rId3" Type="http://schemas.openxmlformats.org/officeDocument/2006/relationships/image" Target="../media/image1.jpeg"/><Relationship Id="rId21" Type="http://schemas.openxmlformats.org/officeDocument/2006/relationships/image" Target="../media/image44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42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5.bin"/><Relationship Id="rId20" Type="http://schemas.openxmlformats.org/officeDocument/2006/relationships/oleObject" Target="../embeddings/oleObject27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43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2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7.png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52.wmf"/><Relationship Id="rId3" Type="http://schemas.openxmlformats.org/officeDocument/2006/relationships/image" Target="../media/image1.jpeg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5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252028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Structured-Depth Image Based 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Rendering</a:t>
            </a:r>
            <a:b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b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Depth Enhancement Tool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72912" y="4950792"/>
            <a:ext cx="8001056" cy="1428760"/>
            <a:chOff x="714348" y="5000636"/>
            <a:chExt cx="8001056" cy="1428760"/>
          </a:xfrm>
        </p:grpSpPr>
        <p:pic>
          <p:nvPicPr>
            <p:cNvPr id="10" name="Content Placeholder 3" descr="kth_logo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00958" y="5114936"/>
              <a:ext cx="1214446" cy="1214446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14348" y="5000636"/>
              <a:ext cx="5857916" cy="1428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lvl="0" indent="-342900">
                <a:defRPr/>
              </a:pPr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Pravin Kumar Rana</a:t>
              </a:r>
            </a:p>
            <a:p>
              <a:pPr marL="342900" lvl="0" indent="-342900">
                <a:defRPr/>
              </a:pPr>
              <a:r>
                <a:rPr lang="sv-SE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Sound and </a:t>
              </a:r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Image</a:t>
              </a:r>
              <a:r>
                <a:rPr lang="sv-SE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Processing Lab.(SIP)</a:t>
              </a:r>
              <a:endPara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marL="342900" lvl="0" indent="-342900">
                <a:defRPr/>
              </a:pPr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KTH - Royal Institute of Technology</a:t>
              </a:r>
            </a:p>
            <a:p>
              <a:pPr marL="342900" lvl="0" indent="-342900">
                <a:defRPr/>
              </a:pPr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SE-10044 Stockholm, Sweden</a:t>
              </a:r>
            </a:p>
          </p:txBody>
        </p:sp>
      </p:grp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(Confidential) May 2,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Conclusions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exploits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inter-view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connectivity information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among multiview video and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takes advantage of a consistent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depth map. 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addresses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problems of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inter-view depth inconsistencies and varying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illumination conditions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permit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appealing 3D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scene representation on the encoder side by avoiding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depth consistency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testing for each interpolated pixel on the decoder side.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improves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subjective visual quality as well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objective quality of rendered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views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(Confidential) May 2,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095E-FAB8-474F-B155-81A507A9DE8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833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Depth Enhancement Tool</a:t>
            </a:r>
            <a:endParaRPr lang="sv-SE" sz="36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(Confidential) May 2, 2011</a:t>
            </a:r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11</a:t>
            </a:fld>
            <a:endParaRPr lang="sv-SE" dirty="0"/>
          </a:p>
        </p:txBody>
      </p:sp>
      <p:pic>
        <p:nvPicPr>
          <p:cNvPr id="5" name="Content Placeholder 3" descr="kth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46033"/>
            <a:ext cx="714348" cy="714348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539552" y="1845018"/>
            <a:ext cx="3672408" cy="2713379"/>
            <a:chOff x="328495" y="1837675"/>
            <a:chExt cx="2880321" cy="2207822"/>
          </a:xfrm>
        </p:grpSpPr>
        <p:sp>
          <p:nvSpPr>
            <p:cNvPr id="54" name="Rectangle 53"/>
            <p:cNvSpPr/>
            <p:nvPr/>
          </p:nvSpPr>
          <p:spPr>
            <a:xfrm>
              <a:off x="1570012" y="3550709"/>
              <a:ext cx="397286" cy="49478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1755775" y="2215010"/>
              <a:ext cx="0" cy="414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2915816" y="2208005"/>
              <a:ext cx="0" cy="414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611560" y="2228455"/>
              <a:ext cx="0" cy="414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433466" y="1837675"/>
              <a:ext cx="397286" cy="49478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557132" y="1842715"/>
              <a:ext cx="397286" cy="49478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712208" y="1875731"/>
              <a:ext cx="397286" cy="49478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28495" y="2643138"/>
              <a:ext cx="2880321" cy="47370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Depth Consistency Testing Algorithm </a:t>
              </a:r>
            </a:p>
            <a:p>
              <a:pPr algn="ctr"/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(DCTA)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5903384"/>
                </p:ext>
              </p:extLst>
            </p:nvPr>
          </p:nvGraphicFramePr>
          <p:xfrm>
            <a:off x="433465" y="1906985"/>
            <a:ext cx="2626367" cy="369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5" name="Equation" r:id="rId4" imgW="1574640" imgH="177480" progId="Equation.3">
                    <p:embed/>
                  </p:oleObj>
                </mc:Choice>
                <mc:Fallback>
                  <p:oleObj name="Equation" r:id="rId4" imgW="15746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465" y="1906985"/>
                          <a:ext cx="2626367" cy="3698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6" name="Straight Arrow Connector 45"/>
            <p:cNvCxnSpPr/>
            <p:nvPr/>
          </p:nvCxnSpPr>
          <p:spPr>
            <a:xfrm>
              <a:off x="1755775" y="3135821"/>
              <a:ext cx="0" cy="414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8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3010074"/>
                </p:ext>
              </p:extLst>
            </p:nvPr>
          </p:nvGraphicFramePr>
          <p:xfrm>
            <a:off x="714348" y="3550709"/>
            <a:ext cx="1304057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6" name="Equation" r:id="rId6" imgW="736560" imgH="190440" progId="Equation.3">
                    <p:embed/>
                  </p:oleObj>
                </mc:Choice>
                <mc:Fallback>
                  <p:oleObj name="Equation" r:id="rId6" imgW="736560" imgH="19044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348" y="3550709"/>
                          <a:ext cx="1304057" cy="396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1" name="Group 90"/>
          <p:cNvGrpSpPr/>
          <p:nvPr/>
        </p:nvGrpSpPr>
        <p:grpSpPr>
          <a:xfrm>
            <a:off x="4860032" y="1852875"/>
            <a:ext cx="3672408" cy="2755193"/>
            <a:chOff x="5292080" y="2176811"/>
            <a:chExt cx="2880321" cy="2241845"/>
          </a:xfrm>
        </p:grpSpPr>
        <p:grpSp>
          <p:nvGrpSpPr>
            <p:cNvPr id="89" name="Group 88"/>
            <p:cNvGrpSpPr/>
            <p:nvPr/>
          </p:nvGrpSpPr>
          <p:grpSpPr>
            <a:xfrm>
              <a:off x="5292080" y="2176811"/>
              <a:ext cx="2880321" cy="2241845"/>
              <a:chOff x="5292080" y="2176811"/>
              <a:chExt cx="2880321" cy="2241845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5292080" y="2176811"/>
                <a:ext cx="2880321" cy="1713034"/>
                <a:chOff x="328495" y="1837675"/>
                <a:chExt cx="2880321" cy="1713034"/>
              </a:xfrm>
            </p:grpSpPr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1755775" y="2215010"/>
                  <a:ext cx="0" cy="4148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915816" y="2208005"/>
                  <a:ext cx="0" cy="4148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/>
                <p:nvPr/>
              </p:nvCxnSpPr>
              <p:spPr>
                <a:xfrm>
                  <a:off x="611560" y="2228455"/>
                  <a:ext cx="0" cy="4148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Rectangle 60"/>
                <p:cNvSpPr/>
                <p:nvPr/>
              </p:nvSpPr>
              <p:spPr>
                <a:xfrm>
                  <a:off x="433466" y="1837675"/>
                  <a:ext cx="397286" cy="49478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1557132" y="1842715"/>
                  <a:ext cx="397286" cy="49478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712208" y="1875731"/>
                  <a:ext cx="397286" cy="49478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328495" y="2643138"/>
                  <a:ext cx="2880321" cy="473701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sv-SE" sz="1600" dirty="0" smtClean="0">
                      <a:latin typeface="Times New Roman" pitchFamily="18" charset="0"/>
                      <a:cs typeface="Times New Roman" pitchFamily="18" charset="0"/>
                    </a:rPr>
                    <a:t>Multi-DCTA</a:t>
                  </a:r>
                  <a:endParaRPr lang="en-US" sz="16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aphicFrame>
              <p:nvGraphicFramePr>
                <p:cNvPr id="65" name="Object 6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40399547"/>
                    </p:ext>
                  </p:extLst>
                </p:nvPr>
              </p:nvGraphicFramePr>
              <p:xfrm>
                <a:off x="433465" y="1906985"/>
                <a:ext cx="2626367" cy="3698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717" name="Equation" r:id="rId8" imgW="1574640" imgH="177480" progId="Equation.3">
                        <p:embed/>
                      </p:oleObj>
                    </mc:Choice>
                    <mc:Fallback>
                      <p:oleObj name="Equation" r:id="rId8" imgW="1574640" imgH="1774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3465" y="1906985"/>
                              <a:ext cx="2626367" cy="369887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1755775" y="3135821"/>
                  <a:ext cx="0" cy="4148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Rectangle 82"/>
              <p:cNvSpPr/>
              <p:nvPr/>
            </p:nvSpPr>
            <p:spPr>
              <a:xfrm>
                <a:off x="5412858" y="3900097"/>
                <a:ext cx="397286" cy="4947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536523" y="3905135"/>
                <a:ext cx="397286" cy="4947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691599" y="3923868"/>
                <a:ext cx="397286" cy="4947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86" name="Object 8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55912757"/>
                  </p:ext>
                </p:extLst>
              </p:nvPr>
            </p:nvGraphicFramePr>
            <p:xfrm>
              <a:off x="5430979" y="3974947"/>
              <a:ext cx="2625725" cy="422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18" name="Equation" r:id="rId9" imgW="1574640" imgH="203040" progId="Equation.3">
                      <p:embed/>
                    </p:oleObj>
                  </mc:Choice>
                  <mc:Fallback>
                    <p:oleObj name="Equation" r:id="rId9" imgW="157464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30979" y="3974947"/>
                            <a:ext cx="2625725" cy="422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87" name="Straight Arrow Connector 86"/>
            <p:cNvCxnSpPr/>
            <p:nvPr/>
          </p:nvCxnSpPr>
          <p:spPr>
            <a:xfrm>
              <a:off x="5575145" y="3476287"/>
              <a:ext cx="0" cy="414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7890242" y="3478229"/>
              <a:ext cx="0" cy="4148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575665" y="4797152"/>
            <a:ext cx="188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Testing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 pixels in 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64088" y="4797152"/>
            <a:ext cx="273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Testing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 pixels in 1, 2, and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19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133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Depth Enhancement Tool</a:t>
            </a:r>
            <a:endParaRPr lang="sv-SE" sz="3600" dirty="0">
              <a:solidFill>
                <a:srgbClr val="1954A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(</a:t>
            </a:r>
            <a:r>
              <a:rPr lang="en-US" dirty="0" smtClean="0"/>
              <a:t>Confidential</a:t>
            </a:r>
            <a:r>
              <a:rPr lang="sv-SE" dirty="0" smtClean="0"/>
              <a:t>) May 2, 2011</a:t>
            </a:r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12</a:t>
            </a:fld>
            <a:endParaRPr lang="sv-SE" dirty="0"/>
          </a:p>
        </p:txBody>
      </p:sp>
      <p:pic>
        <p:nvPicPr>
          <p:cNvPr id="5" name="Content Placeholder 3" descr="kth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46033"/>
            <a:ext cx="714348" cy="714348"/>
          </a:xfrm>
          <a:prstGeom prst="rect">
            <a:avLst/>
          </a:prstGeom>
        </p:spPr>
      </p:pic>
      <p:grpSp>
        <p:nvGrpSpPr>
          <p:cNvPr id="92" name="Group 91"/>
          <p:cNvGrpSpPr/>
          <p:nvPr/>
        </p:nvGrpSpPr>
        <p:grpSpPr>
          <a:xfrm>
            <a:off x="442913" y="1016000"/>
            <a:ext cx="8377559" cy="5262563"/>
            <a:chOff x="442913" y="1016000"/>
            <a:chExt cx="8377559" cy="5262563"/>
          </a:xfrm>
        </p:grpSpPr>
        <p:graphicFrame>
          <p:nvGraphicFramePr>
            <p:cNvPr id="93" name="Object 9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2355842"/>
                </p:ext>
              </p:extLst>
            </p:nvPr>
          </p:nvGraphicFramePr>
          <p:xfrm>
            <a:off x="2441575" y="1757363"/>
            <a:ext cx="392113" cy="430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0" name="Equation" r:id="rId4" imgW="177480" imgH="190440" progId="Equation.3">
                    <p:embed/>
                  </p:oleObj>
                </mc:Choice>
                <mc:Fallback>
                  <p:oleObj name="Equation" r:id="rId4" imgW="1774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1575" y="1757363"/>
                          <a:ext cx="392113" cy="430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" name="Object 9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6388260"/>
                </p:ext>
              </p:extLst>
            </p:nvPr>
          </p:nvGraphicFramePr>
          <p:xfrm>
            <a:off x="5237163" y="1795463"/>
            <a:ext cx="420687" cy="430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1" name="Equation" r:id="rId6" imgW="190440" imgH="190440" progId="Equation.3">
                    <p:embed/>
                  </p:oleObj>
                </mc:Choice>
                <mc:Fallback>
                  <p:oleObj name="Equation" r:id="rId6" imgW="19044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7163" y="1795463"/>
                          <a:ext cx="420687" cy="430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" name="Object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0673913"/>
                </p:ext>
              </p:extLst>
            </p:nvPr>
          </p:nvGraphicFramePr>
          <p:xfrm>
            <a:off x="8205788" y="1768475"/>
            <a:ext cx="420687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2" name="Equation" r:id="rId8" imgW="190440" imgH="190440" progId="Equation.3">
                    <p:embed/>
                  </p:oleObj>
                </mc:Choice>
                <mc:Fallback>
                  <p:oleObj name="Equation" r:id="rId8" imgW="19044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05788" y="1768475"/>
                          <a:ext cx="420687" cy="430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7" name="Group 96"/>
            <p:cNvGrpSpPr/>
            <p:nvPr/>
          </p:nvGrpSpPr>
          <p:grpSpPr>
            <a:xfrm>
              <a:off x="442913" y="1016000"/>
              <a:ext cx="8377559" cy="5262563"/>
              <a:chOff x="442913" y="1016000"/>
              <a:chExt cx="8377559" cy="5262563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442913" y="1016000"/>
                <a:ext cx="8377559" cy="5262563"/>
                <a:chOff x="730945" y="1016000"/>
                <a:chExt cx="8377559" cy="5262563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755576" y="1488391"/>
                  <a:ext cx="7563176" cy="4316873"/>
                  <a:chOff x="755576" y="1488391"/>
                  <a:chExt cx="7563176" cy="4316873"/>
                </a:xfrm>
              </p:grpSpPr>
              <p:grpSp>
                <p:nvGrpSpPr>
                  <p:cNvPr id="119" name="Group 118"/>
                  <p:cNvGrpSpPr/>
                  <p:nvPr/>
                </p:nvGrpSpPr>
                <p:grpSpPr>
                  <a:xfrm>
                    <a:off x="755576" y="1488391"/>
                    <a:ext cx="7563176" cy="4316873"/>
                    <a:chOff x="1201533" y="1191091"/>
                    <a:chExt cx="7563176" cy="4316873"/>
                  </a:xfrm>
                </p:grpSpPr>
                <p:cxnSp>
                  <p:nvCxnSpPr>
                    <p:cNvPr id="131" name="Straight Arrow Connector 130"/>
                    <p:cNvCxnSpPr>
                      <a:stCxn id="219" idx="2"/>
                    </p:cNvCxnSpPr>
                    <p:nvPr/>
                  </p:nvCxnSpPr>
                  <p:spPr>
                    <a:xfrm flipH="1">
                      <a:off x="2484632" y="2445690"/>
                      <a:ext cx="1" cy="17799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63" name="Group 162"/>
                    <p:cNvGrpSpPr/>
                    <p:nvPr/>
                  </p:nvGrpSpPr>
                  <p:grpSpPr>
                    <a:xfrm>
                      <a:off x="1201533" y="1191091"/>
                      <a:ext cx="1785155" cy="2046687"/>
                      <a:chOff x="1201533" y="950265"/>
                      <a:chExt cx="1785155" cy="2046687"/>
                    </a:xfrm>
                  </p:grpSpPr>
                  <p:grpSp>
                    <p:nvGrpSpPr>
                      <p:cNvPr id="215" name="Group 214"/>
                      <p:cNvGrpSpPr/>
                      <p:nvPr/>
                    </p:nvGrpSpPr>
                    <p:grpSpPr>
                      <a:xfrm>
                        <a:off x="1201533" y="1612685"/>
                        <a:ext cx="1785155" cy="1384267"/>
                        <a:chOff x="1204392" y="1472718"/>
                        <a:chExt cx="1785155" cy="1384267"/>
                      </a:xfrm>
                    </p:grpSpPr>
                    <p:sp>
                      <p:nvSpPr>
                        <p:cNvPr id="219" name="Rectangle 218"/>
                        <p:cNvSpPr/>
                        <p:nvPr/>
                      </p:nvSpPr>
                      <p:spPr>
                        <a:xfrm>
                          <a:off x="1985436" y="1591196"/>
                          <a:ext cx="1004111" cy="473701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n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Motion </a:t>
                          </a:r>
                        </a:p>
                        <a:p>
                          <a:pPr algn="ctr"/>
                          <a:r>
                            <a:rPr lang="en-US" sz="1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Estimation</a:t>
                          </a:r>
                          <a:endParaRPr lang="en-US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p:txBody>
                    </p:sp>
                    <p:grpSp>
                      <p:nvGrpSpPr>
                        <p:cNvPr id="221" name="Group 220"/>
                        <p:cNvGrpSpPr/>
                        <p:nvPr/>
                      </p:nvGrpSpPr>
                      <p:grpSpPr>
                        <a:xfrm>
                          <a:off x="1204392" y="1472718"/>
                          <a:ext cx="603371" cy="597259"/>
                          <a:chOff x="4625185" y="4620772"/>
                          <a:chExt cx="603371" cy="597259"/>
                        </a:xfrm>
                      </p:grpSpPr>
                      <p:sp>
                        <p:nvSpPr>
                          <p:cNvPr id="227" name="Rectangle 226"/>
                          <p:cNvSpPr/>
                          <p:nvPr/>
                        </p:nvSpPr>
                        <p:spPr>
                          <a:xfrm>
                            <a:off x="4625185" y="4620772"/>
                            <a:ext cx="397286" cy="494788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>
                              <a:latin typeface="Times New Roman" pitchFamily="18" charset="0"/>
                              <a:cs typeface="Times New Roman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8" name="Rectangle 227"/>
                          <p:cNvSpPr/>
                          <p:nvPr/>
                        </p:nvSpPr>
                        <p:spPr>
                          <a:xfrm>
                            <a:off x="4831270" y="4723243"/>
                            <a:ext cx="397286" cy="494788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>
                              <a:latin typeface="Times New Roman" pitchFamily="18" charset="0"/>
                              <a:cs typeface="Times New Roman" pitchFamily="18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24" name="Group 223"/>
                        <p:cNvGrpSpPr/>
                        <p:nvPr/>
                      </p:nvGrpSpPr>
                      <p:grpSpPr>
                        <a:xfrm>
                          <a:off x="2240437" y="2259726"/>
                          <a:ext cx="603371" cy="597259"/>
                          <a:chOff x="4511649" y="4043677"/>
                          <a:chExt cx="603371" cy="597259"/>
                        </a:xfrm>
                      </p:grpSpPr>
                      <p:sp>
                        <p:nvSpPr>
                          <p:cNvPr id="225" name="Rectangle 224"/>
                          <p:cNvSpPr/>
                          <p:nvPr/>
                        </p:nvSpPr>
                        <p:spPr>
                          <a:xfrm>
                            <a:off x="4511649" y="4043677"/>
                            <a:ext cx="397286" cy="494788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>
                              <a:latin typeface="Times New Roman" pitchFamily="18" charset="0"/>
                              <a:cs typeface="Times New Roman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" name="Rectangle 225"/>
                          <p:cNvSpPr/>
                          <p:nvPr/>
                        </p:nvSpPr>
                        <p:spPr>
                          <a:xfrm>
                            <a:off x="4717734" y="4146148"/>
                            <a:ext cx="397286" cy="494788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>
                              <a:latin typeface="Times New Roman" pitchFamily="18" charset="0"/>
                              <a:cs typeface="Times New Roman" pitchFamily="18" charset="0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16" name="Rectangle 215"/>
                      <p:cNvSpPr/>
                      <p:nvPr/>
                    </p:nvSpPr>
                    <p:spPr>
                      <a:xfrm>
                        <a:off x="2079905" y="950265"/>
                        <a:ext cx="397286" cy="49478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200"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17" name="Rectangle 216"/>
                      <p:cNvSpPr/>
                      <p:nvPr/>
                    </p:nvSpPr>
                    <p:spPr>
                      <a:xfrm>
                        <a:off x="2285990" y="1052736"/>
                        <a:ext cx="397286" cy="49478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200"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cxnSp>
                    <p:nvCxnSpPr>
                      <p:cNvPr id="218" name="Straight Arrow Connector 217"/>
                      <p:cNvCxnSpPr>
                        <a:stCxn id="217" idx="2"/>
                        <a:endCxn id="219" idx="0"/>
                      </p:cNvCxnSpPr>
                      <p:nvPr/>
                    </p:nvCxnSpPr>
                    <p:spPr>
                      <a:xfrm>
                        <a:off x="2484633" y="1547524"/>
                        <a:ext cx="0" cy="183639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64" name="Rectangle 163"/>
                    <p:cNvSpPr/>
                    <p:nvPr/>
                  </p:nvSpPr>
                  <p:spPr>
                    <a:xfrm>
                      <a:off x="3577796" y="3573016"/>
                      <a:ext cx="3427959" cy="720080"/>
                    </a:xfrm>
                    <a:prstGeom prst="rect">
                      <a:avLst/>
                    </a:prstGeom>
                    <a:solidFill>
                      <a:schemeClr val="tx2">
                        <a:lumMod val="40000"/>
                        <a:lumOff val="60000"/>
                      </a:schemeClr>
                    </a:solidFill>
                    <a:ln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Multi-Depth Consistency Testing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Algorithm (MDCTA)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3461749" y="4910705"/>
                      <a:ext cx="397286" cy="494788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166" name="Rectangle 165"/>
                    <p:cNvSpPr/>
                    <p:nvPr/>
                  </p:nvSpPr>
                  <p:spPr>
                    <a:xfrm>
                      <a:off x="3667834" y="5013176"/>
                      <a:ext cx="397286" cy="494788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167" name="Rectangle 166"/>
                    <p:cNvSpPr/>
                    <p:nvPr/>
                  </p:nvSpPr>
                  <p:spPr>
                    <a:xfrm>
                      <a:off x="5134666" y="4910705"/>
                      <a:ext cx="397286" cy="494788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169" name="Rectangle 168"/>
                    <p:cNvSpPr/>
                    <p:nvPr/>
                  </p:nvSpPr>
                  <p:spPr>
                    <a:xfrm>
                      <a:off x="5340751" y="5013176"/>
                      <a:ext cx="397286" cy="494788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170" name="Rectangle 169"/>
                    <p:cNvSpPr/>
                    <p:nvPr/>
                  </p:nvSpPr>
                  <p:spPr>
                    <a:xfrm>
                      <a:off x="6646834" y="4910705"/>
                      <a:ext cx="397286" cy="494788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171" name="Rectangle 170"/>
                    <p:cNvSpPr/>
                    <p:nvPr/>
                  </p:nvSpPr>
                  <p:spPr>
                    <a:xfrm>
                      <a:off x="6852919" y="5013176"/>
                      <a:ext cx="397286" cy="494788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grpSp>
                  <p:nvGrpSpPr>
                    <p:cNvPr id="173" name="Group 172"/>
                    <p:cNvGrpSpPr/>
                    <p:nvPr/>
                  </p:nvGrpSpPr>
                  <p:grpSpPr>
                    <a:xfrm>
                      <a:off x="4009845" y="1241020"/>
                      <a:ext cx="1785155" cy="2046687"/>
                      <a:chOff x="1531357" y="950265"/>
                      <a:chExt cx="1785155" cy="2046687"/>
                    </a:xfrm>
                  </p:grpSpPr>
                  <p:grpSp>
                    <p:nvGrpSpPr>
                      <p:cNvPr id="199" name="Group 198"/>
                      <p:cNvGrpSpPr/>
                      <p:nvPr/>
                    </p:nvGrpSpPr>
                    <p:grpSpPr>
                      <a:xfrm>
                        <a:off x="1531357" y="1612685"/>
                        <a:ext cx="1785155" cy="1384267"/>
                        <a:chOff x="1534216" y="1472718"/>
                        <a:chExt cx="1785155" cy="1384267"/>
                      </a:xfrm>
                    </p:grpSpPr>
                    <p:sp>
                      <p:nvSpPr>
                        <p:cNvPr id="203" name="Rectangle 202"/>
                        <p:cNvSpPr/>
                        <p:nvPr/>
                      </p:nvSpPr>
                      <p:spPr>
                        <a:xfrm>
                          <a:off x="2315260" y="1591196"/>
                          <a:ext cx="1004111" cy="473701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n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Motion </a:t>
                          </a:r>
                        </a:p>
                        <a:p>
                          <a:pPr algn="ctr"/>
                          <a:r>
                            <a:rPr lang="en-US" sz="1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Estimation</a:t>
                          </a:r>
                          <a:endParaRPr lang="en-US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p:txBody>
                    </p:sp>
                    <p:grpSp>
                      <p:nvGrpSpPr>
                        <p:cNvPr id="204" name="Group 203"/>
                        <p:cNvGrpSpPr/>
                        <p:nvPr/>
                      </p:nvGrpSpPr>
                      <p:grpSpPr>
                        <a:xfrm>
                          <a:off x="1534216" y="1472718"/>
                          <a:ext cx="603371" cy="597259"/>
                          <a:chOff x="4955009" y="4620772"/>
                          <a:chExt cx="603371" cy="597259"/>
                        </a:xfrm>
                      </p:grpSpPr>
                      <p:sp>
                        <p:nvSpPr>
                          <p:cNvPr id="211" name="Rectangle 210"/>
                          <p:cNvSpPr/>
                          <p:nvPr/>
                        </p:nvSpPr>
                        <p:spPr>
                          <a:xfrm>
                            <a:off x="4955009" y="4620772"/>
                            <a:ext cx="397286" cy="494788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>
                              <a:latin typeface="Times New Roman" pitchFamily="18" charset="0"/>
                              <a:cs typeface="Times New Roman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14" name="Rectangle 213"/>
                          <p:cNvSpPr/>
                          <p:nvPr/>
                        </p:nvSpPr>
                        <p:spPr>
                          <a:xfrm>
                            <a:off x="5161094" y="4723243"/>
                            <a:ext cx="397286" cy="494788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>
                              <a:latin typeface="Times New Roman" pitchFamily="18" charset="0"/>
                              <a:cs typeface="Times New Roman" pitchFamily="18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07" name="Group 206"/>
                        <p:cNvGrpSpPr/>
                        <p:nvPr/>
                      </p:nvGrpSpPr>
                      <p:grpSpPr>
                        <a:xfrm>
                          <a:off x="2570261" y="2259726"/>
                          <a:ext cx="603371" cy="597259"/>
                          <a:chOff x="4841473" y="4043677"/>
                          <a:chExt cx="603371" cy="597259"/>
                        </a:xfrm>
                      </p:grpSpPr>
                      <p:sp>
                        <p:nvSpPr>
                          <p:cNvPr id="208" name="Rectangle 207"/>
                          <p:cNvSpPr/>
                          <p:nvPr/>
                        </p:nvSpPr>
                        <p:spPr>
                          <a:xfrm>
                            <a:off x="4841473" y="4043677"/>
                            <a:ext cx="397286" cy="494788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>
                              <a:latin typeface="Times New Roman" pitchFamily="18" charset="0"/>
                              <a:cs typeface="Times New Roman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9" name="Rectangle 208"/>
                          <p:cNvSpPr/>
                          <p:nvPr/>
                        </p:nvSpPr>
                        <p:spPr>
                          <a:xfrm>
                            <a:off x="5047558" y="4146148"/>
                            <a:ext cx="397286" cy="494788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>
                              <a:latin typeface="Times New Roman" pitchFamily="18" charset="0"/>
                              <a:cs typeface="Times New Roman" pitchFamily="18" charset="0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00" name="Rectangle 199"/>
                      <p:cNvSpPr/>
                      <p:nvPr/>
                    </p:nvSpPr>
                    <p:spPr>
                      <a:xfrm>
                        <a:off x="2409729" y="950265"/>
                        <a:ext cx="397286" cy="49478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200"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201" name="Rectangle 200"/>
                      <p:cNvSpPr/>
                      <p:nvPr/>
                    </p:nvSpPr>
                    <p:spPr>
                      <a:xfrm>
                        <a:off x="2615814" y="1052736"/>
                        <a:ext cx="397286" cy="49478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200"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cxnSp>
                    <p:nvCxnSpPr>
                      <p:cNvPr id="202" name="Straight Arrow Connector 201"/>
                      <p:cNvCxnSpPr>
                        <a:stCxn id="201" idx="2"/>
                        <a:endCxn id="203" idx="0"/>
                      </p:cNvCxnSpPr>
                      <p:nvPr/>
                    </p:nvCxnSpPr>
                    <p:spPr>
                      <a:xfrm>
                        <a:off x="2814457" y="1547524"/>
                        <a:ext cx="0" cy="183639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75" name="Group 174"/>
                    <p:cNvGrpSpPr/>
                    <p:nvPr/>
                  </p:nvGrpSpPr>
                  <p:grpSpPr>
                    <a:xfrm>
                      <a:off x="6979554" y="1220693"/>
                      <a:ext cx="1785155" cy="2046687"/>
                      <a:chOff x="1664871" y="940997"/>
                      <a:chExt cx="1785155" cy="2046687"/>
                    </a:xfrm>
                  </p:grpSpPr>
                  <p:grpSp>
                    <p:nvGrpSpPr>
                      <p:cNvPr id="184" name="Group 183"/>
                      <p:cNvGrpSpPr/>
                      <p:nvPr/>
                    </p:nvGrpSpPr>
                    <p:grpSpPr>
                      <a:xfrm>
                        <a:off x="1664871" y="1603417"/>
                        <a:ext cx="1785155" cy="1384267"/>
                        <a:chOff x="1667730" y="1463450"/>
                        <a:chExt cx="1785155" cy="1384267"/>
                      </a:xfrm>
                    </p:grpSpPr>
                    <p:sp>
                      <p:nvSpPr>
                        <p:cNvPr id="188" name="Rectangle 187"/>
                        <p:cNvSpPr/>
                        <p:nvPr/>
                      </p:nvSpPr>
                      <p:spPr>
                        <a:xfrm>
                          <a:off x="2448774" y="1581928"/>
                          <a:ext cx="1004111" cy="473701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n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Motion </a:t>
                          </a:r>
                        </a:p>
                        <a:p>
                          <a:pPr algn="ctr"/>
                          <a:r>
                            <a:rPr lang="en-US" sz="14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Estimation</a:t>
                          </a:r>
                          <a:endParaRPr lang="en-US" sz="14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p:txBody>
                    </p:sp>
                    <p:grpSp>
                      <p:nvGrpSpPr>
                        <p:cNvPr id="190" name="Group 189"/>
                        <p:cNvGrpSpPr/>
                        <p:nvPr/>
                      </p:nvGrpSpPr>
                      <p:grpSpPr>
                        <a:xfrm>
                          <a:off x="1667730" y="1463450"/>
                          <a:ext cx="603371" cy="597259"/>
                          <a:chOff x="5088523" y="4611504"/>
                          <a:chExt cx="603371" cy="597259"/>
                        </a:xfrm>
                      </p:grpSpPr>
                      <p:sp>
                        <p:nvSpPr>
                          <p:cNvPr id="197" name="Rectangle 196"/>
                          <p:cNvSpPr/>
                          <p:nvPr/>
                        </p:nvSpPr>
                        <p:spPr>
                          <a:xfrm>
                            <a:off x="5088523" y="4611504"/>
                            <a:ext cx="397286" cy="494788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>
                              <a:latin typeface="Times New Roman" pitchFamily="18" charset="0"/>
                              <a:cs typeface="Times New Roman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98" name="Rectangle 197"/>
                          <p:cNvSpPr/>
                          <p:nvPr/>
                        </p:nvSpPr>
                        <p:spPr>
                          <a:xfrm>
                            <a:off x="5294608" y="4713975"/>
                            <a:ext cx="397286" cy="494788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>
                              <a:latin typeface="Times New Roman" pitchFamily="18" charset="0"/>
                              <a:cs typeface="Times New Roman" pitchFamily="18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92" name="Group 191"/>
                        <p:cNvGrpSpPr/>
                        <p:nvPr/>
                      </p:nvGrpSpPr>
                      <p:grpSpPr>
                        <a:xfrm>
                          <a:off x="2703775" y="2250458"/>
                          <a:ext cx="603371" cy="597259"/>
                          <a:chOff x="4974987" y="4034409"/>
                          <a:chExt cx="603371" cy="597259"/>
                        </a:xfrm>
                      </p:grpSpPr>
                      <p:sp>
                        <p:nvSpPr>
                          <p:cNvPr id="195" name="Rectangle 194"/>
                          <p:cNvSpPr/>
                          <p:nvPr/>
                        </p:nvSpPr>
                        <p:spPr>
                          <a:xfrm>
                            <a:off x="4974987" y="4034409"/>
                            <a:ext cx="397286" cy="494788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>
                              <a:latin typeface="Times New Roman" pitchFamily="18" charset="0"/>
                              <a:cs typeface="Times New Roman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96" name="Rectangle 195"/>
                          <p:cNvSpPr/>
                          <p:nvPr/>
                        </p:nvSpPr>
                        <p:spPr>
                          <a:xfrm>
                            <a:off x="5181072" y="4136880"/>
                            <a:ext cx="397286" cy="494788"/>
                          </a:xfrm>
                          <a:prstGeom prst="rect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200">
                              <a:latin typeface="Times New Roman" pitchFamily="18" charset="0"/>
                              <a:cs typeface="Times New Roman" pitchFamily="18" charset="0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185" name="Rectangle 184"/>
                      <p:cNvSpPr/>
                      <p:nvPr/>
                    </p:nvSpPr>
                    <p:spPr>
                      <a:xfrm>
                        <a:off x="2543243" y="940997"/>
                        <a:ext cx="397286" cy="49478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200"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sp>
                    <p:nvSpPr>
                      <p:cNvPr id="186" name="Rectangle 185"/>
                      <p:cNvSpPr/>
                      <p:nvPr/>
                    </p:nvSpPr>
                    <p:spPr>
                      <a:xfrm>
                        <a:off x="2749328" y="1043468"/>
                        <a:ext cx="397286" cy="49478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200">
                          <a:latin typeface="Times New Roman" pitchFamily="18" charset="0"/>
                          <a:cs typeface="Times New Roman" pitchFamily="18" charset="0"/>
                        </a:endParaRPr>
                      </a:p>
                    </p:txBody>
                  </p:sp>
                  <p:cxnSp>
                    <p:nvCxnSpPr>
                      <p:cNvPr id="187" name="Straight Arrow Connector 186"/>
                      <p:cNvCxnSpPr>
                        <a:stCxn id="186" idx="2"/>
                        <a:endCxn id="188" idx="0"/>
                      </p:cNvCxnSpPr>
                      <p:nvPr/>
                    </p:nvCxnSpPr>
                    <p:spPr>
                      <a:xfrm>
                        <a:off x="2947971" y="1538256"/>
                        <a:ext cx="0" cy="183639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76" name="Elbow Connector 175"/>
                    <p:cNvCxnSpPr>
                      <a:stCxn id="228" idx="2"/>
                      <a:endCxn id="164" idx="1"/>
                    </p:cNvCxnSpPr>
                    <p:nvPr/>
                  </p:nvCxnSpPr>
                  <p:spPr>
                    <a:xfrm rot="16200000" flipH="1">
                      <a:off x="1850885" y="2206145"/>
                      <a:ext cx="1482286" cy="1971535"/>
                    </a:xfrm>
                    <a:prstGeom prst="bentConnector2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7" name="Straight Arrow Connector 176"/>
                    <p:cNvCxnSpPr>
                      <a:stCxn id="214" idx="2"/>
                    </p:cNvCxnSpPr>
                    <p:nvPr/>
                  </p:nvCxnSpPr>
                  <p:spPr>
                    <a:xfrm>
                      <a:off x="4414573" y="2500699"/>
                      <a:ext cx="0" cy="1072317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8" name="Straight Arrow Connector 177"/>
                    <p:cNvCxnSpPr>
                      <a:stCxn id="209" idx="2"/>
                    </p:cNvCxnSpPr>
                    <p:nvPr/>
                  </p:nvCxnSpPr>
                  <p:spPr>
                    <a:xfrm>
                      <a:off x="5450618" y="3287707"/>
                      <a:ext cx="0" cy="28530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Elbow Connector 178"/>
                    <p:cNvCxnSpPr>
                      <a:stCxn id="196" idx="2"/>
                      <a:endCxn id="164" idx="3"/>
                    </p:cNvCxnSpPr>
                    <p:nvPr/>
                  </p:nvCxnSpPr>
                  <p:spPr>
                    <a:xfrm rot="5400000">
                      <a:off x="7380203" y="2892932"/>
                      <a:ext cx="665676" cy="1414572"/>
                    </a:xfrm>
                    <a:prstGeom prst="bentConnector2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1" name="Straight Arrow Connector 180"/>
                    <p:cNvCxnSpPr>
                      <a:endCxn id="165" idx="0"/>
                    </p:cNvCxnSpPr>
                    <p:nvPr/>
                  </p:nvCxnSpPr>
                  <p:spPr>
                    <a:xfrm flipH="1">
                      <a:off x="3660392" y="4293096"/>
                      <a:ext cx="7442" cy="61760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2" name="Straight Arrow Connector 181"/>
                    <p:cNvCxnSpPr>
                      <a:endCxn id="167" idx="0"/>
                    </p:cNvCxnSpPr>
                    <p:nvPr/>
                  </p:nvCxnSpPr>
                  <p:spPr>
                    <a:xfrm flipH="1">
                      <a:off x="5333309" y="4293096"/>
                      <a:ext cx="7442" cy="61760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3" name="Straight Arrow Connector 182"/>
                    <p:cNvCxnSpPr>
                      <a:endCxn id="170" idx="0"/>
                    </p:cNvCxnSpPr>
                    <p:nvPr/>
                  </p:nvCxnSpPr>
                  <p:spPr>
                    <a:xfrm flipH="1">
                      <a:off x="6845477" y="4293096"/>
                      <a:ext cx="7442" cy="617609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20" name="Straight Arrow Connector 119"/>
                  <p:cNvCxnSpPr/>
                  <p:nvPr/>
                </p:nvCxnSpPr>
                <p:spPr>
                  <a:xfrm flipH="1">
                    <a:off x="4846988" y="2780928"/>
                    <a:ext cx="1" cy="17799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Arrow Connector 120"/>
                  <p:cNvCxnSpPr/>
                  <p:nvPr/>
                </p:nvCxnSpPr>
                <p:spPr>
                  <a:xfrm flipH="1">
                    <a:off x="7790942" y="2773300"/>
                    <a:ext cx="1" cy="17799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2" name="Group 121"/>
                  <p:cNvGrpSpPr/>
                  <p:nvPr/>
                </p:nvGrpSpPr>
                <p:grpSpPr>
                  <a:xfrm>
                    <a:off x="1990264" y="3573948"/>
                    <a:ext cx="1134134" cy="431116"/>
                    <a:chOff x="1990264" y="3573948"/>
                    <a:chExt cx="1134134" cy="431116"/>
                  </a:xfrm>
                </p:grpSpPr>
                <p:cxnSp>
                  <p:nvCxnSpPr>
                    <p:cNvPr id="125" name="Straight Arrow Connector 124"/>
                    <p:cNvCxnSpPr/>
                    <p:nvPr/>
                  </p:nvCxnSpPr>
                  <p:spPr>
                    <a:xfrm flipH="1">
                      <a:off x="1990264" y="3573948"/>
                      <a:ext cx="7442" cy="431116"/>
                    </a:xfrm>
                    <a:prstGeom prst="straightConnector1">
                      <a:avLst/>
                    </a:prstGeom>
                    <a:ln>
                      <a:tailEnd type="non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" name="Straight Arrow Connector 127"/>
                    <p:cNvCxnSpPr/>
                    <p:nvPr/>
                  </p:nvCxnSpPr>
                  <p:spPr>
                    <a:xfrm>
                      <a:off x="1993985" y="4005064"/>
                      <a:ext cx="1130413" cy="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23" name="Straight Connector 122"/>
                  <p:cNvCxnSpPr>
                    <a:stCxn id="198" idx="2"/>
                  </p:cNvCxnSpPr>
                  <p:nvPr/>
                </p:nvCxnSpPr>
                <p:spPr>
                  <a:xfrm flipH="1">
                    <a:off x="6930883" y="2777672"/>
                    <a:ext cx="7442" cy="121812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Arrow Connector 123"/>
                  <p:cNvCxnSpPr/>
                  <p:nvPr/>
                </p:nvCxnSpPr>
                <p:spPr>
                  <a:xfrm flipH="1">
                    <a:off x="6554450" y="3995796"/>
                    <a:ext cx="376433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aphicFrame>
              <p:nvGraphicFramePr>
                <p:cNvPr id="102" name="Object 10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18634143"/>
                    </p:ext>
                  </p:extLst>
                </p:nvPr>
              </p:nvGraphicFramePr>
              <p:xfrm>
                <a:off x="3031232" y="5791200"/>
                <a:ext cx="4030663" cy="4873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93" name="Equation" r:id="rId10" imgW="1828800" imgH="215640" progId="Equation.3">
                        <p:embed/>
                      </p:oleObj>
                    </mc:Choice>
                    <mc:Fallback>
                      <p:oleObj name="Equation" r:id="rId10" imgW="1828800" imgH="2156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31232" y="5791200"/>
                              <a:ext cx="4030663" cy="4873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3" name="Object 10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47231840"/>
                    </p:ext>
                  </p:extLst>
                </p:nvPr>
              </p:nvGraphicFramePr>
              <p:xfrm>
                <a:off x="1619672" y="1016000"/>
                <a:ext cx="6345238" cy="4873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94" name="Equation" r:id="rId12" imgW="2882880" imgH="215640" progId="Equation.3">
                        <p:embed/>
                      </p:oleObj>
                    </mc:Choice>
                    <mc:Fallback>
                      <p:oleObj name="Equation" r:id="rId12" imgW="2882880" imgH="2156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19672" y="1016000"/>
                              <a:ext cx="6345238" cy="4873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4" name="Object 10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45678200"/>
                    </p:ext>
                  </p:extLst>
                </p:nvPr>
              </p:nvGraphicFramePr>
              <p:xfrm>
                <a:off x="730945" y="1652588"/>
                <a:ext cx="447675" cy="4302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95" name="Equation" r:id="rId14" imgW="203040" imgH="190440" progId="Equation.3">
                        <p:embed/>
                      </p:oleObj>
                    </mc:Choice>
                    <mc:Fallback>
                      <p:oleObj name="Equation" r:id="rId14" imgW="203040" imgH="1904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30945" y="1652588"/>
                              <a:ext cx="447675" cy="4302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5" name="Object 10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05540327"/>
                    </p:ext>
                  </p:extLst>
                </p:nvPr>
              </p:nvGraphicFramePr>
              <p:xfrm>
                <a:off x="3509070" y="1684338"/>
                <a:ext cx="449262" cy="4302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96" name="Equation" r:id="rId16" imgW="203040" imgH="190440" progId="Equation.3">
                        <p:embed/>
                      </p:oleObj>
                    </mc:Choice>
                    <mc:Fallback>
                      <p:oleObj name="Equation" r:id="rId16" imgW="203040" imgH="1904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09070" y="1684338"/>
                              <a:ext cx="449262" cy="4302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6" name="Object 10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50689092"/>
                    </p:ext>
                  </p:extLst>
                </p:nvPr>
              </p:nvGraphicFramePr>
              <p:xfrm>
                <a:off x="6515795" y="1658938"/>
                <a:ext cx="447675" cy="4318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97" name="Equation" r:id="rId18" imgW="203040" imgH="190440" progId="Equation.3">
                        <p:embed/>
                      </p:oleObj>
                    </mc:Choice>
                    <mc:Fallback>
                      <p:oleObj name="Equation" r:id="rId18" imgW="203040" imgH="1904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515795" y="1658938"/>
                              <a:ext cx="447675" cy="4318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07" name="Group 106"/>
                <p:cNvGrpSpPr/>
                <p:nvPr/>
              </p:nvGrpSpPr>
              <p:grpSpPr>
                <a:xfrm>
                  <a:off x="8318752" y="2280483"/>
                  <a:ext cx="789752" cy="597259"/>
                  <a:chOff x="8318752" y="2280483"/>
                  <a:chExt cx="789752" cy="597259"/>
                </a:xfrm>
              </p:grpSpPr>
              <p:sp>
                <p:nvSpPr>
                  <p:cNvPr id="116" name="Rectangle 115"/>
                  <p:cNvSpPr/>
                  <p:nvPr/>
                </p:nvSpPr>
                <p:spPr>
                  <a:xfrm>
                    <a:off x="8505133" y="2280483"/>
                    <a:ext cx="397286" cy="494788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17" name="Rectangle 116"/>
                  <p:cNvSpPr/>
                  <p:nvPr/>
                </p:nvSpPr>
                <p:spPr>
                  <a:xfrm>
                    <a:off x="8711218" y="2382954"/>
                    <a:ext cx="397286" cy="494788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118" name="Straight Arrow Connector 117"/>
                  <p:cNvCxnSpPr>
                    <a:stCxn id="116" idx="1"/>
                    <a:endCxn id="188" idx="3"/>
                  </p:cNvCxnSpPr>
                  <p:nvPr/>
                </p:nvCxnSpPr>
                <p:spPr>
                  <a:xfrm flipH="1">
                    <a:off x="8318752" y="2527877"/>
                    <a:ext cx="186381" cy="786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8" name="Group 107"/>
                <p:cNvGrpSpPr/>
                <p:nvPr/>
              </p:nvGrpSpPr>
              <p:grpSpPr>
                <a:xfrm>
                  <a:off x="2540731" y="2277015"/>
                  <a:ext cx="789752" cy="597259"/>
                  <a:chOff x="6915839" y="2289751"/>
                  <a:chExt cx="789752" cy="597259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7102220" y="2289751"/>
                    <a:ext cx="397286" cy="494788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14" name="Rectangle 113"/>
                  <p:cNvSpPr/>
                  <p:nvPr/>
                </p:nvSpPr>
                <p:spPr>
                  <a:xfrm>
                    <a:off x="7308305" y="2392222"/>
                    <a:ext cx="397286" cy="494788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115" name="Straight Arrow Connector 114"/>
                  <p:cNvCxnSpPr>
                    <a:stCxn id="113" idx="1"/>
                  </p:cNvCxnSpPr>
                  <p:nvPr/>
                </p:nvCxnSpPr>
                <p:spPr>
                  <a:xfrm flipH="1">
                    <a:off x="6915839" y="2537145"/>
                    <a:ext cx="186381" cy="786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9" name="Group 108"/>
                <p:cNvGrpSpPr/>
                <p:nvPr/>
              </p:nvGrpSpPr>
              <p:grpSpPr>
                <a:xfrm>
                  <a:off x="5349043" y="2289751"/>
                  <a:ext cx="789752" cy="597259"/>
                  <a:chOff x="7563910" y="2289751"/>
                  <a:chExt cx="789752" cy="597259"/>
                </a:xfrm>
              </p:grpSpPr>
              <p:sp>
                <p:nvSpPr>
                  <p:cNvPr id="110" name="Rectangle 109"/>
                  <p:cNvSpPr/>
                  <p:nvPr/>
                </p:nvSpPr>
                <p:spPr>
                  <a:xfrm>
                    <a:off x="7750291" y="2289751"/>
                    <a:ext cx="397286" cy="494788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>
                  <a:xfrm>
                    <a:off x="7956376" y="2392222"/>
                    <a:ext cx="397286" cy="494788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112" name="Straight Arrow Connector 111"/>
                  <p:cNvCxnSpPr>
                    <a:stCxn id="110" idx="1"/>
                  </p:cNvCxnSpPr>
                  <p:nvPr/>
                </p:nvCxnSpPr>
                <p:spPr>
                  <a:xfrm flipH="1">
                    <a:off x="7563910" y="2537145"/>
                    <a:ext cx="186381" cy="786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aphicFrame>
            <p:nvGraphicFramePr>
              <p:cNvPr id="100" name="Object 9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70532832"/>
                  </p:ext>
                </p:extLst>
              </p:nvPr>
            </p:nvGraphicFramePr>
            <p:xfrm>
              <a:off x="2123728" y="3070225"/>
              <a:ext cx="6592887" cy="487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98" name="Equation" r:id="rId20" imgW="2997000" imgH="215640" progId="Equation.3">
                      <p:embed/>
                    </p:oleObj>
                  </mc:Choice>
                  <mc:Fallback>
                    <p:oleObj name="Equation" r:id="rId20" imgW="299700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23728" y="3070225"/>
                            <a:ext cx="6592887" cy="487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185246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Sub-pel DET Results</a:t>
            </a:r>
            <a:endParaRPr lang="sv-SE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(Confidential) May 2, 2011</a:t>
            </a:r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13</a:t>
            </a:fld>
            <a:endParaRPr lang="sv-SE" dirty="0"/>
          </a:p>
        </p:txBody>
      </p:sp>
      <p:pic>
        <p:nvPicPr>
          <p:cNvPr id="5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6033"/>
            <a:ext cx="714348" cy="714348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083994"/>
              </p:ext>
            </p:extLst>
          </p:nvPr>
        </p:nvGraphicFramePr>
        <p:xfrm>
          <a:off x="2195736" y="2636912"/>
          <a:ext cx="4752529" cy="18417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6"/>
                <a:gridCol w="833777"/>
                <a:gridCol w="1167288"/>
                <a:gridCol w="1167288"/>
              </a:tblGrid>
              <a:tr h="432047">
                <a:tc rowSpan="2"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5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Test               </a:t>
                      </a:r>
                      <a:r>
                        <a:rPr lang="en-US" sz="1600" b="0" kern="15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Sequences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5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Virtual View</a:t>
                      </a:r>
                      <a:endParaRPr lang="en-US" sz="1600" b="0" kern="15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VSRS 3.5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sv-SE" sz="1600" b="0" kern="15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Lucida Sans Unicode"/>
                          <a:cs typeface="Times New Roman" pitchFamily="18" charset="0"/>
                        </a:rPr>
                        <a:t>[dB]</a:t>
                      </a:r>
                      <a:endParaRPr lang="en-US" sz="1600" b="0" kern="15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5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Lucida Sans Unicode"/>
                          <a:cs typeface="Times New Roman" pitchFamily="18" charset="0"/>
                        </a:rPr>
                        <a:t>Integer-pel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5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Lucida Sans Unicode"/>
                          <a:cs typeface="Times New Roman" pitchFamily="18" charset="0"/>
                        </a:rPr>
                        <a:t>Half-pel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0416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5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Kendo</a:t>
                      </a:r>
                      <a:endParaRPr lang="en-US" sz="1600" b="0" kern="15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5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Lucida Sans Unicode"/>
                          <a:cs typeface="Times New Roman" pitchFamily="18" charset="0"/>
                        </a:rPr>
                        <a:t>02</a:t>
                      </a:r>
                      <a:endParaRPr lang="en-US" sz="1600" b="0" kern="15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5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Lucida Sans Unicode"/>
                          <a:cs typeface="Times New Roman" pitchFamily="18" charset="0"/>
                        </a:rPr>
                        <a:t>37.52</a:t>
                      </a:r>
                      <a:endParaRPr lang="en-US" sz="1600" b="0" kern="15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5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Lucida Sans Unicode"/>
                          <a:cs typeface="Times New Roman" pitchFamily="18" charset="0"/>
                        </a:rPr>
                        <a:t>37.57</a:t>
                      </a:r>
                      <a:endParaRPr lang="en-US" sz="1600" b="0" kern="15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0416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5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Lucida Sans Unicode"/>
                          <a:cs typeface="Times New Roman" pitchFamily="18" charset="0"/>
                        </a:rPr>
                        <a:t>Balloons</a:t>
                      </a:r>
                      <a:endParaRPr lang="en-US" sz="1600" b="0" kern="15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5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Lucida Sans Unicode"/>
                          <a:cs typeface="Times New Roman" pitchFamily="18" charset="0"/>
                        </a:rPr>
                        <a:t>04</a:t>
                      </a:r>
                      <a:endParaRPr lang="en-US" sz="1600" b="0" kern="15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5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Lucida Sans Unicode"/>
                          <a:cs typeface="Times New Roman" pitchFamily="18" charset="0"/>
                        </a:rPr>
                        <a:t>35.44</a:t>
                      </a:r>
                      <a:endParaRPr lang="en-US" sz="1600" b="0" kern="15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5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Lucida Sans Unicode"/>
                          <a:cs typeface="Times New Roman" pitchFamily="18" charset="0"/>
                        </a:rPr>
                        <a:t>35.50</a:t>
                      </a:r>
                      <a:endParaRPr lang="en-US" sz="1600" b="0" kern="15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0416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5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Lovebird1</a:t>
                      </a:r>
                      <a:endParaRPr lang="en-US" sz="1600" b="0" kern="15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5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Lucida Sans Unicode"/>
                          <a:cs typeface="Times New Roman" pitchFamily="18" charset="0"/>
                        </a:rPr>
                        <a:t>05</a:t>
                      </a:r>
                      <a:endParaRPr lang="en-US" sz="1600" b="0" kern="15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5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Lucida Sans Unicode"/>
                          <a:cs typeface="Times New Roman" pitchFamily="18" charset="0"/>
                        </a:rPr>
                        <a:t>33.00</a:t>
                      </a:r>
                      <a:endParaRPr lang="en-US" sz="1600" b="0" kern="15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5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Lucida Sans Unicode"/>
                          <a:cs typeface="Times New Roman" pitchFamily="18" charset="0"/>
                        </a:rPr>
                        <a:t>33.03</a:t>
                      </a:r>
                      <a:endParaRPr lang="en-US" sz="1600" b="0" kern="15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0416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5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Lucida Sans Unicode"/>
                          <a:cs typeface="Times New Roman" pitchFamily="18" charset="0"/>
                        </a:rPr>
                        <a:t>Newspaper</a:t>
                      </a:r>
                      <a:endParaRPr lang="en-US" sz="1600" b="0" kern="15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5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Lucida Sans Unicode"/>
                          <a:cs typeface="Times New Roman" pitchFamily="18" charset="0"/>
                        </a:rPr>
                        <a:t>05</a:t>
                      </a:r>
                      <a:endParaRPr lang="en-US" sz="1600" b="0" kern="15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5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Lucida Sans Unicode"/>
                          <a:cs typeface="Times New Roman" pitchFamily="18" charset="0"/>
                        </a:rPr>
                        <a:t>32.00</a:t>
                      </a:r>
                      <a:endParaRPr lang="en-US" sz="1600" b="0" kern="15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5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Lucida Sans Unicode"/>
                          <a:cs typeface="Times New Roman" pitchFamily="18" charset="0"/>
                        </a:rPr>
                        <a:t>32.01</a:t>
                      </a:r>
                      <a:endParaRPr lang="en-US" sz="1600" b="0" kern="15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Lucida Sans Unicode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03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Depth Pixel Cluster-Based Thresholding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(Confidential) May 2,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095E-FAB8-474F-B155-81A507A9DE8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867" y="1628800"/>
            <a:ext cx="5687784" cy="4263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80481" y="5871869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Kendo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578211" y="3313013"/>
            <a:ext cx="1368152" cy="975061"/>
            <a:chOff x="7596336" y="1240731"/>
            <a:chExt cx="1483981" cy="1016481"/>
          </a:xfrm>
        </p:grpSpPr>
        <p:grpSp>
          <p:nvGrpSpPr>
            <p:cNvPr id="8" name="Group 7"/>
            <p:cNvGrpSpPr/>
            <p:nvPr/>
          </p:nvGrpSpPr>
          <p:grpSpPr>
            <a:xfrm>
              <a:off x="7596336" y="1240731"/>
              <a:ext cx="1483981" cy="269554"/>
              <a:chOff x="1719867" y="6021288"/>
              <a:chExt cx="1700005" cy="30777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719867" y="6021288"/>
                <a:ext cx="288032" cy="28803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022631" y="6021288"/>
                <a:ext cx="13972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Times New Roman" pitchFamily="18" charset="0"/>
                    <a:cs typeface="Times New Roman" pitchFamily="18" charset="0"/>
                  </a:rPr>
                  <a:t>Cluster A</a:t>
                </a:r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7596336" y="1589845"/>
              <a:ext cx="1483981" cy="307777"/>
              <a:chOff x="1719867" y="6021288"/>
              <a:chExt cx="1700005" cy="35142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719867" y="6021288"/>
                <a:ext cx="288032" cy="2880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022631" y="6021288"/>
                <a:ext cx="1397241" cy="351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Times New Roman" pitchFamily="18" charset="0"/>
                    <a:cs typeface="Times New Roman" pitchFamily="18" charset="0"/>
                  </a:rPr>
                  <a:t>Cluster B</a:t>
                </a:r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7596336" y="1949435"/>
              <a:ext cx="1483981" cy="307777"/>
              <a:chOff x="1719867" y="5626323"/>
              <a:chExt cx="1700005" cy="35142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719867" y="5626324"/>
                <a:ext cx="288032" cy="288032"/>
              </a:xfrm>
              <a:prstGeom prst="rect">
                <a:avLst/>
              </a:prstGeom>
              <a:solidFill>
                <a:srgbClr val="B43ADA"/>
              </a:solidFill>
              <a:ln>
                <a:solidFill>
                  <a:srgbClr val="BC0CBC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022631" y="5626323"/>
                <a:ext cx="1397241" cy="351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Times New Roman" pitchFamily="18" charset="0"/>
                    <a:cs typeface="Times New Roman" pitchFamily="18" charset="0"/>
                  </a:rPr>
                  <a:t>Cluster C</a:t>
                </a:r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pic>
        <p:nvPicPr>
          <p:cNvPr id="25" name="Content Placeholder 3" descr="kth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46033"/>
            <a:ext cx="714348" cy="71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4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93" y="-14774"/>
            <a:ext cx="8229600" cy="1143000"/>
          </a:xfrm>
        </p:spPr>
        <p:txBody>
          <a:bodyPr>
            <a:normAutofit/>
          </a:bodyPr>
          <a:lstStyle/>
          <a:p>
            <a:r>
              <a:rPr lang="sv-SE" sz="4000" dirty="0" smtClean="0">
                <a:latin typeface="Times New Roman" pitchFamily="18" charset="0"/>
                <a:cs typeface="Times New Roman" pitchFamily="18" charset="0"/>
              </a:rPr>
              <a:t>Connection Threshold</a:t>
            </a:r>
            <a:endParaRPr lang="sv-SE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(Confidential) May 2, 2011</a:t>
            </a:r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15</a:t>
            </a:fld>
            <a:endParaRPr lang="sv-SE" dirty="0"/>
          </a:p>
        </p:txBody>
      </p:sp>
      <p:pic>
        <p:nvPicPr>
          <p:cNvPr id="5" name="Content Placeholder 3" descr="kth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772436"/>
              </p:ext>
            </p:extLst>
          </p:nvPr>
        </p:nvGraphicFramePr>
        <p:xfrm>
          <a:off x="1043608" y="4811713"/>
          <a:ext cx="6856413" cy="157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1" name="Equation" r:id="rId4" imgW="3886200" imgH="888840" progId="Equation.3">
                  <p:embed/>
                </p:oleObj>
              </mc:Choice>
              <mc:Fallback>
                <p:oleObj name="Equation" r:id="rId4" imgW="38862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811713"/>
                        <a:ext cx="6856413" cy="15700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94" name="Picture 6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57" y="764704"/>
            <a:ext cx="5592371" cy="4020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3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3600" dirty="0" smtClean="0">
                <a:latin typeface="Times New Roman" pitchFamily="18" charset="0"/>
                <a:cs typeface="Times New Roman" pitchFamily="18" charset="0"/>
              </a:rPr>
              <a:t>Cluster Approach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sv-SE" sz="3600" dirty="0" smtClean="0">
                <a:latin typeface="Times New Roman" pitchFamily="18" charset="0"/>
                <a:cs typeface="Times New Roman" pitchFamily="18" charset="0"/>
              </a:rPr>
              <a:t> Connection Thresholding</a:t>
            </a:r>
            <a:endParaRPr lang="sv-SE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(Confidential) May 2, 2011</a:t>
            </a:r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16</a:t>
            </a:fld>
            <a:endParaRPr lang="sv-SE" dirty="0"/>
          </a:p>
        </p:txBody>
      </p:sp>
      <p:pic>
        <p:nvPicPr>
          <p:cNvPr id="5" name="Content Placeholder 3" descr="kth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grpSp>
        <p:nvGrpSpPr>
          <p:cNvPr id="58" name="Group 57"/>
          <p:cNvGrpSpPr/>
          <p:nvPr/>
        </p:nvGrpSpPr>
        <p:grpSpPr>
          <a:xfrm>
            <a:off x="539552" y="1484784"/>
            <a:ext cx="8136903" cy="4220741"/>
            <a:chOff x="971600" y="1484784"/>
            <a:chExt cx="8136903" cy="4220741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4572000" y="1664804"/>
              <a:ext cx="504056" cy="2808312"/>
            </a:xfrm>
            <a:prstGeom prst="leftBr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e 11"/>
            <p:cNvSpPr/>
            <p:nvPr/>
          </p:nvSpPr>
          <p:spPr>
            <a:xfrm rot="5400000">
              <a:off x="1475656" y="3731510"/>
              <a:ext cx="360040" cy="1368152"/>
            </a:xfrm>
            <a:prstGeom prst="leftBr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eft Brace 32"/>
            <p:cNvSpPr/>
            <p:nvPr/>
          </p:nvSpPr>
          <p:spPr>
            <a:xfrm rot="5400000">
              <a:off x="4644008" y="3326614"/>
              <a:ext cx="360040" cy="2121931"/>
            </a:xfrm>
            <a:prstGeom prst="leftBr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Brace 34"/>
            <p:cNvSpPr/>
            <p:nvPr/>
          </p:nvSpPr>
          <p:spPr>
            <a:xfrm rot="5400000">
              <a:off x="7863199" y="3287628"/>
              <a:ext cx="360040" cy="213056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946383"/>
                </p:ext>
              </p:extLst>
            </p:nvPr>
          </p:nvGraphicFramePr>
          <p:xfrm>
            <a:off x="1043608" y="4467448"/>
            <a:ext cx="1181100" cy="1193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59" name="Ekvation" r:id="rId4" imgW="1181100" imgH="1193800" progId="Equation.3">
                    <p:embed/>
                  </p:oleObj>
                </mc:Choice>
                <mc:Fallback>
                  <p:oleObj name="Ekvation" r:id="rId4" imgW="1181100" imgH="119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608" y="4467448"/>
                          <a:ext cx="1181100" cy="1193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5323774"/>
                </p:ext>
              </p:extLst>
            </p:nvPr>
          </p:nvGraphicFramePr>
          <p:xfrm>
            <a:off x="7071362" y="4416648"/>
            <a:ext cx="1943100" cy="1244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60" name="Equation" r:id="rId6" imgW="1942920" imgH="1244520" progId="Equation.3">
                    <p:embed/>
                  </p:oleObj>
                </mc:Choice>
                <mc:Fallback>
                  <p:oleObj name="Equation" r:id="rId6" imgW="1942920" imgH="12445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71362" y="4416648"/>
                          <a:ext cx="1943100" cy="1244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5659809"/>
                </p:ext>
              </p:extLst>
            </p:nvPr>
          </p:nvGraphicFramePr>
          <p:xfrm>
            <a:off x="3922886" y="4437112"/>
            <a:ext cx="1873250" cy="1268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61" name="Equation" r:id="rId8" imgW="2641320" imgH="1790640" progId="Equation.3">
                    <p:embed/>
                  </p:oleObj>
                </mc:Choice>
                <mc:Fallback>
                  <p:oleObj name="Equation" r:id="rId8" imgW="2641320" imgH="1790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2886" y="4437112"/>
                          <a:ext cx="1873250" cy="1268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3313198"/>
                </p:ext>
              </p:extLst>
            </p:nvPr>
          </p:nvGraphicFramePr>
          <p:xfrm>
            <a:off x="2952601" y="1484784"/>
            <a:ext cx="3203575" cy="1570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62" name="Equation" r:id="rId10" imgW="1815840" imgH="888840" progId="Equation.3">
                    <p:embed/>
                  </p:oleObj>
                </mc:Choice>
                <mc:Fallback>
                  <p:oleObj name="Equation" r:id="rId10" imgW="1815840" imgH="8888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2601" y="1484784"/>
                          <a:ext cx="3203575" cy="1570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" name="Straight Arrow Connector 13"/>
            <p:cNvCxnSpPr>
              <a:stCxn id="11" idx="1"/>
            </p:cNvCxnSpPr>
            <p:nvPr/>
          </p:nvCxnSpPr>
          <p:spPr>
            <a:xfrm>
              <a:off x="4824028" y="3320988"/>
              <a:ext cx="0" cy="3960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Elbow Connector 21"/>
            <p:cNvCxnSpPr>
              <a:endCxn id="12" idx="1"/>
            </p:cNvCxnSpPr>
            <p:nvPr/>
          </p:nvCxnSpPr>
          <p:spPr>
            <a:xfrm rot="10800000" flipV="1">
              <a:off x="1655676" y="3717030"/>
              <a:ext cx="3168352" cy="518536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Elbow Connector 50"/>
            <p:cNvCxnSpPr>
              <a:endCxn id="35" idx="1"/>
            </p:cNvCxnSpPr>
            <p:nvPr/>
          </p:nvCxnSpPr>
          <p:spPr>
            <a:xfrm>
              <a:off x="4824029" y="3717032"/>
              <a:ext cx="3219190" cy="455861"/>
            </a:xfrm>
            <a:prstGeom prst="bentConnector4">
              <a:avLst>
                <a:gd name="adj1" fmla="val 47204"/>
                <a:gd name="adj2" fmla="val -1757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824028" y="3717031"/>
              <a:ext cx="1" cy="5040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68" name="Rectangle 67"/>
          <p:cNvSpPr/>
          <p:nvPr/>
        </p:nvSpPr>
        <p:spPr>
          <a:xfrm>
            <a:off x="699540" y="5774320"/>
            <a:ext cx="1063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Cluster A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985776" y="5774320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Cluster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079583" y="5774320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Cluster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3872240" y="4428217"/>
            <a:ext cx="267712" cy="252611"/>
          </a:xfrm>
          <a:prstGeom prst="ellipse">
            <a:avLst/>
          </a:prstGeom>
          <a:solidFill>
            <a:schemeClr val="tx2">
              <a:lumMod val="40000"/>
              <a:lumOff val="60000"/>
              <a:alpha val="24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08720"/>
            <a:ext cx="7562850" cy="5305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Cluster Distribution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095E-FAB8-474F-B155-81A507A9DE8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(Confidential) May 2, 2011</a:t>
            </a:r>
            <a:endParaRPr lang="en-US" dirty="0"/>
          </a:p>
        </p:txBody>
      </p:sp>
      <p:pic>
        <p:nvPicPr>
          <p:cNvPr id="9" name="Content Placeholder 3" descr="kth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06652" y="5844813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 Reference-view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cenario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71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0" y="341784"/>
            <a:ext cx="843528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Relative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Distance Sub-cluster Classification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(Confidential) May 2, 2011</a:t>
            </a:r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18</a:t>
            </a:fld>
            <a:endParaRPr lang="sv-SE" dirty="0"/>
          </a:p>
        </p:txBody>
      </p:sp>
      <p:pic>
        <p:nvPicPr>
          <p:cNvPr id="5" name="Content Placeholder 3" descr="kth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389786"/>
              </p:ext>
            </p:extLst>
          </p:nvPr>
        </p:nvGraphicFramePr>
        <p:xfrm>
          <a:off x="5508104" y="3287410"/>
          <a:ext cx="3240360" cy="1851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9" name="Equation" r:id="rId4" imgW="1333440" imgH="761760" progId="Equation.3">
                  <p:embed/>
                </p:oleObj>
              </mc:Choice>
              <mc:Fallback>
                <p:oleObj name="Equation" r:id="rId4" imgW="133344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3287410"/>
                        <a:ext cx="3240360" cy="185163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923171"/>
              </p:ext>
            </p:extLst>
          </p:nvPr>
        </p:nvGraphicFramePr>
        <p:xfrm>
          <a:off x="2012950" y="5110758"/>
          <a:ext cx="4675188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0" name="Equation" r:id="rId6" imgW="3708360" imgH="952200" progId="Equation.3">
                  <p:embed/>
                </p:oleObj>
              </mc:Choice>
              <mc:Fallback>
                <p:oleObj name="Equation" r:id="rId6" imgW="370836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5110758"/>
                        <a:ext cx="4675188" cy="1198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548928"/>
              </p:ext>
            </p:extLst>
          </p:nvPr>
        </p:nvGraphicFramePr>
        <p:xfrm>
          <a:off x="3034326" y="1556792"/>
          <a:ext cx="2869196" cy="1406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1" name="Equation" r:id="rId8" imgW="1815840" imgH="888840" progId="Equation.3">
                  <p:embed/>
                </p:oleObj>
              </mc:Choice>
              <mc:Fallback>
                <p:oleObj name="Equation" r:id="rId8" imgW="181584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4326" y="1556792"/>
                        <a:ext cx="2869196" cy="140684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683568" y="3418305"/>
            <a:ext cx="4392488" cy="1139725"/>
            <a:chOff x="4099012" y="1556792"/>
            <a:chExt cx="4183707" cy="1139725"/>
          </a:xfrm>
        </p:grpSpPr>
        <p:grpSp>
          <p:nvGrpSpPr>
            <p:cNvPr id="31" name="Group 30"/>
            <p:cNvGrpSpPr/>
            <p:nvPr/>
          </p:nvGrpSpPr>
          <p:grpSpPr>
            <a:xfrm>
              <a:off x="4283968" y="1556792"/>
              <a:ext cx="3600400" cy="1008112"/>
              <a:chOff x="2627784" y="2842650"/>
              <a:chExt cx="3600400" cy="1296144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2627784" y="2842650"/>
                <a:ext cx="3600400" cy="1296144"/>
                <a:chOff x="2483768" y="2482610"/>
                <a:chExt cx="4824536" cy="1296144"/>
              </a:xfrm>
            </p:grpSpPr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2483768" y="3356992"/>
                  <a:ext cx="482453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2627785" y="2482610"/>
                  <a:ext cx="0" cy="129614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152160" y="3592448"/>
                <a:ext cx="2571968" cy="216912"/>
                <a:chOff x="251520" y="3212976"/>
                <a:chExt cx="2571968" cy="216912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>
                  <a:off x="1259632" y="3212976"/>
                  <a:ext cx="0" cy="2160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1763688" y="3213864"/>
                  <a:ext cx="0" cy="2160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2319432" y="3212976"/>
                  <a:ext cx="0" cy="2160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823488" y="3213864"/>
                  <a:ext cx="0" cy="2160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251520" y="3212976"/>
                  <a:ext cx="0" cy="2160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755576" y="3213864"/>
                  <a:ext cx="0" cy="2160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aphicFrame>
          <p:nvGraphicFramePr>
            <p:cNvPr id="3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5651541"/>
                </p:ext>
              </p:extLst>
            </p:nvPr>
          </p:nvGraphicFramePr>
          <p:xfrm>
            <a:off x="7838219" y="1915825"/>
            <a:ext cx="444500" cy="585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42" name="Equation" r:id="rId10" imgW="241200" imgH="317160" progId="Equation.3">
                    <p:embed/>
                  </p:oleObj>
                </mc:Choice>
                <mc:Fallback>
                  <p:oleObj name="Equation" r:id="rId10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38219" y="1915825"/>
                          <a:ext cx="444500" cy="5857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4971909"/>
                </p:ext>
              </p:extLst>
            </p:nvPr>
          </p:nvGraphicFramePr>
          <p:xfrm>
            <a:off x="7264930" y="2296274"/>
            <a:ext cx="434482" cy="400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43" name="Equation" r:id="rId12" imgW="317160" imgH="291960" progId="Equation.3">
                    <p:embed/>
                  </p:oleObj>
                </mc:Choice>
                <mc:Fallback>
                  <p:oleObj name="Equation" r:id="rId12" imgW="31716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64930" y="2296274"/>
                          <a:ext cx="434482" cy="400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4807142"/>
                </p:ext>
              </p:extLst>
            </p:nvPr>
          </p:nvGraphicFramePr>
          <p:xfrm>
            <a:off x="5195270" y="2295822"/>
            <a:ext cx="277813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44" name="Equation" r:id="rId14" imgW="203040" imgH="291960" progId="Equation.3">
                    <p:embed/>
                  </p:oleObj>
                </mc:Choice>
                <mc:Fallback>
                  <p:oleObj name="Equation" r:id="rId14" imgW="20304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5270" y="2295822"/>
                          <a:ext cx="277813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8285765"/>
                </p:ext>
              </p:extLst>
            </p:nvPr>
          </p:nvGraphicFramePr>
          <p:xfrm>
            <a:off x="4645995" y="2295822"/>
            <a:ext cx="261938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45" name="Equation" r:id="rId16" imgW="190440" imgH="291960" progId="Equation.3">
                    <p:embed/>
                  </p:oleObj>
                </mc:Choice>
                <mc:Fallback>
                  <p:oleObj name="Equation" r:id="rId16" imgW="19044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5995" y="2295822"/>
                          <a:ext cx="261938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7379694"/>
                </p:ext>
              </p:extLst>
            </p:nvPr>
          </p:nvGraphicFramePr>
          <p:xfrm>
            <a:off x="5902325" y="2395538"/>
            <a:ext cx="800100" cy="22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46" name="Equation" r:id="rId18" imgW="583920" imgH="164880" progId="Equation.3">
                    <p:embed/>
                  </p:oleObj>
                </mc:Choice>
                <mc:Fallback>
                  <p:oleObj name="Equation" r:id="rId18" imgW="5839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2325" y="2395538"/>
                          <a:ext cx="800100" cy="225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9287578"/>
                </p:ext>
              </p:extLst>
            </p:nvPr>
          </p:nvGraphicFramePr>
          <p:xfrm>
            <a:off x="4099012" y="2287567"/>
            <a:ext cx="20955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47" name="Equation" r:id="rId20" imgW="152280" imgH="228600" progId="Equation.3">
                    <p:embed/>
                  </p:oleObj>
                </mc:Choice>
                <mc:Fallback>
                  <p:oleObj name="Equation" r:id="rId20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9012" y="2287567"/>
                          <a:ext cx="209550" cy="3127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9897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20363"/>
            <a:ext cx="7562850" cy="5305425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(Confidential) May 2, 2011</a:t>
            </a:r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19</a:t>
            </a:fld>
            <a:endParaRPr lang="sv-SE" dirty="0"/>
          </a:p>
        </p:txBody>
      </p:sp>
      <p:pic>
        <p:nvPicPr>
          <p:cNvPr id="5" name="Content Placeholder 3" descr="kth_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3246075" y="1556792"/>
            <a:ext cx="0" cy="4320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flipH="1">
            <a:off x="2605796" y="2420177"/>
            <a:ext cx="405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smtClean="0"/>
              <a:t>C</a:t>
            </a:r>
            <a:r>
              <a:rPr lang="sv-SE" sz="2000" b="1" baseline="-25000" dirty="0" smtClean="0"/>
              <a:t>1</a:t>
            </a:r>
            <a:endParaRPr lang="sv-SE" sz="2000" b="1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3300420" y="1988840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/>
              <a:t>C</a:t>
            </a:r>
            <a:r>
              <a:rPr lang="sv-SE" sz="2000" b="1" baseline="-25000" dirty="0"/>
              <a:t>2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439852"/>
              </p:ext>
            </p:extLst>
          </p:nvPr>
        </p:nvGraphicFramePr>
        <p:xfrm>
          <a:off x="1187624" y="3494319"/>
          <a:ext cx="304765" cy="445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2" name="Equation" r:id="rId5" imgW="164880" imgH="241200" progId="Equation.3">
                  <p:embed/>
                </p:oleObj>
              </mc:Choice>
              <mc:Fallback>
                <p:oleObj name="Equation" r:id="rId5" imgW="16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494319"/>
                        <a:ext cx="304765" cy="4454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175422"/>
              </p:ext>
            </p:extLst>
          </p:nvPr>
        </p:nvGraphicFramePr>
        <p:xfrm>
          <a:off x="4609009" y="5981288"/>
          <a:ext cx="2825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3" name="Equation" r:id="rId7" imgW="152280" imgH="241200" progId="Equation.3">
                  <p:embed/>
                </p:oleObj>
              </mc:Choice>
              <mc:Fallback>
                <p:oleObj name="Equation" r:id="rId7" imgW="152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9009" y="5981288"/>
                        <a:ext cx="2825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266334" y="1092815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 Reference-view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cenario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02320" y="2952"/>
            <a:ext cx="843528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Relative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Distance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Sub-cluster Classification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Structured-Depth Image Based Rendering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Depth Enhancement Tool: Updates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Depth Pixel Cluster Based Thresholding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(Confidential) May 2,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095E-FAB8-474F-B155-81A507A9DE8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6033"/>
            <a:ext cx="714348" cy="71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1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Connection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Threshold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(Confidential) May 2, 2011</a:t>
            </a:r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20</a:t>
            </a:fld>
            <a:endParaRPr lang="sv-SE" dirty="0"/>
          </a:p>
        </p:txBody>
      </p:sp>
      <p:pic>
        <p:nvPicPr>
          <p:cNvPr id="5" name="Content Placeholder 3" descr="kth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009386" y="1315877"/>
            <a:ext cx="3190334" cy="914400"/>
            <a:chOff x="2292767" y="2054280"/>
            <a:chExt cx="3190334" cy="914400"/>
          </a:xfrm>
        </p:grpSpPr>
        <p:sp>
          <p:nvSpPr>
            <p:cNvPr id="4" name="TextBox 3"/>
            <p:cNvSpPr txBox="1"/>
            <p:nvPr/>
          </p:nvSpPr>
          <p:spPr>
            <a:xfrm>
              <a:off x="2292767" y="2325911"/>
              <a:ext cx="1608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Class A Cluster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eft Brace 8"/>
            <p:cNvSpPr/>
            <p:nvPr/>
          </p:nvSpPr>
          <p:spPr>
            <a:xfrm>
              <a:off x="3923928" y="2054280"/>
              <a:ext cx="288032" cy="91440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439639"/>
                </p:ext>
              </p:extLst>
            </p:nvPr>
          </p:nvGraphicFramePr>
          <p:xfrm>
            <a:off x="4355976" y="2274888"/>
            <a:ext cx="1127125" cy="474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95" name="Equation" r:id="rId4" imgW="545760" imgH="228600" progId="Equation.3">
                    <p:embed/>
                  </p:oleObj>
                </mc:Choice>
                <mc:Fallback>
                  <p:oleObj name="Equation" r:id="rId4" imgW="5457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2274888"/>
                          <a:ext cx="1127125" cy="4746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17"/>
          <p:cNvGrpSpPr/>
          <p:nvPr/>
        </p:nvGrpSpPr>
        <p:grpSpPr>
          <a:xfrm>
            <a:off x="3009386" y="2336700"/>
            <a:ext cx="3509100" cy="914400"/>
            <a:chOff x="2274287" y="2054280"/>
            <a:chExt cx="3509100" cy="914400"/>
          </a:xfrm>
        </p:grpSpPr>
        <p:sp>
          <p:nvSpPr>
            <p:cNvPr id="19" name="TextBox 18"/>
            <p:cNvSpPr txBox="1"/>
            <p:nvPr/>
          </p:nvSpPr>
          <p:spPr>
            <a:xfrm>
              <a:off x="2274287" y="2324771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Class B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Cluster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Left Brace 19"/>
            <p:cNvSpPr/>
            <p:nvPr/>
          </p:nvSpPr>
          <p:spPr>
            <a:xfrm>
              <a:off x="3923928" y="2054280"/>
              <a:ext cx="288032" cy="91440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4153643"/>
                </p:ext>
              </p:extLst>
            </p:nvPr>
          </p:nvGraphicFramePr>
          <p:xfrm>
            <a:off x="4340350" y="2227690"/>
            <a:ext cx="1443037" cy="474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96" name="Equation" r:id="rId6" imgW="698400" imgH="228600" progId="Equation.3">
                    <p:embed/>
                  </p:oleObj>
                </mc:Choice>
                <mc:Fallback>
                  <p:oleObj name="Equation" r:id="rId6" imgW="698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0350" y="2227690"/>
                          <a:ext cx="1443037" cy="4746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Group 27"/>
          <p:cNvGrpSpPr/>
          <p:nvPr/>
        </p:nvGrpSpPr>
        <p:grpSpPr>
          <a:xfrm>
            <a:off x="3014718" y="3290888"/>
            <a:ext cx="5258154" cy="966223"/>
            <a:chOff x="1288677" y="3830929"/>
            <a:chExt cx="5258154" cy="966223"/>
          </a:xfrm>
        </p:grpSpPr>
        <p:grpSp>
          <p:nvGrpSpPr>
            <p:cNvPr id="22" name="Group 21"/>
            <p:cNvGrpSpPr/>
            <p:nvPr/>
          </p:nvGrpSpPr>
          <p:grpSpPr>
            <a:xfrm>
              <a:off x="1288677" y="3830929"/>
              <a:ext cx="3591776" cy="966223"/>
              <a:chOff x="2008757" y="2002457"/>
              <a:chExt cx="3591776" cy="96622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008757" y="2317948"/>
                <a:ext cx="1620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Class C Cluster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Left Brace 23"/>
              <p:cNvSpPr/>
              <p:nvPr/>
            </p:nvSpPr>
            <p:spPr>
              <a:xfrm>
                <a:off x="3616379" y="2054280"/>
                <a:ext cx="288032" cy="914400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25" name="Object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03965480"/>
                  </p:ext>
                </p:extLst>
              </p:nvPr>
            </p:nvGraphicFramePr>
            <p:xfrm>
              <a:off x="3790783" y="2002457"/>
              <a:ext cx="1809750" cy="431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97" name="Equation" r:id="rId8" imgW="1015920" imgH="241200" progId="Equation.3">
                      <p:embed/>
                    </p:oleObj>
                  </mc:Choice>
                  <mc:Fallback>
                    <p:oleObj name="Equation" r:id="rId8" imgW="101592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0783" y="2002457"/>
                            <a:ext cx="1809750" cy="431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" name="Rectangle 16"/>
            <p:cNvSpPr/>
            <p:nvPr/>
          </p:nvSpPr>
          <p:spPr>
            <a:xfrm>
              <a:off x="4868166" y="3893284"/>
              <a:ext cx="16786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Class C</a:t>
              </a:r>
              <a:r>
                <a:rPr lang="en-US" baseline="-25000" dirty="0" smtClean="0">
                  <a:latin typeface="Times New Roman" pitchFamily="18" charset="0"/>
                  <a:cs typeface="Times New Roman" pitchFamily="18" charset="0"/>
                </a:rPr>
                <a:t>1 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Cluster</a:t>
              </a:r>
              <a:endParaRPr lang="sv-SE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47846" y="4427820"/>
              <a:ext cx="16979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Class C</a:t>
              </a:r>
              <a:r>
                <a:rPr lang="en-US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Cluster</a:t>
              </a:r>
              <a:endParaRPr lang="sv-SE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021188" y="4501679"/>
            <a:ext cx="3418010" cy="914400"/>
            <a:chOff x="2248939" y="2054280"/>
            <a:chExt cx="3418010" cy="914400"/>
          </a:xfrm>
        </p:grpSpPr>
        <p:sp>
          <p:nvSpPr>
            <p:cNvPr id="32" name="TextBox 31"/>
            <p:cNvSpPr txBox="1"/>
            <p:nvPr/>
          </p:nvSpPr>
          <p:spPr>
            <a:xfrm>
              <a:off x="2248939" y="2326814"/>
              <a:ext cx="1664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Class </a:t>
              </a:r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baseline="-25000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 Cluster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Left Brace 32"/>
            <p:cNvSpPr/>
            <p:nvPr/>
          </p:nvSpPr>
          <p:spPr>
            <a:xfrm>
              <a:off x="3923928" y="2054280"/>
              <a:ext cx="288032" cy="91440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2271235"/>
                </p:ext>
              </p:extLst>
            </p:nvPr>
          </p:nvGraphicFramePr>
          <p:xfrm>
            <a:off x="4174699" y="2249196"/>
            <a:ext cx="1492250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98" name="Equation" r:id="rId10" imgW="723600" imgH="253800" progId="Equation.3">
                    <p:embed/>
                  </p:oleObj>
                </mc:Choice>
                <mc:Fallback>
                  <p:oleObj name="Equation" r:id="rId10" imgW="7236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4699" y="2249196"/>
                          <a:ext cx="1492250" cy="527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327568"/>
              </p:ext>
            </p:extLst>
          </p:nvPr>
        </p:nvGraphicFramePr>
        <p:xfrm>
          <a:off x="4818421" y="3799911"/>
          <a:ext cx="18113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9" name="Equation" r:id="rId12" imgW="1015920" imgH="241200" progId="Equation.3">
                  <p:embed/>
                </p:oleObj>
              </mc:Choice>
              <mc:Fallback>
                <p:oleObj name="Equation" r:id="rId12" imgW="1015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8421" y="3799911"/>
                        <a:ext cx="181133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64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Experimental Results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(Confidential) May 2, 2011</a:t>
            </a:r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21</a:t>
            </a:fld>
            <a:endParaRPr lang="sv-S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44400964"/>
              </p:ext>
            </p:extLst>
          </p:nvPr>
        </p:nvGraphicFramePr>
        <p:xfrm>
          <a:off x="1434480" y="2446838"/>
          <a:ext cx="6305872" cy="2123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529"/>
                <a:gridCol w="921959"/>
                <a:gridCol w="1728192"/>
                <a:gridCol w="1728192"/>
              </a:tblGrid>
              <a:tr h="64013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Test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Data</a:t>
                      </a:r>
                    </a:p>
                    <a:p>
                      <a:pPr algn="ctr"/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(50 frames)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Virtual 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View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T&lt;(</a:t>
                      </a:r>
                      <a:r>
                        <a:rPr lang="el-GR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μ</a:t>
                      </a:r>
                      <a:r>
                        <a:rPr lang="sv-SE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r>
                        <a:rPr lang="el-GR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λσ</a:t>
                      </a:r>
                      <a:r>
                        <a:rPr lang="sv-SE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[dB] 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Cluster Based 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Threshold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[dB]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Lovebird1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05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32.0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32.3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06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29.2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29.3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Newspaper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04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30.0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30.5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05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32.6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32.8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Content Placeholder 3" descr="kth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0564" y="1700808"/>
            <a:ext cx="6814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4-view Depth Consistency Testing Supported View Synthesis Algorithm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61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Structured-Depth Image Based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Rendering (SDIBR)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(Confidential) May 2,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095E-FAB8-474F-B155-81A507A9DE8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4" descr="C:\Papers\EUSIPCO\Figure1x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2327763"/>
            <a:ext cx="8964488" cy="239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3" descr="kth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46033"/>
            <a:ext cx="714348" cy="71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4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3799"/>
            <a:ext cx="8229600" cy="1498178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Connection &amp; Principal Depth Map Extraction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174" y="1531507"/>
            <a:ext cx="3098648" cy="484982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(Confidential) May 2,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095E-FAB8-474F-B155-81A507A9DE8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Content Placeholder 3" descr="kth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46033"/>
            <a:ext cx="714348" cy="71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9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28614" y="836712"/>
            <a:ext cx="6336704" cy="5472608"/>
            <a:chOff x="1528614" y="836712"/>
            <a:chExt cx="6336704" cy="5472608"/>
          </a:xfrm>
        </p:grpSpPr>
        <p:pic>
          <p:nvPicPr>
            <p:cNvPr id="266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7891" y="3861048"/>
              <a:ext cx="6207427" cy="2435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1528614" y="6056212"/>
              <a:ext cx="6336704" cy="253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60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3668" y="836712"/>
              <a:ext cx="3705087" cy="3240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Inter-View Connection Information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(Confidential) May 2,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095E-FAB8-474F-B155-81A507A9DE8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Content Placeholder 3" descr="kth_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146033"/>
            <a:ext cx="714348" cy="71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8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Extraction of Auxiliary Depth Information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(Confidential) May 2,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095E-FAB8-474F-B155-81A507A9DE8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6033"/>
            <a:ext cx="714348" cy="714348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86461" y="2499367"/>
            <a:ext cx="7862111" cy="2376264"/>
            <a:chOff x="486461" y="2499367"/>
            <a:chExt cx="7862111" cy="2376264"/>
          </a:xfrm>
        </p:grpSpPr>
        <p:pic>
          <p:nvPicPr>
            <p:cNvPr id="2560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4465" y="2499367"/>
              <a:ext cx="6333071" cy="2376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8" descr="C:\Coding\Projects\MultiviewVideoSynthesis\MVSS\MVSS_0.3\Test\Ref_Hole_Map_Left_Far.bmp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2991435"/>
              <a:ext cx="896252" cy="6721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2" descr="C:\Coding\Projects\DepthEnhancementTool\DET\DETTest\Newspaper\EnhancedDepthMap01.bmp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461" y="3687499"/>
              <a:ext cx="898004" cy="673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608" name="Picture 8" descr="C:\Coding\Projects\DepthEnhancementTool\DET\DETTest\Newspaper\CurReferenceDepth0.bmp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461" y="2990121"/>
              <a:ext cx="898004" cy="673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9998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Structured Depth Maps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(Confidential) May 2,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095E-FAB8-474F-B155-81A507A9DE8E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79512" y="1483994"/>
            <a:ext cx="8784976" cy="4033030"/>
            <a:chOff x="179512" y="1483994"/>
            <a:chExt cx="8784976" cy="4033030"/>
          </a:xfrm>
        </p:grpSpPr>
        <p:grpSp>
          <p:nvGrpSpPr>
            <p:cNvPr id="6" name="Group 5"/>
            <p:cNvGrpSpPr/>
            <p:nvPr/>
          </p:nvGrpSpPr>
          <p:grpSpPr>
            <a:xfrm>
              <a:off x="179512" y="1853326"/>
              <a:ext cx="8784976" cy="3303866"/>
              <a:chOff x="107504" y="1628800"/>
              <a:chExt cx="8784976" cy="3303866"/>
            </a:xfrm>
          </p:grpSpPr>
          <p:pic>
            <p:nvPicPr>
              <p:cNvPr id="24586" name="Picture 10" descr="C:\Coding\Projects\MultiviewVideoSynthesis\MVSS\MVSS_0.3\Test\Ref_Hole_Map_Right_Far.bmp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4248" y="3366492"/>
                <a:ext cx="2088232" cy="15661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8" descr="C:\Coding\Projects\MultiviewVideoSynthesis\MVSS\MVSS_0.3\Test\Ref_Hole_Map_Left_Far.bmp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04" y="3356992"/>
                <a:ext cx="2088232" cy="15661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11" descr="C:\Coding\Projects\MultiviewVideoSynthesis\MVSS\MVSS_0.3\Test\Ref_Hole_Map_Right_Near.bmp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8695" y="3356992"/>
                <a:ext cx="2088232" cy="15661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9" descr="C:\Coding\Projects\MultiviewVideoSynthesis\MVSS\MVSS_0.3\Test\Ref_Hole_Map_Left_Near.bmp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9752" y="3366492"/>
                <a:ext cx="2088232" cy="15661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12" descr="C:\Coding\Projects\DepthEnhancementTool\DET\DETTest\Newspaper\EnhancedDepthMap01.bmp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7972" y="1628800"/>
                <a:ext cx="2092314" cy="15692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3547015" y="1483994"/>
              <a:ext cx="2107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Principal Depth Map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37173" y="5147692"/>
              <a:ext cx="2852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Auxiliary Depth Information</a:t>
              </a:r>
            </a:p>
          </p:txBody>
        </p:sp>
      </p:grpSp>
      <p:pic>
        <p:nvPicPr>
          <p:cNvPr id="27" name="Content Placeholder 3" descr="kth_log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6146033"/>
            <a:ext cx="714348" cy="71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8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SDIBR Experiments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(Confidential) May 2,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095E-FAB8-474F-B155-81A507A9DE8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6033"/>
            <a:ext cx="714348" cy="714348"/>
          </a:xfrm>
          <a:prstGeom prst="rect">
            <a:avLst/>
          </a:prstGeom>
        </p:spPr>
      </p:pic>
      <p:grpSp>
        <p:nvGrpSpPr>
          <p:cNvPr id="101" name="Group 100"/>
          <p:cNvGrpSpPr/>
          <p:nvPr/>
        </p:nvGrpSpPr>
        <p:grpSpPr>
          <a:xfrm>
            <a:off x="323528" y="2577480"/>
            <a:ext cx="8568952" cy="1931640"/>
            <a:chOff x="221010" y="2326407"/>
            <a:chExt cx="9031510" cy="1894681"/>
          </a:xfrm>
        </p:grpSpPr>
        <p:grpSp>
          <p:nvGrpSpPr>
            <p:cNvPr id="88" name="Group 87"/>
            <p:cNvGrpSpPr/>
            <p:nvPr/>
          </p:nvGrpSpPr>
          <p:grpSpPr>
            <a:xfrm>
              <a:off x="221010" y="2326407"/>
              <a:ext cx="7735366" cy="1894681"/>
              <a:chOff x="-283046" y="2755775"/>
              <a:chExt cx="7735366" cy="1894681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-252536" y="2755775"/>
                <a:ext cx="7704856" cy="1894681"/>
                <a:chOff x="-828600" y="1528551"/>
                <a:chExt cx="7704856" cy="1894681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714348" y="2276872"/>
                  <a:ext cx="1296144" cy="7200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Depth Consistency Testing</a:t>
                  </a:r>
                  <a:endPara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779912" y="2966032"/>
                  <a:ext cx="1296144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Auxiliary Depth Info.</a:t>
                  </a:r>
                  <a:endParaRPr lang="en-US" sz="1400" b="1" dirty="0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271961" y="2966032"/>
                  <a:ext cx="1296144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Principal </a:t>
                  </a:r>
                </a:p>
                <a:p>
                  <a:pPr algn="ctr"/>
                  <a:r>
                    <a:rPr lang="en-US" sz="14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Depth Map</a:t>
                  </a:r>
                  <a:endPara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267744" y="1839056"/>
                  <a:ext cx="1296144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Inter-view Connection </a:t>
                  </a:r>
                  <a:endPara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cxnSp>
              <p:nvCxnSpPr>
                <p:cNvPr id="40" name="Elbow Connector 39"/>
                <p:cNvCxnSpPr>
                  <a:stCxn id="7" idx="2"/>
                  <a:endCxn id="28" idx="1"/>
                </p:cNvCxnSpPr>
                <p:nvPr/>
              </p:nvCxnSpPr>
              <p:spPr>
                <a:xfrm rot="16200000" flipH="1">
                  <a:off x="1718350" y="2641021"/>
                  <a:ext cx="197680" cy="909541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42" name="Elbow Connector 41"/>
                <p:cNvCxnSpPr>
                  <a:stCxn id="7" idx="0"/>
                  <a:endCxn id="29" idx="1"/>
                </p:cNvCxnSpPr>
                <p:nvPr/>
              </p:nvCxnSpPr>
              <p:spPr>
                <a:xfrm rot="5400000" flipH="1" flipV="1">
                  <a:off x="1710474" y="1719602"/>
                  <a:ext cx="209216" cy="905324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48" name="Rectangle 47"/>
                <p:cNvSpPr/>
                <p:nvPr/>
              </p:nvSpPr>
              <p:spPr>
                <a:xfrm>
                  <a:off x="-828600" y="1528551"/>
                  <a:ext cx="1296144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Multiview Video</a:t>
                  </a:r>
                  <a:endPara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3779912" y="1844414"/>
                  <a:ext cx="1296144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Connection Masking </a:t>
                  </a:r>
                  <a:endPara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cxnSp>
              <p:nvCxnSpPr>
                <p:cNvPr id="63" name="Straight Arrow Connector 62"/>
                <p:cNvCxnSpPr>
                  <a:stCxn id="29" idx="3"/>
                  <a:endCxn id="59" idx="1"/>
                </p:cNvCxnSpPr>
                <p:nvPr/>
              </p:nvCxnSpPr>
              <p:spPr>
                <a:xfrm>
                  <a:off x="3563888" y="2067656"/>
                  <a:ext cx="216024" cy="535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9" name="Straight Arrow Connector 68"/>
                <p:cNvCxnSpPr>
                  <a:stCxn id="28" idx="3"/>
                  <a:endCxn id="10" idx="1"/>
                </p:cNvCxnSpPr>
                <p:nvPr/>
              </p:nvCxnSpPr>
              <p:spPr>
                <a:xfrm>
                  <a:off x="3568105" y="3194632"/>
                  <a:ext cx="21180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1" name="Straight Arrow Connector 70"/>
                <p:cNvCxnSpPr>
                  <a:endCxn id="7" idx="1"/>
                </p:cNvCxnSpPr>
                <p:nvPr/>
              </p:nvCxnSpPr>
              <p:spPr>
                <a:xfrm>
                  <a:off x="467544" y="2636912"/>
                  <a:ext cx="24680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73" name="Rectangle 72"/>
                <p:cNvSpPr/>
                <p:nvPr/>
              </p:nvSpPr>
              <p:spPr>
                <a:xfrm>
                  <a:off x="5364088" y="2276872"/>
                  <a:ext cx="1296144" cy="7227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3D Warping</a:t>
                  </a:r>
                </a:p>
                <a:p>
                  <a:pPr algn="ctr"/>
                  <a:r>
                    <a:rPr lang="en-US" sz="14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&amp;</a:t>
                  </a:r>
                </a:p>
                <a:p>
                  <a:pPr algn="ctr"/>
                  <a:r>
                    <a:rPr lang="en-US" sz="14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Hole </a:t>
                  </a:r>
                  <a:r>
                    <a:rPr lang="en-US" sz="1400" b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Filling</a:t>
                  </a:r>
                  <a:endPara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cxnSp>
              <p:nvCxnSpPr>
                <p:cNvPr id="75" name="Elbow Connector 74"/>
                <p:cNvCxnSpPr>
                  <a:stCxn id="48" idx="3"/>
                  <a:endCxn id="73" idx="0"/>
                </p:cNvCxnSpPr>
                <p:nvPr/>
              </p:nvCxnSpPr>
              <p:spPr>
                <a:xfrm>
                  <a:off x="467544" y="1757151"/>
                  <a:ext cx="5544616" cy="519721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7" name="Elbow Connector 76"/>
                <p:cNvCxnSpPr>
                  <a:stCxn id="10" idx="3"/>
                  <a:endCxn id="73" idx="2"/>
                </p:cNvCxnSpPr>
                <p:nvPr/>
              </p:nvCxnSpPr>
              <p:spPr>
                <a:xfrm flipV="1">
                  <a:off x="5076056" y="2999631"/>
                  <a:ext cx="936104" cy="195001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9" name="Elbow Connector 78"/>
                <p:cNvCxnSpPr>
                  <a:stCxn id="59" idx="3"/>
                  <a:endCxn id="73" idx="1"/>
                </p:cNvCxnSpPr>
                <p:nvPr/>
              </p:nvCxnSpPr>
              <p:spPr>
                <a:xfrm>
                  <a:off x="5076056" y="2073014"/>
                  <a:ext cx="288032" cy="565238"/>
                </a:xfrm>
                <a:prstGeom prst="bentConnector3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81" name="Straight Arrow Connector 80"/>
                <p:cNvCxnSpPr>
                  <a:stCxn id="73" idx="3"/>
                </p:cNvCxnSpPr>
                <p:nvPr/>
              </p:nvCxnSpPr>
              <p:spPr>
                <a:xfrm>
                  <a:off x="6660232" y="2638252"/>
                  <a:ext cx="21602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87" name="Rectangle 86"/>
              <p:cNvSpPr/>
              <p:nvPr/>
            </p:nvSpPr>
            <p:spPr>
              <a:xfrm>
                <a:off x="-283046" y="3636876"/>
                <a:ext cx="1296144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Multiple Depth Maps</a:t>
                </a:r>
                <a:endPara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00" name="Rectangle 99"/>
            <p:cNvSpPr/>
            <p:nvPr/>
          </p:nvSpPr>
          <p:spPr>
            <a:xfrm>
              <a:off x="7956376" y="3207508"/>
              <a:ext cx="1296144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Multiview Virtual Video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8" name="Elbow Connector 7"/>
          <p:cNvCxnSpPr>
            <a:stCxn id="28" idx="0"/>
            <a:endCxn id="73" idx="1"/>
          </p:cNvCxnSpPr>
          <p:nvPr/>
        </p:nvCxnSpPr>
        <p:spPr>
          <a:xfrm rot="5400000" flipH="1" flipV="1">
            <a:off x="4901471" y="2716476"/>
            <a:ext cx="334175" cy="231887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25920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Experimental Results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(Confidential) May 2,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095E-FAB8-474F-B155-81A507A9DE8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6033"/>
            <a:ext cx="714348" cy="71434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403648" y="1484784"/>
            <a:ext cx="6915150" cy="4838700"/>
            <a:chOff x="1403648" y="1484784"/>
            <a:chExt cx="6915150" cy="4838700"/>
          </a:xfrm>
        </p:grpSpPr>
        <p:pic>
          <p:nvPicPr>
            <p:cNvPr id="276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6915150" cy="4838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2269654" y="1484784"/>
              <a:ext cx="4968552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Quality of Rendered Virtual Views</a:t>
              </a:r>
              <a:endPara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76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3501</TotalTime>
  <Words>525</Words>
  <Application>Microsoft Office PowerPoint</Application>
  <PresentationFormat>On-screen Show (4:3)</PresentationFormat>
  <Paragraphs>166</Paragraphs>
  <Slides>21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Office Theme</vt:lpstr>
      <vt:lpstr>Equation</vt:lpstr>
      <vt:lpstr>Ekvation</vt:lpstr>
      <vt:lpstr>Structured-Depth Image Based Rendering &amp; Depth Enhancement Tool</vt:lpstr>
      <vt:lpstr>Outline</vt:lpstr>
      <vt:lpstr>Structured-Depth Image Based Rendering (SDIBR)</vt:lpstr>
      <vt:lpstr>Connection &amp; Principal Depth Map Extraction</vt:lpstr>
      <vt:lpstr>Inter-View Connection Information</vt:lpstr>
      <vt:lpstr>Extraction of Auxiliary Depth Information</vt:lpstr>
      <vt:lpstr>Structured Depth Maps</vt:lpstr>
      <vt:lpstr>SDIBR Experiments</vt:lpstr>
      <vt:lpstr>Experimental Results</vt:lpstr>
      <vt:lpstr>Conclusions</vt:lpstr>
      <vt:lpstr>Depth Enhancement Tool</vt:lpstr>
      <vt:lpstr>Depth Enhancement Tool</vt:lpstr>
      <vt:lpstr>Sub-pel DET Results</vt:lpstr>
      <vt:lpstr>Depth Pixel Cluster-Based Thresholding</vt:lpstr>
      <vt:lpstr>Connection Threshold</vt:lpstr>
      <vt:lpstr>Cluster Approach Based Connection Thresholding</vt:lpstr>
      <vt:lpstr>Cluster Distribution</vt:lpstr>
      <vt:lpstr>Relative Distance Sub-cluster Classification</vt:lpstr>
      <vt:lpstr>Relative Distance Sub-cluster Classification</vt:lpstr>
      <vt:lpstr>Connection Threshold</vt:lpstr>
      <vt:lpstr>Experimental Results</vt:lpstr>
    </vt:vector>
  </TitlesOfParts>
  <Company>KTH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N-view Depth Consistency Testing Algorithm</dc:title>
  <dc:creator>Pravin Kumar Rana</dc:creator>
  <cp:lastModifiedBy>Pravin Kumar Rana</cp:lastModifiedBy>
  <cp:revision>237</cp:revision>
  <dcterms:created xsi:type="dcterms:W3CDTF">2010-09-13T12:55:38Z</dcterms:created>
  <dcterms:modified xsi:type="dcterms:W3CDTF">2011-05-02T06:03:44Z</dcterms:modified>
</cp:coreProperties>
</file>