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vml" ContentType="application/vnd.openxmlformats-officedocument.vmlDrawing"/>
  <Default Extension="tiff" ContentType="image/tiff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Default Extension="bin" ContentType="application/vnd.openxmlformats-officedocument.oleObject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21"/>
  </p:notesMasterIdLst>
  <p:sldIdLst>
    <p:sldId id="257" r:id="rId2"/>
    <p:sldId id="289" r:id="rId3"/>
    <p:sldId id="294" r:id="rId4"/>
    <p:sldId id="271" r:id="rId5"/>
    <p:sldId id="266" r:id="rId6"/>
    <p:sldId id="267" r:id="rId7"/>
    <p:sldId id="269" r:id="rId8"/>
    <p:sldId id="268" r:id="rId9"/>
    <p:sldId id="280" r:id="rId10"/>
    <p:sldId id="293" r:id="rId11"/>
    <p:sldId id="298" r:id="rId12"/>
    <p:sldId id="295" r:id="rId13"/>
    <p:sldId id="291" r:id="rId14"/>
    <p:sldId id="296" r:id="rId15"/>
    <p:sldId id="292" r:id="rId16"/>
    <p:sldId id="283" r:id="rId17"/>
    <p:sldId id="300" r:id="rId18"/>
    <p:sldId id="297" r:id="rId19"/>
    <p:sldId id="299" r:id="rId20"/>
  </p:sldIdLst>
  <p:sldSz cx="9144000" cy="6858000" type="screen4x3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1D12AE"/>
  </p:clrMru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22093" autoAdjust="0"/>
    <p:restoredTop sz="94660"/>
  </p:normalViewPr>
  <p:slideViewPr>
    <p:cSldViewPr>
      <p:cViewPr>
        <p:scale>
          <a:sx n="73" d="100"/>
          <a:sy n="73" d="100"/>
        </p:scale>
        <p:origin x="-816" y="-11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6.wmf"/><Relationship Id="rId2" Type="http://schemas.openxmlformats.org/officeDocument/2006/relationships/image" Target="../media/image5.wmf"/><Relationship Id="rId1" Type="http://schemas.openxmlformats.org/officeDocument/2006/relationships/image" Target="../media/image4.wmf"/><Relationship Id="rId4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30.wmf"/><Relationship Id="rId2" Type="http://schemas.openxmlformats.org/officeDocument/2006/relationships/image" Target="../media/image29.wmf"/><Relationship Id="rId1" Type="http://schemas.openxmlformats.org/officeDocument/2006/relationships/image" Target="../media/image28.wmf"/><Relationship Id="rId4" Type="http://schemas.openxmlformats.org/officeDocument/2006/relationships/image" Target="../media/image31.wmf"/></Relationships>
</file>

<file path=ppt/drawings/_rels/vmlDrawing3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38.wmf"/><Relationship Id="rId1" Type="http://schemas.openxmlformats.org/officeDocument/2006/relationships/image" Target="../media/image37.wmf"/><Relationship Id="rId4" Type="http://schemas.openxmlformats.org/officeDocument/2006/relationships/image" Target="../media/image4.wmf"/></Relationships>
</file>

<file path=ppt/drawings/_rels/vmlDrawing4.vml.rels><?xml version="1.0" encoding="UTF-8" standalone="yes"?>
<Relationships xmlns="http://schemas.openxmlformats.org/package/2006/relationships"><Relationship Id="rId3" Type="http://schemas.openxmlformats.org/officeDocument/2006/relationships/image" Target="../media/image39.wmf"/><Relationship Id="rId2" Type="http://schemas.openxmlformats.org/officeDocument/2006/relationships/image" Target="../media/image44.wmf"/><Relationship Id="rId1" Type="http://schemas.openxmlformats.org/officeDocument/2006/relationships/image" Target="../media/image43.wmf"/><Relationship Id="rId4" Type="http://schemas.openxmlformats.org/officeDocument/2006/relationships/image" Target="../media/image4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3B23720-4BE8-4965-BD42-C3FE75E00748}" type="datetimeFigureOut">
              <a:rPr lang="sv-SE" smtClean="0"/>
              <a:pPr/>
              <a:t>2009-06-05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15401C2-26A1-4C3E-98A7-8CB65E7484AF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Image Placeholder 1"/>
          <p:cNvSpPr>
            <a:spLocks noGrp="1" noRot="1" noChangeAspect="1" noTextEdit="1"/>
          </p:cNvSpPr>
          <p:nvPr>
            <p:ph type="sldImg"/>
          </p:nvPr>
        </p:nvSpPr>
        <p:spPr bwMode="auto">
          <a:noFill/>
          <a:ln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3315" name="Notes Placeholder 2"/>
          <p:cNvSpPr>
            <a:spLocks noGrp="1"/>
          </p:cNvSpPr>
          <p:nvPr>
            <p:ph type="body" idx="1"/>
          </p:nvPr>
        </p:nvSpPr>
        <p:spPr bwMode="auto">
          <a:noFill/>
        </p:spPr>
        <p:txBody>
          <a:bodyPr wrap="square" numCol="1" anchor="t" anchorCtr="0" compatLnSpc="1">
            <a:prstTxWarp prst="textNoShape">
              <a:avLst/>
            </a:prstTxWarp>
          </a:bodyPr>
          <a:lstStyle/>
          <a:p>
            <a:pPr eaLnBrk="1" hangingPunct="1">
              <a:spcBef>
                <a:spcPct val="0"/>
              </a:spcBef>
            </a:pPr>
            <a:endParaRPr lang="en-US" dirty="0" smtClean="0"/>
          </a:p>
        </p:txBody>
      </p:sp>
      <p:sp>
        <p:nvSpPr>
          <p:cNvPr id="10244" name="Slide Number Placeholder 3"/>
          <p:cNvSpPr>
            <a:spLocks noGrp="1"/>
          </p:cNvSpPr>
          <p:nvPr>
            <p:ph type="sldNum" sz="quarter" idx="5"/>
          </p:nvPr>
        </p:nvSpPr>
        <p:spPr bwMode="auto">
          <a:ln>
            <a:miter lim="800000"/>
            <a:headEnd/>
            <a:tailEnd/>
          </a:ln>
        </p:spPr>
        <p:txBody>
          <a:bodyPr wrap="square" numCol="1" anchorCtr="0" compatLnSpc="1">
            <a:prstTxWarp prst="textNoShape">
              <a:avLst/>
            </a:prstTxWarp>
          </a:bodyPr>
          <a:lstStyle/>
          <a:p>
            <a:pPr fontAlgn="base">
              <a:spcBef>
                <a:spcPct val="0"/>
              </a:spcBef>
              <a:spcAft>
                <a:spcPct val="0"/>
              </a:spcAft>
              <a:defRPr/>
            </a:pPr>
            <a:fld id="{6F395547-7BA9-49C2-85AF-73E7BED4CA38}" type="slidenum">
              <a:rPr lang="en-US" smtClean="0"/>
              <a:pPr fontAlgn="base">
                <a:spcBef>
                  <a:spcPct val="0"/>
                </a:spcBef>
                <a:spcAft>
                  <a:spcPct val="0"/>
                </a:spcAft>
                <a:defRPr/>
              </a:pPr>
              <a:t>1</a:t>
            </a:fld>
            <a:endParaRPr lang="en-US" dirty="0" smtClean="0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70321D-28A4-4D41-907A-99876B29C4C7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6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oleObject" Target="../embeddings/oleObject8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7.bin"/><Relationship Id="rId5" Type="http://schemas.openxmlformats.org/officeDocument/2006/relationships/oleObject" Target="../embeddings/oleObject6.bin"/><Relationship Id="rId4" Type="http://schemas.openxmlformats.org/officeDocument/2006/relationships/oleObject" Target="../embeddings/oleObject5.bin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tiff"/><Relationship Id="rId2" Type="http://schemas.openxmlformats.org/officeDocument/2006/relationships/image" Target="../media/image32.tiff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2.jpe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36.jpeg"/><Relationship Id="rId4" Type="http://schemas.openxmlformats.org/officeDocument/2006/relationships/image" Target="../media/image35.jpeg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3.bin"/><Relationship Id="rId3" Type="http://schemas.openxmlformats.org/officeDocument/2006/relationships/image" Target="../media/image2.jpeg"/><Relationship Id="rId7" Type="http://schemas.openxmlformats.org/officeDocument/2006/relationships/oleObject" Target="../embeddings/oleObject12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11.bin"/><Relationship Id="rId5" Type="http://schemas.openxmlformats.org/officeDocument/2006/relationships/oleObject" Target="../embeddings/oleObject10.bin"/><Relationship Id="rId4" Type="http://schemas.openxmlformats.org/officeDocument/2006/relationships/oleObject" Target="../embeddings/oleObject9.bin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2.jpeg"/><Relationship Id="rId4" Type="http://schemas.openxmlformats.org/officeDocument/2006/relationships/image" Target="../media/image41.jpe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oleObject" Target="../embeddings/oleObject17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6.bin"/><Relationship Id="rId5" Type="http://schemas.openxmlformats.org/officeDocument/2006/relationships/oleObject" Target="../embeddings/oleObject15.bin"/><Relationship Id="rId4" Type="http://schemas.openxmlformats.org/officeDocument/2006/relationships/oleObject" Target="../embeddings/oleObject14.bin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jpeg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47.jpeg"/><Relationship Id="rId4" Type="http://schemas.openxmlformats.org/officeDocument/2006/relationships/image" Target="../media/image46.jpe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7" Type="http://schemas.openxmlformats.org/officeDocument/2006/relationships/oleObject" Target="../embeddings/oleObject4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6" Type="http://schemas.openxmlformats.org/officeDocument/2006/relationships/oleObject" Target="../embeddings/oleObject3.bin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tiff"/><Relationship Id="rId7" Type="http://schemas.openxmlformats.org/officeDocument/2006/relationships/image" Target="../media/image12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1.jpeg"/><Relationship Id="rId5" Type="http://schemas.openxmlformats.org/officeDocument/2006/relationships/image" Target="../media/image10.jpeg"/><Relationship Id="rId4" Type="http://schemas.openxmlformats.org/officeDocument/2006/relationships/image" Target="../media/image9.tiff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tiff"/><Relationship Id="rId7" Type="http://schemas.openxmlformats.org/officeDocument/2006/relationships/image" Target="../media/image17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tiff"/><Relationship Id="rId7" Type="http://schemas.openxmlformats.org/officeDocument/2006/relationships/image" Target="../media/image22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1.jpeg"/><Relationship Id="rId5" Type="http://schemas.openxmlformats.org/officeDocument/2006/relationships/image" Target="../media/image20.jpeg"/><Relationship Id="rId4" Type="http://schemas.openxmlformats.org/officeDocument/2006/relationships/image" Target="../media/image19.tif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jpeg"/><Relationship Id="rId7" Type="http://schemas.openxmlformats.org/officeDocument/2006/relationships/image" Target="../media/image27.tiff"/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Relationship Id="rId6" Type="http://schemas.openxmlformats.org/officeDocument/2006/relationships/image" Target="../media/image26.tiff"/><Relationship Id="rId5" Type="http://schemas.openxmlformats.org/officeDocument/2006/relationships/image" Target="../media/image25.tiff"/><Relationship Id="rId4" Type="http://schemas.openxmlformats.org/officeDocument/2006/relationships/image" Target="../media/image24.jpe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4294967295"/>
          </p:nvPr>
        </p:nvSpPr>
        <p:spPr>
          <a:xfrm>
            <a:off x="0" y="4676777"/>
            <a:ext cx="9144000" cy="1466867"/>
          </a:xfrm>
        </p:spPr>
        <p:txBody>
          <a:bodyPr rtlCol="0">
            <a:normAutofit/>
          </a:bodyPr>
          <a:lstStyle/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24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Pravin Kumar Rana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sv-SE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Sound and </a:t>
            </a: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Image</a:t>
            </a:r>
            <a:r>
              <a:rPr lang="sv-SE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 Processing Lab.(SIP)</a:t>
            </a:r>
            <a:endParaRPr lang="en-US" sz="1800" b="1" dirty="0" smtClean="0">
              <a:solidFill>
                <a:schemeClr val="tx1">
                  <a:lumMod val="65000"/>
                  <a:lumOff val="35000"/>
                </a:schemeClr>
              </a:solidFill>
            </a:endParaRP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KTH - Royal Institute of Technology</a:t>
            </a:r>
          </a:p>
          <a:p>
            <a:pPr algn="ctr" eaLnBrk="1" fontAlgn="auto" hangingPunct="1">
              <a:spcAft>
                <a:spcPts val="0"/>
              </a:spcAft>
              <a:buFont typeface="Arial" pitchFamily="34" charset="0"/>
              <a:buNone/>
              <a:defRPr/>
            </a:pPr>
            <a:r>
              <a:rPr lang="en-US" sz="1800" b="1" dirty="0" smtClean="0">
                <a:solidFill>
                  <a:schemeClr val="tx1">
                    <a:lumMod val="65000"/>
                    <a:lumOff val="35000"/>
                  </a:schemeClr>
                </a:solidFill>
              </a:rPr>
              <a:t>SE-10044 Stockholm, Sweden</a:t>
            </a:r>
          </a:p>
        </p:txBody>
      </p:sp>
      <p:pic>
        <p:nvPicPr>
          <p:cNvPr id="2052" name="Picture 3" descr="kth_rgb_electr_engin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3857781" y="2545648"/>
            <a:ext cx="1365253" cy="124054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Rectangle 4"/>
          <p:cNvSpPr/>
          <p:nvPr/>
        </p:nvSpPr>
        <p:spPr>
          <a:xfrm>
            <a:off x="1000100" y="357166"/>
            <a:ext cx="7000924" cy="9541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800" b="1" dirty="0" smtClean="0">
                <a:ln w="0"/>
              </a:rPr>
              <a:t>Disparity Compensated View Filters (DCVF):</a:t>
            </a:r>
            <a:br>
              <a:rPr lang="en-US" sz="2800" b="1" dirty="0" smtClean="0">
                <a:ln w="0"/>
              </a:rPr>
            </a:br>
            <a:r>
              <a:rPr lang="en-US" sz="2800" b="1" dirty="0" smtClean="0">
                <a:ln w="0"/>
              </a:rPr>
              <a:t>Experiments and Results</a:t>
            </a:r>
            <a:endParaRPr lang="en-US" sz="2800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sv-SE" sz="2800" dirty="0" smtClean="0"/>
              <a:t>Experiment-(1) with Bidirectional DCVF</a:t>
            </a:r>
            <a:endParaRPr lang="sv-SE" sz="2800" dirty="0"/>
          </a:p>
        </p:txBody>
      </p:sp>
      <p:pic>
        <p:nvPicPr>
          <p:cNvPr id="44" name="Picture 3" descr="kth_rgb_electr_engin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10</a:t>
            </a:fld>
            <a:endParaRPr lang="en-US" dirty="0"/>
          </a:p>
        </p:txBody>
      </p:sp>
      <p:grpSp>
        <p:nvGrpSpPr>
          <p:cNvPr id="286" name="Group 285"/>
          <p:cNvGrpSpPr/>
          <p:nvPr/>
        </p:nvGrpSpPr>
        <p:grpSpPr>
          <a:xfrm>
            <a:off x="290801" y="1715921"/>
            <a:ext cx="8572837" cy="3856219"/>
            <a:chOff x="319376" y="1706396"/>
            <a:chExt cx="8572837" cy="3856219"/>
          </a:xfrm>
        </p:grpSpPr>
        <p:grpSp>
          <p:nvGrpSpPr>
            <p:cNvPr id="270" name="Group 269"/>
            <p:cNvGrpSpPr/>
            <p:nvPr/>
          </p:nvGrpSpPr>
          <p:grpSpPr>
            <a:xfrm>
              <a:off x="319376" y="1706396"/>
              <a:ext cx="8572837" cy="3856219"/>
              <a:chOff x="342364" y="2071678"/>
              <a:chExt cx="8572837" cy="3557580"/>
            </a:xfrm>
          </p:grpSpPr>
          <p:grpSp>
            <p:nvGrpSpPr>
              <p:cNvPr id="260" name="Group 259"/>
              <p:cNvGrpSpPr/>
              <p:nvPr/>
            </p:nvGrpSpPr>
            <p:grpSpPr>
              <a:xfrm>
                <a:off x="342364" y="2071678"/>
                <a:ext cx="8572837" cy="3557580"/>
                <a:chOff x="342364" y="2071678"/>
                <a:chExt cx="8572837" cy="3557580"/>
              </a:xfrm>
            </p:grpSpPr>
            <p:sp>
              <p:nvSpPr>
                <p:cNvPr id="9" name="Rectangle 8"/>
                <p:cNvSpPr/>
                <p:nvPr/>
              </p:nvSpPr>
              <p:spPr>
                <a:xfrm>
                  <a:off x="6627980" y="3256657"/>
                  <a:ext cx="1238260" cy="1369568"/>
                </a:xfrm>
                <a:prstGeom prst="rect">
                  <a:avLst/>
                </a:prstGeom>
                <a:solidFill>
                  <a:schemeClr val="bg1">
                    <a:lumMod val="85000"/>
                  </a:schemeClr>
                </a:solidFill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200" dirty="0" smtClean="0"/>
                    <a:t>Bidirectional</a:t>
                  </a:r>
                </a:p>
                <a:p>
                  <a:pPr algn="ctr"/>
                  <a:r>
                    <a:rPr lang="en-US" sz="1200" dirty="0" smtClean="0"/>
                    <a:t>DCVF</a:t>
                  </a:r>
                  <a:endParaRPr lang="en-US" sz="1200" dirty="0"/>
                </a:p>
              </p:txBody>
            </p:sp>
            <p:cxnSp>
              <p:nvCxnSpPr>
                <p:cNvPr id="21" name="Straight Arrow Connector 20"/>
                <p:cNvCxnSpPr/>
                <p:nvPr/>
              </p:nvCxnSpPr>
              <p:spPr>
                <a:xfrm>
                  <a:off x="7880386" y="4405826"/>
                  <a:ext cx="39898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2" name="Straight Arrow Connector 21"/>
                <p:cNvCxnSpPr/>
                <p:nvPr/>
              </p:nvCxnSpPr>
              <p:spPr>
                <a:xfrm>
                  <a:off x="7858148" y="3358472"/>
                  <a:ext cx="394222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33" name="TextBox 32"/>
                <p:cNvSpPr txBox="1"/>
                <p:nvPr/>
              </p:nvSpPr>
              <p:spPr>
                <a:xfrm>
                  <a:off x="8201543" y="4292221"/>
                  <a:ext cx="713658" cy="383320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050" dirty="0" smtClean="0"/>
                    <a:t>Common </a:t>
                  </a:r>
                </a:p>
                <a:p>
                  <a:pPr algn="ctr"/>
                  <a:r>
                    <a:rPr lang="en-US" sz="1050" dirty="0" smtClean="0"/>
                    <a:t>view</a:t>
                  </a:r>
                  <a:endParaRPr lang="en-US" sz="1050" dirty="0"/>
                </a:p>
              </p:txBody>
            </p:sp>
            <p:sp>
              <p:nvSpPr>
                <p:cNvPr id="34" name="TextBox 33"/>
                <p:cNvSpPr txBox="1"/>
                <p:nvPr/>
              </p:nvSpPr>
              <p:spPr>
                <a:xfrm>
                  <a:off x="8143900" y="3737990"/>
                  <a:ext cx="478016" cy="383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050" dirty="0" smtClean="0"/>
                    <a:t>Error </a:t>
                  </a:r>
                </a:p>
                <a:p>
                  <a:r>
                    <a:rPr lang="en-US" sz="1050" dirty="0" smtClean="0"/>
                    <a:t>view</a:t>
                  </a:r>
                  <a:endParaRPr lang="en-US" sz="1050" dirty="0"/>
                </a:p>
              </p:txBody>
            </p:sp>
            <p:grpSp>
              <p:nvGrpSpPr>
                <p:cNvPr id="3" name="Group 57"/>
                <p:cNvGrpSpPr/>
                <p:nvPr/>
              </p:nvGrpSpPr>
              <p:grpSpPr>
                <a:xfrm>
                  <a:off x="342364" y="2071678"/>
                  <a:ext cx="5158330" cy="1643074"/>
                  <a:chOff x="613322" y="2000240"/>
                  <a:chExt cx="5158330" cy="2786082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1905908" y="2000240"/>
                    <a:ext cx="3865744" cy="278608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sv-SE" sz="1400" dirty="0" smtClean="0">
                        <a:solidFill>
                          <a:schemeClr val="tx1"/>
                        </a:solidFill>
                      </a:rPr>
                      <a:t>Nagoya Depth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Estimation</a:t>
                    </a:r>
                    <a:r>
                      <a:rPr lang="sv-SE" sz="1400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Reference</a:t>
                    </a:r>
                    <a:r>
                      <a:rPr lang="sv-SE" sz="1400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Software</a:t>
                    </a:r>
                  </a:p>
                  <a:p>
                    <a:pPr algn="ctr"/>
                    <a:endParaRPr lang="sv-SE" dirty="0" smtClean="0"/>
                  </a:p>
                  <a:p>
                    <a:pPr algn="ctr"/>
                    <a:endParaRPr lang="sv-SE" dirty="0" smtClean="0"/>
                  </a:p>
                  <a:p>
                    <a:pPr algn="ctr"/>
                    <a:endParaRPr lang="sv-SE" dirty="0" smtClean="0"/>
                  </a:p>
                  <a:p>
                    <a:pPr algn="ctr"/>
                    <a:endParaRPr lang="sv-SE" dirty="0" smtClean="0"/>
                  </a:p>
                  <a:p>
                    <a:pPr algn="ctr"/>
                    <a:endParaRPr lang="sv-SE" dirty="0" smtClean="0"/>
                  </a:p>
                </p:txBody>
              </p:sp>
              <p:cxnSp>
                <p:nvCxnSpPr>
                  <p:cNvPr id="17" name="Straight Arrow Connector 16"/>
                  <p:cNvCxnSpPr/>
                  <p:nvPr/>
                </p:nvCxnSpPr>
                <p:spPr>
                  <a:xfrm>
                    <a:off x="1556810" y="2603217"/>
                    <a:ext cx="357190" cy="269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8" name="Straight Arrow Connector 17"/>
                  <p:cNvCxnSpPr/>
                  <p:nvPr/>
                </p:nvCxnSpPr>
                <p:spPr>
                  <a:xfrm>
                    <a:off x="1542016" y="3487586"/>
                    <a:ext cx="386778" cy="2443"/>
                  </a:xfrm>
                  <a:prstGeom prst="straightConnector1">
                    <a:avLst/>
                  </a:prstGeom>
                  <a:ln>
                    <a:tailEnd type="arrow"/>
                  </a:ln>
                </p:spPr>
                <p:style>
                  <a:lnRef idx="2">
                    <a:schemeClr val="dk1"/>
                  </a:lnRef>
                  <a:fillRef idx="0">
                    <a:schemeClr val="dk1"/>
                  </a:fillRef>
                  <a:effectRef idx="1">
                    <a:schemeClr val="dk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1" name="TextBox 40"/>
                  <p:cNvSpPr txBox="1"/>
                  <p:nvPr/>
                </p:nvSpPr>
                <p:spPr>
                  <a:xfrm>
                    <a:off x="621414" y="4000503"/>
                    <a:ext cx="935396" cy="6499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 smtClean="0"/>
                      <a:t>Pantomime </a:t>
                    </a:r>
                  </a:p>
                  <a:p>
                    <a:pPr algn="ctr"/>
                    <a:r>
                      <a:rPr lang="en-US" sz="1050" dirty="0" smtClean="0"/>
                      <a:t>view 39</a:t>
                    </a:r>
                    <a:endParaRPr lang="en-US" sz="1050" dirty="0"/>
                  </a:p>
                </p:txBody>
              </p:sp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628116" y="2169731"/>
                    <a:ext cx="943488" cy="6499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 smtClean="0"/>
                      <a:t>Pantomime </a:t>
                    </a:r>
                  </a:p>
                  <a:p>
                    <a:pPr algn="ctr"/>
                    <a:r>
                      <a:rPr lang="en-US" sz="1050" dirty="0" smtClean="0"/>
                      <a:t>view 39</a:t>
                    </a:r>
                    <a:endParaRPr lang="en-US" sz="1050" dirty="0"/>
                  </a:p>
                </p:txBody>
              </p:sp>
              <p:sp>
                <p:nvSpPr>
                  <p:cNvPr id="43" name="TextBox 42"/>
                  <p:cNvSpPr txBox="1"/>
                  <p:nvPr/>
                </p:nvSpPr>
                <p:spPr>
                  <a:xfrm>
                    <a:off x="613322" y="3205203"/>
                    <a:ext cx="928694" cy="6499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 smtClean="0"/>
                      <a:t>Pantomime </a:t>
                    </a:r>
                  </a:p>
                  <a:p>
                    <a:pPr algn="ctr"/>
                    <a:r>
                      <a:rPr lang="en-US" sz="1050" dirty="0" smtClean="0"/>
                      <a:t>view 40</a:t>
                    </a:r>
                    <a:endParaRPr lang="en-US" sz="1050" dirty="0"/>
                  </a:p>
                </p:txBody>
              </p:sp>
              <p:grpSp>
                <p:nvGrpSpPr>
                  <p:cNvPr id="7" name="Group 56"/>
                  <p:cNvGrpSpPr/>
                  <p:nvPr/>
                </p:nvGrpSpPr>
                <p:grpSpPr>
                  <a:xfrm>
                    <a:off x="4572928" y="2603861"/>
                    <a:ext cx="928694" cy="1850686"/>
                    <a:chOff x="4572928" y="2675299"/>
                    <a:chExt cx="928694" cy="1850686"/>
                  </a:xfrm>
                </p:grpSpPr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4572928" y="2675299"/>
                      <a:ext cx="928694" cy="1850686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100" dirty="0" smtClean="0"/>
                        <a:t>Estimated</a:t>
                      </a:r>
                    </a:p>
                    <a:p>
                      <a:pPr algn="ctr"/>
                      <a:r>
                        <a:rPr lang="sv-SE" sz="1100" dirty="0" smtClean="0"/>
                        <a:t>Disparity</a:t>
                      </a:r>
                    </a:p>
                    <a:p>
                      <a:pPr algn="ctr"/>
                      <a:r>
                        <a:rPr lang="sv-SE" sz="1100" dirty="0" smtClean="0"/>
                        <a:t>Field</a:t>
                      </a:r>
                      <a:endParaRPr lang="sv-SE" sz="1600" dirty="0" smtClean="0"/>
                    </a:p>
                    <a:p>
                      <a:pPr algn="ctr"/>
                      <a:endParaRPr lang="sv-SE" dirty="0" smtClean="0"/>
                    </a:p>
                  </p:txBody>
                </p:sp>
                <p:graphicFrame>
                  <p:nvGraphicFramePr>
                    <p:cNvPr id="32773" name="Object 5"/>
                    <p:cNvGraphicFramePr>
                      <a:graphicFrameLocks noChangeAspect="1"/>
                    </p:cNvGraphicFramePr>
                    <p:nvPr/>
                  </p:nvGraphicFramePr>
                  <p:xfrm>
                    <a:off x="4822321" y="3982854"/>
                    <a:ext cx="449265" cy="369662"/>
                  </p:xfrm>
                  <a:graphic>
                    <a:graphicData uri="http://schemas.openxmlformats.org/presentationml/2006/ole">
                      <p:oleObj spid="_x0000_s33795" name="Equation" r:id="rId4" imgW="444240" imgH="228600" progId="Equation.3">
                        <p:embed/>
                      </p:oleObj>
                    </a:graphicData>
                  </a:graphic>
                </p:graphicFrame>
              </p:grpSp>
            </p:grpSp>
            <p:cxnSp>
              <p:nvCxnSpPr>
                <p:cNvPr id="81" name="Straight Arrow Connector 80"/>
                <p:cNvCxnSpPr>
                  <a:stCxn id="9" idx="3"/>
                  <a:endCxn id="34" idx="1"/>
                </p:cNvCxnSpPr>
                <p:nvPr/>
              </p:nvCxnSpPr>
              <p:spPr>
                <a:xfrm flipV="1">
                  <a:off x="7866240" y="3929651"/>
                  <a:ext cx="277660" cy="11790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sp>
              <p:nvSpPr>
                <p:cNvPr id="82" name="TextBox 81"/>
                <p:cNvSpPr txBox="1"/>
                <p:nvPr/>
              </p:nvSpPr>
              <p:spPr>
                <a:xfrm>
                  <a:off x="8174545" y="3145746"/>
                  <a:ext cx="737702" cy="397518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 algn="ctr"/>
                  <a:r>
                    <a:rPr lang="en-US" sz="1100" dirty="0" smtClean="0"/>
                    <a:t>Common </a:t>
                  </a:r>
                </a:p>
                <a:p>
                  <a:pPr algn="ctr"/>
                  <a:r>
                    <a:rPr lang="en-US" sz="1100" dirty="0" smtClean="0"/>
                    <a:t>view</a:t>
                  </a:r>
                  <a:endParaRPr lang="en-US" sz="1100" dirty="0"/>
                </a:p>
              </p:txBody>
            </p:sp>
            <p:sp>
              <p:nvSpPr>
                <p:cNvPr id="83" name="TextBox 82"/>
                <p:cNvSpPr txBox="1"/>
                <p:nvPr/>
              </p:nvSpPr>
              <p:spPr>
                <a:xfrm>
                  <a:off x="5510176" y="4305685"/>
                  <a:ext cx="935396" cy="383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 smtClean="0"/>
                    <a:t>Pantomime </a:t>
                  </a:r>
                </a:p>
                <a:p>
                  <a:pPr algn="ctr"/>
                  <a:r>
                    <a:rPr lang="en-US" sz="1050" dirty="0" smtClean="0"/>
                    <a:t>View 41</a:t>
                  </a:r>
                  <a:endParaRPr lang="en-US" sz="1050" dirty="0"/>
                </a:p>
              </p:txBody>
            </p:sp>
            <p:sp>
              <p:nvSpPr>
                <p:cNvPr id="84" name="TextBox 83"/>
                <p:cNvSpPr txBox="1"/>
                <p:nvPr/>
              </p:nvSpPr>
              <p:spPr>
                <a:xfrm>
                  <a:off x="5541154" y="3153154"/>
                  <a:ext cx="943488" cy="383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 smtClean="0"/>
                    <a:t>Pantomime </a:t>
                  </a:r>
                </a:p>
                <a:p>
                  <a:pPr algn="ctr"/>
                  <a:r>
                    <a:rPr lang="en-US" sz="1050" dirty="0" smtClean="0"/>
                    <a:t>View 39</a:t>
                  </a:r>
                  <a:endParaRPr lang="en-US" sz="1050" dirty="0"/>
                </a:p>
              </p:txBody>
            </p:sp>
            <p:sp>
              <p:nvSpPr>
                <p:cNvPr id="85" name="TextBox 84"/>
                <p:cNvSpPr txBox="1"/>
                <p:nvPr/>
              </p:nvSpPr>
              <p:spPr>
                <a:xfrm>
                  <a:off x="5500694" y="3778440"/>
                  <a:ext cx="928694" cy="3833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1050" dirty="0" smtClean="0"/>
                    <a:t>Pantomime </a:t>
                  </a:r>
                </a:p>
                <a:p>
                  <a:pPr algn="ctr"/>
                  <a:r>
                    <a:rPr lang="en-US" sz="1050" dirty="0" smtClean="0"/>
                    <a:t>View 40</a:t>
                  </a:r>
                  <a:endParaRPr lang="en-US" sz="1050" dirty="0"/>
                </a:p>
              </p:txBody>
            </p:sp>
            <p:cxnSp>
              <p:nvCxnSpPr>
                <p:cNvPr id="86" name="Straight Arrow Connector 85"/>
                <p:cNvCxnSpPr/>
                <p:nvPr/>
              </p:nvCxnSpPr>
              <p:spPr>
                <a:xfrm>
                  <a:off x="6309500" y="4503401"/>
                  <a:ext cx="318018" cy="2875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90" name="Elbow Connector 89"/>
                <p:cNvCxnSpPr>
                  <a:stCxn id="8" idx="3"/>
                </p:cNvCxnSpPr>
                <p:nvPr/>
              </p:nvCxnSpPr>
              <p:spPr>
                <a:xfrm>
                  <a:off x="5230664" y="2973376"/>
                  <a:ext cx="2016446" cy="235083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grpSp>
              <p:nvGrpSpPr>
                <p:cNvPr id="96" name="Group 57"/>
                <p:cNvGrpSpPr/>
                <p:nvPr/>
              </p:nvGrpSpPr>
              <p:grpSpPr>
                <a:xfrm>
                  <a:off x="342364" y="3986184"/>
                  <a:ext cx="5158330" cy="1643074"/>
                  <a:chOff x="660442" y="1854825"/>
                  <a:chExt cx="5158330" cy="2786082"/>
                </a:xfrm>
              </p:grpSpPr>
              <p:sp>
                <p:nvSpPr>
                  <p:cNvPr id="97" name="Rectangle 96"/>
                  <p:cNvSpPr/>
                  <p:nvPr/>
                </p:nvSpPr>
                <p:spPr>
                  <a:xfrm>
                    <a:off x="1953028" y="1854825"/>
                    <a:ext cx="3865744" cy="2786082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sv-SE" sz="1400" dirty="0" smtClean="0">
                        <a:solidFill>
                          <a:schemeClr val="tx1"/>
                        </a:solidFill>
                      </a:rPr>
                      <a:t>Nagoya Depth Estimation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Reference</a:t>
                    </a:r>
                    <a:r>
                      <a:rPr lang="sv-SE" sz="1400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Software</a:t>
                    </a:r>
                  </a:p>
                  <a:p>
                    <a:pPr algn="ctr"/>
                    <a:endParaRPr lang="sv-SE" dirty="0" smtClean="0"/>
                  </a:p>
                  <a:p>
                    <a:pPr algn="ctr"/>
                    <a:endParaRPr lang="sv-SE" dirty="0" smtClean="0"/>
                  </a:p>
                  <a:p>
                    <a:pPr algn="ctr"/>
                    <a:endParaRPr lang="sv-SE" dirty="0" smtClean="0"/>
                  </a:p>
                  <a:p>
                    <a:pPr algn="ctr"/>
                    <a:endParaRPr lang="sv-SE" dirty="0" smtClean="0"/>
                  </a:p>
                  <a:p>
                    <a:pPr algn="ctr"/>
                    <a:endParaRPr lang="sv-SE" dirty="0" smtClean="0"/>
                  </a:p>
                </p:txBody>
              </p:sp>
              <p:sp>
                <p:nvSpPr>
                  <p:cNvPr id="101" name="TextBox 100"/>
                  <p:cNvSpPr txBox="1"/>
                  <p:nvPr/>
                </p:nvSpPr>
                <p:spPr>
                  <a:xfrm>
                    <a:off x="668534" y="3574981"/>
                    <a:ext cx="935396" cy="6499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 smtClean="0"/>
                      <a:t>Pantomime </a:t>
                    </a:r>
                  </a:p>
                  <a:p>
                    <a:pPr algn="ctr"/>
                    <a:r>
                      <a:rPr lang="en-US" sz="1050" dirty="0" smtClean="0"/>
                      <a:t>view 41</a:t>
                    </a:r>
                    <a:endParaRPr lang="en-US" sz="1050" dirty="0"/>
                  </a:p>
                </p:txBody>
              </p:sp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660442" y="2048597"/>
                    <a:ext cx="943488" cy="6499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 smtClean="0"/>
                      <a:t>Pantomime </a:t>
                    </a:r>
                  </a:p>
                  <a:p>
                    <a:pPr algn="ctr"/>
                    <a:r>
                      <a:rPr lang="en-US" sz="1050" dirty="0" smtClean="0"/>
                      <a:t>view 41</a:t>
                    </a:r>
                    <a:endParaRPr lang="en-US" sz="1050" dirty="0"/>
                  </a:p>
                </p:txBody>
              </p:sp>
              <p:sp>
                <p:nvSpPr>
                  <p:cNvPr id="103" name="TextBox 102"/>
                  <p:cNvSpPr txBox="1"/>
                  <p:nvPr/>
                </p:nvSpPr>
                <p:spPr>
                  <a:xfrm>
                    <a:off x="660442" y="2848177"/>
                    <a:ext cx="928694" cy="649978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 algn="ctr"/>
                    <a:r>
                      <a:rPr lang="en-US" sz="1050" dirty="0" smtClean="0"/>
                      <a:t>Pantomime </a:t>
                    </a:r>
                  </a:p>
                  <a:p>
                    <a:pPr algn="ctr"/>
                    <a:r>
                      <a:rPr lang="en-US" sz="1050" dirty="0" smtClean="0"/>
                      <a:t>view 40</a:t>
                    </a:r>
                    <a:endParaRPr lang="en-US" sz="1050" dirty="0"/>
                  </a:p>
                </p:txBody>
              </p:sp>
              <p:sp>
                <p:nvSpPr>
                  <p:cNvPr id="106" name="Rectangle 105"/>
                  <p:cNvSpPr/>
                  <p:nvPr/>
                </p:nvSpPr>
                <p:spPr>
                  <a:xfrm>
                    <a:off x="4620048" y="2432609"/>
                    <a:ext cx="928694" cy="1850688"/>
                  </a:xfrm>
                  <a:prstGeom prst="rect">
                    <a:avLst/>
                  </a:prstGeom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100" dirty="0" smtClean="0"/>
                      <a:t>Estimated</a:t>
                    </a:r>
                  </a:p>
                  <a:p>
                    <a:pPr algn="ctr"/>
                    <a:r>
                      <a:rPr lang="sv-SE" sz="1100" dirty="0" smtClean="0"/>
                      <a:t>Disparity</a:t>
                    </a:r>
                  </a:p>
                  <a:p>
                    <a:pPr algn="ctr"/>
                    <a:r>
                      <a:rPr lang="sv-SE" sz="1100" dirty="0" smtClean="0"/>
                      <a:t>Field</a:t>
                    </a:r>
                    <a:endParaRPr lang="sv-SE" sz="1200" dirty="0" smtClean="0"/>
                  </a:p>
                  <a:p>
                    <a:pPr algn="ctr"/>
                    <a:endParaRPr lang="sv-SE" sz="1400" dirty="0" smtClean="0"/>
                  </a:p>
                </p:txBody>
              </p:sp>
            </p:grpSp>
            <p:cxnSp>
              <p:nvCxnSpPr>
                <p:cNvPr id="112" name="Straight Arrow Connector 111"/>
                <p:cNvCxnSpPr/>
                <p:nvPr/>
              </p:nvCxnSpPr>
              <p:spPr>
                <a:xfrm>
                  <a:off x="1261534" y="4286256"/>
                  <a:ext cx="386778" cy="144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4" name="Straight Arrow Connector 113"/>
                <p:cNvCxnSpPr/>
                <p:nvPr/>
              </p:nvCxnSpPr>
              <p:spPr>
                <a:xfrm>
                  <a:off x="1261534" y="5214950"/>
                  <a:ext cx="386778" cy="144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7" name="Straight Arrow Connector 116"/>
                <p:cNvCxnSpPr/>
                <p:nvPr/>
              </p:nvCxnSpPr>
              <p:spPr>
                <a:xfrm>
                  <a:off x="1269668" y="3427559"/>
                  <a:ext cx="386778" cy="144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18" name="Straight Arrow Connector 117"/>
                <p:cNvCxnSpPr/>
                <p:nvPr/>
              </p:nvCxnSpPr>
              <p:spPr>
                <a:xfrm>
                  <a:off x="1261534" y="4762046"/>
                  <a:ext cx="386778" cy="1441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253" name="Elbow Connector 252"/>
                <p:cNvCxnSpPr>
                  <a:stCxn id="106" idx="3"/>
                </p:cNvCxnSpPr>
                <p:nvPr/>
              </p:nvCxnSpPr>
              <p:spPr>
                <a:xfrm flipV="1">
                  <a:off x="5230664" y="4648725"/>
                  <a:ext cx="2016446" cy="223919"/>
                </a:xfrm>
                <a:prstGeom prst="bentConnector2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66" name="Straight Arrow Connector 265"/>
              <p:cNvCxnSpPr>
                <a:endCxn id="106" idx="1"/>
              </p:cNvCxnSpPr>
              <p:nvPr/>
            </p:nvCxnSpPr>
            <p:spPr>
              <a:xfrm>
                <a:off x="3230400" y="4870668"/>
                <a:ext cx="1071570" cy="19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68" name="Straight Arrow Connector 267"/>
              <p:cNvCxnSpPr/>
              <p:nvPr/>
            </p:nvCxnSpPr>
            <p:spPr>
              <a:xfrm>
                <a:off x="3230400" y="2971399"/>
                <a:ext cx="1071570" cy="1976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graphicFrame>
            <p:nvGraphicFramePr>
              <p:cNvPr id="269" name="Object 5"/>
              <p:cNvGraphicFramePr>
                <a:graphicFrameLocks noChangeAspect="1"/>
              </p:cNvGraphicFramePr>
              <p:nvPr/>
            </p:nvGraphicFramePr>
            <p:xfrm>
              <a:off x="4578350" y="5039030"/>
              <a:ext cx="436563" cy="217487"/>
            </p:xfrm>
            <a:graphic>
              <a:graphicData uri="http://schemas.openxmlformats.org/presentationml/2006/ole">
                <p:oleObj spid="_x0000_s33798" name="Equation" r:id="rId5" imgW="431640" imgH="228600" progId="Equation.3">
                  <p:embed/>
                </p:oleObj>
              </a:graphicData>
            </a:graphic>
          </p:graphicFrame>
        </p:grpSp>
        <p:cxnSp>
          <p:nvCxnSpPr>
            <p:cNvPr id="284" name="Straight Arrow Connector 283"/>
            <p:cNvCxnSpPr/>
            <p:nvPr/>
          </p:nvCxnSpPr>
          <p:spPr>
            <a:xfrm>
              <a:off x="6286512" y="3770745"/>
              <a:ext cx="318018" cy="31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85" name="Straight Arrow Connector 284"/>
            <p:cNvCxnSpPr/>
            <p:nvPr/>
          </p:nvCxnSpPr>
          <p:spPr>
            <a:xfrm>
              <a:off x="6286512" y="3127803"/>
              <a:ext cx="318018" cy="3116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51" name="Rectangle 50"/>
          <p:cNvSpPr/>
          <p:nvPr/>
        </p:nvSpPr>
        <p:spPr>
          <a:xfrm>
            <a:off x="3071802" y="4152905"/>
            <a:ext cx="928694" cy="1183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Estimated</a:t>
            </a:r>
          </a:p>
          <a:p>
            <a:pPr algn="ctr"/>
            <a:r>
              <a:rPr lang="sv-SE" sz="1100" dirty="0" smtClean="0"/>
              <a:t>Depth</a:t>
            </a:r>
          </a:p>
          <a:p>
            <a:pPr algn="ctr"/>
            <a:r>
              <a:rPr lang="sv-SE" sz="1100" dirty="0" smtClean="0"/>
              <a:t>Map</a:t>
            </a:r>
            <a:endParaRPr lang="sv-SE" sz="1600" dirty="0" smtClean="0"/>
          </a:p>
          <a:p>
            <a:pPr algn="ctr"/>
            <a:endParaRPr lang="sv-SE" dirty="0" smtClean="0"/>
          </a:p>
        </p:txBody>
      </p:sp>
      <p:sp>
        <p:nvSpPr>
          <p:cNvPr id="53" name="Rectangle 52"/>
          <p:cNvSpPr/>
          <p:nvPr/>
        </p:nvSpPr>
        <p:spPr>
          <a:xfrm>
            <a:off x="3071802" y="2133591"/>
            <a:ext cx="928694" cy="1183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100" dirty="0" smtClean="0"/>
              <a:t>Estimated</a:t>
            </a:r>
          </a:p>
          <a:p>
            <a:pPr algn="ctr"/>
            <a:r>
              <a:rPr lang="sv-SE" sz="1100" dirty="0" smtClean="0"/>
              <a:t>Depth</a:t>
            </a:r>
          </a:p>
          <a:p>
            <a:pPr algn="ctr"/>
            <a:r>
              <a:rPr lang="sv-SE" sz="1100" dirty="0" smtClean="0"/>
              <a:t>Map</a:t>
            </a:r>
            <a:endParaRPr lang="sv-SE" sz="1600" dirty="0" smtClean="0"/>
          </a:p>
          <a:p>
            <a:pPr algn="ctr"/>
            <a:endParaRPr lang="sv-SE" dirty="0" smtClean="0"/>
          </a:p>
        </p:txBody>
      </p:sp>
      <p:graphicFrame>
        <p:nvGraphicFramePr>
          <p:cNvPr id="55" name="Object 5"/>
          <p:cNvGraphicFramePr>
            <a:graphicFrameLocks noChangeAspect="1"/>
          </p:cNvGraphicFramePr>
          <p:nvPr/>
        </p:nvGraphicFramePr>
        <p:xfrm>
          <a:off x="3355975" y="2928938"/>
          <a:ext cx="307975" cy="236537"/>
        </p:xfrm>
        <a:graphic>
          <a:graphicData uri="http://schemas.openxmlformats.org/presentationml/2006/ole">
            <p:oleObj spid="_x0000_s33799" name="Equation" r:id="rId6" imgW="304560" imgH="228600" progId="Equation.3">
              <p:embed/>
            </p:oleObj>
          </a:graphicData>
        </a:graphic>
      </p:graphicFrame>
      <p:graphicFrame>
        <p:nvGraphicFramePr>
          <p:cNvPr id="56" name="Object 5"/>
          <p:cNvGraphicFramePr>
            <a:graphicFrameLocks noChangeAspect="1"/>
          </p:cNvGraphicFramePr>
          <p:nvPr/>
        </p:nvGraphicFramePr>
        <p:xfrm>
          <a:off x="3376613" y="4924425"/>
          <a:ext cx="307975" cy="234950"/>
        </p:xfrm>
        <a:graphic>
          <a:graphicData uri="http://schemas.openxmlformats.org/presentationml/2006/ole">
            <p:oleObj spid="_x0000_s33800" name="Equation" r:id="rId7" imgW="304560" imgH="228600" progId="Equation.3">
              <p:embed/>
            </p:oleObj>
          </a:graphicData>
        </a:graphic>
      </p:graphicFrame>
      <p:sp>
        <p:nvSpPr>
          <p:cNvPr id="57" name="TextBox 56"/>
          <p:cNvSpPr txBox="1"/>
          <p:nvPr/>
        </p:nvSpPr>
        <p:spPr>
          <a:xfrm>
            <a:off x="2625976" y="5929330"/>
            <a:ext cx="437491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(Legacy of the disparity field estimation tool)</a:t>
            </a:r>
            <a:endParaRPr lang="en-US" dirty="0"/>
          </a:p>
        </p:txBody>
      </p:sp>
      <p:cxnSp>
        <p:nvCxnSpPr>
          <p:cNvPr id="61" name="Straight Arrow Connector 60"/>
          <p:cNvCxnSpPr/>
          <p:nvPr/>
        </p:nvCxnSpPr>
        <p:spPr>
          <a:xfrm>
            <a:off x="2000232" y="2714620"/>
            <a:ext cx="1071570" cy="2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62" name="Straight Arrow Connector 61"/>
          <p:cNvCxnSpPr/>
          <p:nvPr/>
        </p:nvCxnSpPr>
        <p:spPr>
          <a:xfrm>
            <a:off x="2000232" y="4733934"/>
            <a:ext cx="1071570" cy="214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63" name="Rectangle 62"/>
          <p:cNvSpPr/>
          <p:nvPr/>
        </p:nvSpPr>
        <p:spPr>
          <a:xfrm>
            <a:off x="1857356" y="2133591"/>
            <a:ext cx="928694" cy="1183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Block Matching</a:t>
            </a:r>
          </a:p>
          <a:p>
            <a:pPr algn="ctr"/>
            <a:r>
              <a:rPr lang="en-US" sz="1100" dirty="0" smtClean="0"/>
              <a:t>Function</a:t>
            </a:r>
          </a:p>
          <a:p>
            <a:pPr algn="ctr"/>
            <a:r>
              <a:rPr lang="en-US" sz="1100" dirty="0" smtClean="0"/>
              <a:t>(39-40-39)</a:t>
            </a:r>
            <a:endParaRPr lang="sv-SE" sz="1600" dirty="0" smtClean="0"/>
          </a:p>
          <a:p>
            <a:pPr algn="ctr"/>
            <a:endParaRPr lang="sv-SE" dirty="0" smtClean="0"/>
          </a:p>
        </p:txBody>
      </p:sp>
      <p:sp>
        <p:nvSpPr>
          <p:cNvPr id="64" name="Rectangle 63"/>
          <p:cNvSpPr/>
          <p:nvPr/>
        </p:nvSpPr>
        <p:spPr>
          <a:xfrm>
            <a:off x="1857356" y="4152905"/>
            <a:ext cx="928694" cy="118305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100" dirty="0" smtClean="0"/>
          </a:p>
          <a:p>
            <a:pPr algn="ctr"/>
            <a:r>
              <a:rPr lang="en-US" sz="1100" dirty="0" smtClean="0"/>
              <a:t>Block Matching</a:t>
            </a:r>
          </a:p>
          <a:p>
            <a:pPr algn="ctr"/>
            <a:r>
              <a:rPr lang="en-US" sz="1100" dirty="0" smtClean="0"/>
              <a:t>Function</a:t>
            </a:r>
          </a:p>
          <a:p>
            <a:pPr algn="ctr"/>
            <a:r>
              <a:rPr lang="en-US" sz="1100" dirty="0" smtClean="0"/>
              <a:t>(40-41-40)</a:t>
            </a:r>
            <a:endParaRPr lang="sv-SE" sz="1600" dirty="0" smtClean="0"/>
          </a:p>
          <a:p>
            <a:pPr algn="ctr"/>
            <a:endParaRPr lang="sv-SE" dirty="0" smtClean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Bidirectional Disparity Vector Field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2009-05-15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11</a:t>
            </a:fld>
            <a:endParaRPr lang="en-US" dirty="0"/>
          </a:p>
        </p:txBody>
      </p:sp>
      <p:pic>
        <p:nvPicPr>
          <p:cNvPr id="5" name="Picture 4" descr="40_41_dvf.ti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71934" y="3748137"/>
            <a:ext cx="4339867" cy="2252631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6" name="Picture 5" descr="39_40_dvf.ti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375" y="1428736"/>
            <a:ext cx="4071966" cy="2176393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7" name="Picture 3" descr="kth_rgb_electr_engine.jpg"/>
          <p:cNvPicPr>
            <a:picLocks noChangeAspect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9" name="TextBox 8"/>
          <p:cNvSpPr txBox="1"/>
          <p:nvPr/>
        </p:nvSpPr>
        <p:spPr>
          <a:xfrm>
            <a:off x="5000628" y="2185979"/>
            <a:ext cx="262680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DVF between Pantomime </a:t>
            </a:r>
          </a:p>
          <a:p>
            <a:pPr algn="ctr"/>
            <a:r>
              <a:rPr lang="en-US" dirty="0" smtClean="0"/>
              <a:t>view 39 and 40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1214414" y="4572008"/>
            <a:ext cx="257391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DVF between Pantomime</a:t>
            </a:r>
          </a:p>
          <a:p>
            <a:pPr algn="ctr"/>
            <a:r>
              <a:rPr lang="en-US" dirty="0" smtClean="0"/>
              <a:t> view 40 and 41</a:t>
            </a:r>
            <a:endParaRPr lang="sv-SE" dirty="0"/>
          </a:p>
        </p:txBody>
      </p:sp>
      <p:cxnSp>
        <p:nvCxnSpPr>
          <p:cNvPr id="13" name="Straight Arrow Connector 12"/>
          <p:cNvCxnSpPr/>
          <p:nvPr/>
        </p:nvCxnSpPr>
        <p:spPr>
          <a:xfrm rot="10800000" flipV="1">
            <a:off x="4429124" y="2571744"/>
            <a:ext cx="928694" cy="28575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V="1">
            <a:off x="3500430" y="4572008"/>
            <a:ext cx="1000132" cy="42862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Experiment -(1) Results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2009-05-15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12</a:t>
            </a:fld>
            <a:endParaRPr lang="en-US" dirty="0"/>
          </a:p>
        </p:txBody>
      </p:sp>
      <p:pic>
        <p:nvPicPr>
          <p:cNvPr id="5" name="Picture 3" descr="kth_rgb_electr_engin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LB_1_BDCVF_+df3940_-df4140_t=1_pantomime_39_40_39_41_40_4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72198" y="2857496"/>
            <a:ext cx="2857520" cy="2143140"/>
          </a:xfrm>
          <a:prstGeom prst="rect">
            <a:avLst/>
          </a:prstGeom>
        </p:spPr>
      </p:pic>
      <p:pic>
        <p:nvPicPr>
          <p:cNvPr id="8" name="Picture 7" descr="LB_2_BDCVF_+df3940_-df4140_t=1_pantomime_39_40_39_41_40_4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857496"/>
            <a:ext cx="2857520" cy="214314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3500430" y="785794"/>
            <a:ext cx="216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1D12AE"/>
                </a:solidFill>
              </a:rPr>
              <a:t>Energy ratio = 0.37 %</a:t>
            </a:r>
            <a:endParaRPr lang="en-US" u="sng" dirty="0">
              <a:solidFill>
                <a:srgbClr val="1D12AE"/>
              </a:solidFill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428596" y="5000636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Common view between </a:t>
            </a:r>
          </a:p>
          <a:p>
            <a:pPr algn="ctr"/>
            <a:r>
              <a:rPr lang="en-US" dirty="0" smtClean="0"/>
              <a:t>view 39 and 40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6286512" y="5000636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Common view between </a:t>
            </a:r>
          </a:p>
          <a:p>
            <a:pPr algn="ctr"/>
            <a:r>
              <a:rPr lang="en-US" dirty="0" smtClean="0"/>
              <a:t>view 40 and 41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4070141" y="3429000"/>
            <a:ext cx="114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view</a:t>
            </a:r>
            <a:endParaRPr lang="en-US" dirty="0"/>
          </a:p>
        </p:txBody>
      </p:sp>
      <p:pic>
        <p:nvPicPr>
          <p:cNvPr id="13" name="Picture 12" descr="HB_1_BDCVF_3_T=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143241" y="1285860"/>
            <a:ext cx="2857520" cy="21431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sv-SE" sz="2800" dirty="0" smtClean="0"/>
              <a:t>Experiment-(2) with Bidirectional DCVF</a:t>
            </a:r>
            <a:endParaRPr lang="sv-SE" sz="2800" dirty="0"/>
          </a:p>
        </p:txBody>
      </p:sp>
      <p:pic>
        <p:nvPicPr>
          <p:cNvPr id="44" name="Picture 3" descr="kth_rgb_electr_engin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13</a:t>
            </a:fld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42844" y="2000240"/>
            <a:ext cx="8747164" cy="2786082"/>
            <a:chOff x="270926" y="2000240"/>
            <a:chExt cx="8747164" cy="2786082"/>
          </a:xfrm>
        </p:grpSpPr>
        <p:sp>
          <p:nvSpPr>
            <p:cNvPr id="43" name="Rectangle 42"/>
            <p:cNvSpPr/>
            <p:nvPr/>
          </p:nvSpPr>
          <p:spPr>
            <a:xfrm>
              <a:off x="6731324" y="2516490"/>
              <a:ext cx="1238260" cy="1841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Bidirectional</a:t>
              </a:r>
            </a:p>
            <a:p>
              <a:pPr algn="ctr"/>
              <a:r>
                <a:rPr lang="en-US" sz="1200" dirty="0" smtClean="0"/>
                <a:t>DCVF</a:t>
              </a:r>
              <a:endParaRPr lang="en-US" sz="1200" dirty="0"/>
            </a:p>
          </p:txBody>
        </p:sp>
        <p:cxnSp>
          <p:nvCxnSpPr>
            <p:cNvPr id="47" name="Straight Arrow Connector 46"/>
            <p:cNvCxnSpPr/>
            <p:nvPr/>
          </p:nvCxnSpPr>
          <p:spPr>
            <a:xfrm>
              <a:off x="7959232" y="2714620"/>
              <a:ext cx="3989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8" name="Straight Arrow Connector 47"/>
            <p:cNvCxnSpPr/>
            <p:nvPr/>
          </p:nvCxnSpPr>
          <p:spPr>
            <a:xfrm>
              <a:off x="7963992" y="4141792"/>
              <a:ext cx="39422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49" name="TextBox 48"/>
            <p:cNvSpPr txBox="1"/>
            <p:nvPr/>
          </p:nvSpPr>
          <p:spPr>
            <a:xfrm>
              <a:off x="8280389" y="2475361"/>
              <a:ext cx="6896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Common </a:t>
              </a:r>
            </a:p>
            <a:p>
              <a:pPr algn="ctr"/>
              <a:r>
                <a:rPr lang="en-US" sz="1000" dirty="0" smtClean="0"/>
                <a:t>view</a:t>
              </a:r>
              <a:endParaRPr lang="en-US" sz="1000" dirty="0"/>
            </a:p>
          </p:txBody>
        </p:sp>
        <p:sp>
          <p:nvSpPr>
            <p:cNvPr id="50" name="TextBox 49"/>
            <p:cNvSpPr txBox="1"/>
            <p:nvPr/>
          </p:nvSpPr>
          <p:spPr>
            <a:xfrm>
              <a:off x="8187065" y="3230870"/>
              <a:ext cx="4780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Error </a:t>
              </a:r>
            </a:p>
            <a:p>
              <a:r>
                <a:rPr lang="en-US" sz="1000" dirty="0" smtClean="0"/>
                <a:t>view</a:t>
              </a:r>
              <a:endParaRPr lang="en-US" sz="1000" dirty="0"/>
            </a:p>
          </p:txBody>
        </p:sp>
        <p:grpSp>
          <p:nvGrpSpPr>
            <p:cNvPr id="51" name="Group 57"/>
            <p:cNvGrpSpPr/>
            <p:nvPr/>
          </p:nvGrpSpPr>
          <p:grpSpPr>
            <a:xfrm>
              <a:off x="270926" y="2000240"/>
              <a:ext cx="5158330" cy="2786082"/>
              <a:chOff x="613322" y="2000240"/>
              <a:chExt cx="5158330" cy="2786082"/>
            </a:xfrm>
          </p:grpSpPr>
          <p:sp>
            <p:nvSpPr>
              <p:cNvPr id="62" name="Rectangle 61"/>
              <p:cNvSpPr/>
              <p:nvPr/>
            </p:nvSpPr>
            <p:spPr>
              <a:xfrm>
                <a:off x="1905908" y="2000240"/>
                <a:ext cx="3865744" cy="27860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dirty="0" smtClean="0">
                    <a:solidFill>
                      <a:schemeClr val="tx1"/>
                    </a:solidFill>
                  </a:rPr>
                  <a:t>NDE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Reference</a:t>
                </a:r>
                <a:r>
                  <a:rPr lang="sv-SE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Software</a:t>
                </a:r>
              </a:p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sv-SE" dirty="0" smtClean="0"/>
              </a:p>
              <a:p>
                <a:pPr algn="ctr"/>
                <a:endParaRPr lang="sv-SE" dirty="0" smtClean="0"/>
              </a:p>
              <a:p>
                <a:pPr algn="ctr"/>
                <a:endParaRPr lang="sv-SE" dirty="0" smtClean="0"/>
              </a:p>
              <a:p>
                <a:pPr algn="ctr"/>
                <a:endParaRPr lang="sv-SE" dirty="0" smtClean="0"/>
              </a:p>
              <a:p>
                <a:pPr algn="ctr"/>
                <a:endParaRPr lang="sv-SE" dirty="0" smtClean="0"/>
              </a:p>
              <a:p>
                <a:pPr algn="ctr"/>
                <a:endParaRPr lang="sv-SE" dirty="0"/>
              </a:p>
            </p:txBody>
          </p:sp>
          <p:cxnSp>
            <p:nvCxnSpPr>
              <p:cNvPr id="63" name="Straight Arrow Connector 62"/>
              <p:cNvCxnSpPr>
                <a:stCxn id="67" idx="3"/>
              </p:cNvCxnSpPr>
              <p:nvPr/>
            </p:nvCxnSpPr>
            <p:spPr>
              <a:xfrm flipV="1">
                <a:off x="1556810" y="2633899"/>
                <a:ext cx="357190" cy="112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4" name="Straight Arrow Connector 63"/>
              <p:cNvCxnSpPr>
                <a:stCxn id="68" idx="3"/>
              </p:cNvCxnSpPr>
              <p:nvPr/>
            </p:nvCxnSpPr>
            <p:spPr>
              <a:xfrm>
                <a:off x="1542016" y="3405259"/>
                <a:ext cx="386778" cy="24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65" name="Straight Arrow Connector 64"/>
              <p:cNvCxnSpPr>
                <a:stCxn id="66" idx="3"/>
              </p:cNvCxnSpPr>
              <p:nvPr/>
            </p:nvCxnSpPr>
            <p:spPr>
              <a:xfrm>
                <a:off x="1556810" y="4200559"/>
                <a:ext cx="345724" cy="71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66" name="TextBox 65"/>
              <p:cNvSpPr txBox="1"/>
              <p:nvPr/>
            </p:nvSpPr>
            <p:spPr>
              <a:xfrm>
                <a:off x="621414" y="4000504"/>
                <a:ext cx="935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Pantomime </a:t>
                </a:r>
              </a:p>
              <a:p>
                <a:pPr algn="ctr"/>
                <a:r>
                  <a:rPr lang="en-US" sz="1000" dirty="0" smtClean="0"/>
                  <a:t>View 41</a:t>
                </a:r>
                <a:endParaRPr lang="en-US" sz="1000" dirty="0"/>
              </a:p>
            </p:txBody>
          </p:sp>
          <p:sp>
            <p:nvSpPr>
              <p:cNvPr id="67" name="TextBox 66"/>
              <p:cNvSpPr txBox="1"/>
              <p:nvPr/>
            </p:nvSpPr>
            <p:spPr>
              <a:xfrm>
                <a:off x="613322" y="2445052"/>
                <a:ext cx="9434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Pantomime </a:t>
                </a:r>
              </a:p>
              <a:p>
                <a:pPr algn="ctr"/>
                <a:r>
                  <a:rPr lang="en-US" sz="1000" dirty="0" smtClean="0"/>
                  <a:t>View 39</a:t>
                </a:r>
                <a:endParaRPr lang="en-US" sz="1000" dirty="0"/>
              </a:p>
            </p:txBody>
          </p:sp>
          <p:sp>
            <p:nvSpPr>
              <p:cNvPr id="68" name="TextBox 67"/>
              <p:cNvSpPr txBox="1"/>
              <p:nvPr/>
            </p:nvSpPr>
            <p:spPr>
              <a:xfrm>
                <a:off x="613322" y="3205204"/>
                <a:ext cx="9286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Pantomime </a:t>
                </a:r>
              </a:p>
              <a:p>
                <a:pPr algn="ctr"/>
                <a:r>
                  <a:rPr lang="en-US" sz="1000" dirty="0" smtClean="0"/>
                  <a:t>View 40</a:t>
                </a:r>
                <a:endParaRPr lang="en-US" sz="1000" dirty="0"/>
              </a:p>
            </p:txBody>
          </p:sp>
          <p:grpSp>
            <p:nvGrpSpPr>
              <p:cNvPr id="69" name="Group 56"/>
              <p:cNvGrpSpPr/>
              <p:nvPr/>
            </p:nvGrpSpPr>
            <p:grpSpPr>
              <a:xfrm>
                <a:off x="3501358" y="2507008"/>
                <a:ext cx="2008356" cy="1850686"/>
                <a:chOff x="3501358" y="2578446"/>
                <a:chExt cx="2008356" cy="1850686"/>
              </a:xfrm>
            </p:grpSpPr>
            <p:sp>
              <p:nvSpPr>
                <p:cNvPr id="71" name="Rectangle 7"/>
                <p:cNvSpPr/>
                <p:nvPr/>
              </p:nvSpPr>
              <p:spPr>
                <a:xfrm>
                  <a:off x="4572928" y="2578446"/>
                  <a:ext cx="928694" cy="85725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Estimated</a:t>
                  </a:r>
                </a:p>
                <a:p>
                  <a:pPr algn="ctr"/>
                  <a:r>
                    <a:rPr lang="sv-SE" sz="1000" dirty="0" smtClean="0"/>
                    <a:t>Disparity</a:t>
                  </a:r>
                </a:p>
                <a:p>
                  <a:pPr algn="ctr"/>
                  <a:r>
                    <a:rPr lang="sv-SE" sz="1000" dirty="0" smtClean="0"/>
                    <a:t>Field</a:t>
                  </a:r>
                  <a:endParaRPr lang="sv-SE" sz="1200" dirty="0" smtClean="0"/>
                </a:p>
                <a:p>
                  <a:pPr algn="ctr"/>
                  <a:endParaRPr lang="sv-SE" sz="1400" dirty="0" smtClean="0"/>
                </a:p>
              </p:txBody>
            </p:sp>
            <p:graphicFrame>
              <p:nvGraphicFramePr>
                <p:cNvPr id="72" name="Object 71"/>
                <p:cNvGraphicFramePr>
                  <a:graphicFrameLocks noChangeAspect="1"/>
                </p:cNvGraphicFramePr>
                <p:nvPr/>
              </p:nvGraphicFramePr>
              <p:xfrm>
                <a:off x="4822164" y="3208338"/>
                <a:ext cx="444500" cy="228600"/>
              </p:xfrm>
              <a:graphic>
                <a:graphicData uri="http://schemas.openxmlformats.org/presentationml/2006/ole">
                  <p:oleObj spid="_x0000_s31749" name="Equation" r:id="rId4" imgW="444240" imgH="228600" progId="Equation.3">
                    <p:embed/>
                  </p:oleObj>
                </a:graphicData>
              </a:graphic>
            </p:graphicFrame>
            <p:sp>
              <p:nvSpPr>
                <p:cNvPr id="73" name="Rectangle 72"/>
                <p:cNvSpPr/>
                <p:nvPr/>
              </p:nvSpPr>
              <p:spPr>
                <a:xfrm>
                  <a:off x="4581020" y="3571876"/>
                  <a:ext cx="928694" cy="85725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Estimated</a:t>
                  </a:r>
                </a:p>
                <a:p>
                  <a:pPr algn="ctr"/>
                  <a:r>
                    <a:rPr lang="sv-SE" sz="1050" dirty="0" smtClean="0"/>
                    <a:t>Disparity</a:t>
                  </a:r>
                </a:p>
                <a:p>
                  <a:pPr algn="ctr"/>
                  <a:r>
                    <a:rPr lang="sv-SE" sz="1050" dirty="0" smtClean="0"/>
                    <a:t>Field</a:t>
                  </a:r>
                  <a:endParaRPr lang="sv-SE" sz="1100" dirty="0" smtClean="0"/>
                </a:p>
                <a:p>
                  <a:pPr algn="ctr"/>
                  <a:endParaRPr lang="sv-SE" sz="1400" dirty="0" smtClean="0"/>
                </a:p>
              </p:txBody>
            </p:sp>
            <p:graphicFrame>
              <p:nvGraphicFramePr>
                <p:cNvPr id="74" name="Object 5"/>
                <p:cNvGraphicFramePr>
                  <a:graphicFrameLocks noChangeAspect="1"/>
                </p:cNvGraphicFramePr>
                <p:nvPr/>
              </p:nvGraphicFramePr>
              <p:xfrm>
                <a:off x="4828514" y="4184805"/>
                <a:ext cx="431800" cy="228600"/>
              </p:xfrm>
              <a:graphic>
                <a:graphicData uri="http://schemas.openxmlformats.org/presentationml/2006/ole">
                  <p:oleObj spid="_x0000_s31750" name="Equation" r:id="rId5" imgW="431640" imgH="228600" progId="Equation.3">
                    <p:embed/>
                  </p:oleObj>
                </a:graphicData>
              </a:graphic>
            </p:graphicFrame>
            <p:cxnSp>
              <p:nvCxnSpPr>
                <p:cNvPr id="75" name="Straight Arrow Connector 74"/>
                <p:cNvCxnSpPr/>
                <p:nvPr/>
              </p:nvCxnSpPr>
              <p:spPr>
                <a:xfrm>
                  <a:off x="3501358" y="3000372"/>
                  <a:ext cx="107157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76" name="Straight Arrow Connector 75"/>
                <p:cNvCxnSpPr/>
                <p:nvPr/>
              </p:nvCxnSpPr>
              <p:spPr>
                <a:xfrm>
                  <a:off x="3501358" y="3998916"/>
                  <a:ext cx="107157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52" name="Straight Arrow Connector 51"/>
            <p:cNvCxnSpPr>
              <a:stCxn id="43" idx="3"/>
            </p:cNvCxnSpPr>
            <p:nvPr/>
          </p:nvCxnSpPr>
          <p:spPr>
            <a:xfrm flipV="1">
              <a:off x="7969584" y="3429000"/>
              <a:ext cx="245754" cy="80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3" name="TextBox 52"/>
            <p:cNvSpPr txBox="1"/>
            <p:nvPr/>
          </p:nvSpPr>
          <p:spPr>
            <a:xfrm>
              <a:off x="8280389" y="3929066"/>
              <a:ext cx="7377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Common </a:t>
              </a:r>
            </a:p>
            <a:p>
              <a:pPr algn="ctr"/>
              <a:r>
                <a:rPr lang="en-US" sz="1050" dirty="0" smtClean="0"/>
                <a:t>view</a:t>
              </a:r>
              <a:endParaRPr lang="en-US" sz="1050" dirty="0"/>
            </a:p>
          </p:txBody>
        </p:sp>
        <p:sp>
          <p:nvSpPr>
            <p:cNvPr id="54" name="TextBox 53"/>
            <p:cNvSpPr txBox="1"/>
            <p:nvPr/>
          </p:nvSpPr>
          <p:spPr>
            <a:xfrm>
              <a:off x="5565430" y="4047666"/>
              <a:ext cx="935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Pantomime </a:t>
              </a:r>
            </a:p>
            <a:p>
              <a:pPr algn="ctr"/>
              <a:r>
                <a:rPr lang="en-US" sz="1000" dirty="0" smtClean="0"/>
                <a:t>View 41</a:t>
              </a:r>
              <a:endParaRPr lang="en-US" sz="1000" dirty="0"/>
            </a:p>
          </p:txBody>
        </p:sp>
        <p:sp>
          <p:nvSpPr>
            <p:cNvPr id="55" name="TextBox 54"/>
            <p:cNvSpPr txBox="1"/>
            <p:nvPr/>
          </p:nvSpPr>
          <p:spPr>
            <a:xfrm>
              <a:off x="5557338" y="2492214"/>
              <a:ext cx="943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Pantomime </a:t>
              </a:r>
            </a:p>
            <a:p>
              <a:pPr algn="ctr"/>
              <a:r>
                <a:rPr lang="en-US" sz="1000" dirty="0" smtClean="0"/>
                <a:t>View 39</a:t>
              </a:r>
              <a:endParaRPr 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557338" y="3252366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Pantomime </a:t>
              </a:r>
            </a:p>
            <a:p>
              <a:pPr algn="ctr"/>
              <a:r>
                <a:rPr lang="en-US" sz="1000" dirty="0" smtClean="0"/>
                <a:t>View 40</a:t>
              </a:r>
              <a:endParaRPr lang="en-US" sz="1000" dirty="0"/>
            </a:p>
          </p:txBody>
        </p:sp>
        <p:cxnSp>
          <p:nvCxnSpPr>
            <p:cNvPr id="57" name="Straight Arrow Connector 56"/>
            <p:cNvCxnSpPr/>
            <p:nvPr/>
          </p:nvCxnSpPr>
          <p:spPr>
            <a:xfrm flipV="1">
              <a:off x="6359340" y="2683642"/>
              <a:ext cx="357190" cy="11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8" name="Straight Arrow Connector 57"/>
            <p:cNvCxnSpPr/>
            <p:nvPr/>
          </p:nvCxnSpPr>
          <p:spPr>
            <a:xfrm>
              <a:off x="6328362" y="3455002"/>
              <a:ext cx="386778" cy="24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9" name="Straight Arrow Connector 58"/>
            <p:cNvCxnSpPr/>
            <p:nvPr/>
          </p:nvCxnSpPr>
          <p:spPr>
            <a:xfrm>
              <a:off x="6367432" y="4250302"/>
              <a:ext cx="345724" cy="71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0" name="Elbow Connector 59"/>
            <p:cNvCxnSpPr>
              <a:endCxn id="43" idx="0"/>
            </p:cNvCxnSpPr>
            <p:nvPr/>
          </p:nvCxnSpPr>
          <p:spPr>
            <a:xfrm rot="16200000" flipH="1">
              <a:off x="6017925" y="1183962"/>
              <a:ext cx="9482" cy="2655575"/>
            </a:xfrm>
            <a:prstGeom prst="bentConnector3">
              <a:avLst>
                <a:gd name="adj1" fmla="val -2410884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61" name="Elbow Connector 60"/>
            <p:cNvCxnSpPr>
              <a:stCxn id="73" idx="2"/>
              <a:endCxn id="43" idx="2"/>
            </p:cNvCxnSpPr>
            <p:nvPr/>
          </p:nvCxnSpPr>
          <p:spPr>
            <a:xfrm rot="16200000" flipH="1">
              <a:off x="6026712" y="3033952"/>
              <a:ext cx="1588" cy="2647483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8" name="Rectangle 7"/>
          <p:cNvSpPr/>
          <p:nvPr/>
        </p:nvSpPr>
        <p:spPr>
          <a:xfrm>
            <a:off x="2918302" y="2500306"/>
            <a:ext cx="928694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Estimated</a:t>
            </a:r>
          </a:p>
          <a:p>
            <a:pPr algn="ctr"/>
            <a:r>
              <a:rPr lang="sv-SE" sz="1000" dirty="0" smtClean="0"/>
              <a:t>Depth</a:t>
            </a:r>
          </a:p>
          <a:p>
            <a:pPr algn="ctr"/>
            <a:r>
              <a:rPr lang="sv-SE" sz="1000" dirty="0" smtClean="0"/>
              <a:t>Map</a:t>
            </a:r>
            <a:endParaRPr lang="sv-SE" sz="1200" dirty="0" smtClean="0"/>
          </a:p>
          <a:p>
            <a:pPr algn="ctr"/>
            <a:endParaRPr lang="sv-SE" sz="1400" dirty="0" smtClean="0"/>
          </a:p>
        </p:txBody>
      </p:sp>
      <p:sp>
        <p:nvSpPr>
          <p:cNvPr id="79" name="Rectangle 78"/>
          <p:cNvSpPr/>
          <p:nvPr/>
        </p:nvSpPr>
        <p:spPr>
          <a:xfrm>
            <a:off x="2914132" y="3493736"/>
            <a:ext cx="928694" cy="857256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50" dirty="0" smtClean="0"/>
              <a:t>Estimated</a:t>
            </a:r>
          </a:p>
          <a:p>
            <a:pPr algn="ctr"/>
            <a:r>
              <a:rPr lang="sv-SE" sz="1050" dirty="0" smtClean="0"/>
              <a:t>Depth</a:t>
            </a:r>
          </a:p>
          <a:p>
            <a:pPr algn="ctr"/>
            <a:r>
              <a:rPr lang="sv-SE" sz="1050" dirty="0" smtClean="0"/>
              <a:t>Map</a:t>
            </a:r>
          </a:p>
          <a:p>
            <a:pPr algn="ctr"/>
            <a:endParaRPr lang="sv-SE" sz="1400" dirty="0" smtClean="0"/>
          </a:p>
        </p:txBody>
      </p:sp>
      <p:sp>
        <p:nvSpPr>
          <p:cNvPr id="81" name="Rectangle 7"/>
          <p:cNvSpPr/>
          <p:nvPr/>
        </p:nvSpPr>
        <p:spPr>
          <a:xfrm>
            <a:off x="1643042" y="2492214"/>
            <a:ext cx="1000132" cy="1865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sv-SE" sz="1000" dirty="0" smtClean="0"/>
          </a:p>
          <a:p>
            <a:pPr algn="ctr"/>
            <a:r>
              <a:rPr lang="sv-SE" sz="1000" dirty="0" smtClean="0"/>
              <a:t>Block</a:t>
            </a:r>
          </a:p>
          <a:p>
            <a:pPr algn="ctr"/>
            <a:r>
              <a:rPr lang="sv-SE" sz="1000" dirty="0" smtClean="0"/>
              <a:t>Matchning</a:t>
            </a:r>
          </a:p>
          <a:p>
            <a:pPr algn="ctr"/>
            <a:r>
              <a:rPr lang="sv-SE" sz="1000" dirty="0" smtClean="0"/>
              <a:t>Function</a:t>
            </a:r>
          </a:p>
          <a:p>
            <a:pPr algn="ctr"/>
            <a:r>
              <a:rPr lang="sv-SE" sz="1000" dirty="0" smtClean="0"/>
              <a:t>(39 - 40 )</a:t>
            </a:r>
          </a:p>
          <a:p>
            <a:pPr algn="ctr"/>
            <a:r>
              <a:rPr lang="sv-SE" sz="1000" dirty="0" smtClean="0"/>
              <a:t>(40- 41)</a:t>
            </a:r>
            <a:endParaRPr lang="sv-SE" sz="1200" dirty="0" smtClean="0"/>
          </a:p>
          <a:p>
            <a:pPr algn="ctr"/>
            <a:endParaRPr lang="sv-SE" sz="1400" dirty="0" smtClean="0"/>
          </a:p>
        </p:txBody>
      </p:sp>
      <p:cxnSp>
        <p:nvCxnSpPr>
          <p:cNvPr id="83" name="Straight Arrow Connector 82"/>
          <p:cNvCxnSpPr>
            <a:endCxn id="78" idx="1"/>
          </p:cNvCxnSpPr>
          <p:nvPr/>
        </p:nvCxnSpPr>
        <p:spPr>
          <a:xfrm>
            <a:off x="2643174" y="2928934"/>
            <a:ext cx="275128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88" name="Straight Arrow Connector 87"/>
          <p:cNvCxnSpPr>
            <a:endCxn id="79" idx="1"/>
          </p:cNvCxnSpPr>
          <p:nvPr/>
        </p:nvCxnSpPr>
        <p:spPr>
          <a:xfrm flipV="1">
            <a:off x="2643174" y="3922364"/>
            <a:ext cx="270958" cy="6702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aphicFrame>
        <p:nvGraphicFramePr>
          <p:cNvPr id="31751" name="Object 7"/>
          <p:cNvGraphicFramePr>
            <a:graphicFrameLocks noChangeAspect="1"/>
          </p:cNvGraphicFramePr>
          <p:nvPr/>
        </p:nvGraphicFramePr>
        <p:xfrm>
          <a:off x="3214678" y="3076572"/>
          <a:ext cx="381000" cy="285750"/>
        </p:xfrm>
        <a:graphic>
          <a:graphicData uri="http://schemas.openxmlformats.org/presentationml/2006/ole">
            <p:oleObj spid="_x0000_s31751" name="Equation" r:id="rId6" imgW="304560" imgH="228600" progId="Equation.3">
              <p:embed/>
            </p:oleObj>
          </a:graphicData>
        </a:graphic>
      </p:graphicFrame>
      <p:graphicFrame>
        <p:nvGraphicFramePr>
          <p:cNvPr id="31752" name="Object 8"/>
          <p:cNvGraphicFramePr>
            <a:graphicFrameLocks noChangeAspect="1"/>
          </p:cNvGraphicFramePr>
          <p:nvPr/>
        </p:nvGraphicFramePr>
        <p:xfrm>
          <a:off x="3214678" y="4076705"/>
          <a:ext cx="381000" cy="285750"/>
        </p:xfrm>
        <a:graphic>
          <a:graphicData uri="http://schemas.openxmlformats.org/presentationml/2006/ole">
            <p:oleObj spid="_x0000_s31752" name="Equation" r:id="rId7" imgW="304560" imgH="228600" progId="Equation.3">
              <p:embed/>
            </p:oleObj>
          </a:graphicData>
        </a:graphic>
      </p:graphicFrame>
      <p:graphicFrame>
        <p:nvGraphicFramePr>
          <p:cNvPr id="70" name="Object 2"/>
          <p:cNvGraphicFramePr>
            <a:graphicFrameLocks noChangeAspect="1"/>
          </p:cNvGraphicFramePr>
          <p:nvPr/>
        </p:nvGraphicFramePr>
        <p:xfrm>
          <a:off x="2571736" y="5143512"/>
          <a:ext cx="3786214" cy="793205"/>
        </p:xfrm>
        <a:graphic>
          <a:graphicData uri="http://schemas.openxmlformats.org/presentationml/2006/ole">
            <p:oleObj spid="_x0000_s31753" name="Equation" r:id="rId8" imgW="2666880" imgH="558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Experiment –(2) Results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2009-05-15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14</a:t>
            </a:fld>
            <a:endParaRPr lang="en-US" dirty="0"/>
          </a:p>
        </p:txBody>
      </p:sp>
      <p:pic>
        <p:nvPicPr>
          <p:cNvPr id="5" name="Picture 3" descr="kth_rgb_electr_engin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7" name="Picture 6" descr="HB_1_BDCVF_+df3940_-df4140_t=1_pantomime_39_40_39_41_40_4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6578" y="1428736"/>
            <a:ext cx="2857520" cy="2143140"/>
          </a:xfrm>
          <a:prstGeom prst="rect">
            <a:avLst/>
          </a:prstGeom>
        </p:spPr>
      </p:pic>
      <p:pic>
        <p:nvPicPr>
          <p:cNvPr id="8" name="Picture 7" descr="LB_1_BDCVF_+df3940_-df4140_t=1_pantomime_39_40_39_41_40_4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4282" y="2928934"/>
            <a:ext cx="2857520" cy="2143140"/>
          </a:xfrm>
          <a:prstGeom prst="rect">
            <a:avLst/>
          </a:prstGeom>
        </p:spPr>
      </p:pic>
      <p:pic>
        <p:nvPicPr>
          <p:cNvPr id="9" name="Picture 8" descr="LB_2_BDCVF_+df3940_-df4140_t=1_pantomime_39_40_39_41_40_4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43636" y="2928934"/>
            <a:ext cx="2857520" cy="2143140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500430" y="857232"/>
            <a:ext cx="216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1D12AE"/>
                </a:solidFill>
              </a:rPr>
              <a:t>Energy ratio = 0.18 %</a:t>
            </a:r>
            <a:endParaRPr lang="en-US" u="sng" dirty="0">
              <a:solidFill>
                <a:srgbClr val="1D12A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96" y="5072074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Common view between </a:t>
            </a:r>
          </a:p>
          <a:p>
            <a:pPr algn="ctr"/>
            <a:r>
              <a:rPr lang="en-US" dirty="0" smtClean="0"/>
              <a:t>view 39 and 40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53187" y="5072074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Common view between </a:t>
            </a:r>
          </a:p>
          <a:p>
            <a:pPr algn="ctr"/>
            <a:r>
              <a:rPr lang="en-US" dirty="0" smtClean="0"/>
              <a:t>view 40 and 41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70141" y="3559734"/>
            <a:ext cx="114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sv-SE" sz="2800" dirty="0" smtClean="0"/>
              <a:t>Experiment-(3) with Bidirectional DCVF</a:t>
            </a:r>
            <a:endParaRPr lang="sv-SE" sz="2800" dirty="0"/>
          </a:p>
        </p:txBody>
      </p:sp>
      <p:pic>
        <p:nvPicPr>
          <p:cNvPr id="44" name="Picture 3" descr="kth_rgb_electr_engin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15</a:t>
            </a:fld>
            <a:endParaRPr lang="en-US" dirty="0"/>
          </a:p>
        </p:txBody>
      </p:sp>
      <p:grpSp>
        <p:nvGrpSpPr>
          <p:cNvPr id="95" name="Group 94"/>
          <p:cNvGrpSpPr/>
          <p:nvPr/>
        </p:nvGrpSpPr>
        <p:grpSpPr>
          <a:xfrm>
            <a:off x="142844" y="2000240"/>
            <a:ext cx="8747164" cy="2786082"/>
            <a:chOff x="270926" y="2000240"/>
            <a:chExt cx="8747164" cy="2786082"/>
          </a:xfrm>
        </p:grpSpPr>
        <p:sp>
          <p:nvSpPr>
            <p:cNvPr id="9" name="Rectangle 8"/>
            <p:cNvSpPr/>
            <p:nvPr/>
          </p:nvSpPr>
          <p:spPr>
            <a:xfrm>
              <a:off x="6731324" y="2516490"/>
              <a:ext cx="1238260" cy="1841204"/>
            </a:xfrm>
            <a:prstGeom prst="rect">
              <a:avLst/>
            </a:prstGeom>
            <a:solidFill>
              <a:schemeClr val="bg1">
                <a:lumMod val="85000"/>
              </a:schemeClr>
            </a:solidFill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US" sz="1200" dirty="0" smtClean="0"/>
                <a:t>Bidirectional</a:t>
              </a:r>
            </a:p>
            <a:p>
              <a:pPr algn="ctr"/>
              <a:r>
                <a:rPr lang="en-US" sz="1200" dirty="0" smtClean="0"/>
                <a:t>DCVF</a:t>
              </a:r>
              <a:endParaRPr lang="en-US" sz="1200" dirty="0"/>
            </a:p>
          </p:txBody>
        </p:sp>
        <p:cxnSp>
          <p:nvCxnSpPr>
            <p:cNvPr id="21" name="Straight Arrow Connector 20"/>
            <p:cNvCxnSpPr/>
            <p:nvPr/>
          </p:nvCxnSpPr>
          <p:spPr>
            <a:xfrm>
              <a:off x="7959232" y="2714620"/>
              <a:ext cx="39898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22" name="Straight Arrow Connector 21"/>
            <p:cNvCxnSpPr/>
            <p:nvPr/>
          </p:nvCxnSpPr>
          <p:spPr>
            <a:xfrm>
              <a:off x="7963992" y="4141792"/>
              <a:ext cx="394222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3" name="TextBox 32"/>
            <p:cNvSpPr txBox="1"/>
            <p:nvPr/>
          </p:nvSpPr>
          <p:spPr>
            <a:xfrm>
              <a:off x="8280389" y="2475361"/>
              <a:ext cx="689611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00" dirty="0" smtClean="0"/>
                <a:t>Common </a:t>
              </a:r>
            </a:p>
            <a:p>
              <a:pPr algn="ctr"/>
              <a:r>
                <a:rPr lang="en-US" sz="1000" dirty="0" smtClean="0"/>
                <a:t>view</a:t>
              </a:r>
              <a:endParaRPr lang="en-US" sz="1000" dirty="0"/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8187065" y="3230870"/>
              <a:ext cx="47801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 smtClean="0"/>
                <a:t>Error </a:t>
              </a:r>
            </a:p>
            <a:p>
              <a:r>
                <a:rPr lang="en-US" sz="1000" dirty="0" smtClean="0"/>
                <a:t>view</a:t>
              </a:r>
              <a:endParaRPr lang="en-US" sz="1000" dirty="0"/>
            </a:p>
          </p:txBody>
        </p:sp>
        <p:grpSp>
          <p:nvGrpSpPr>
            <p:cNvPr id="58" name="Group 57"/>
            <p:cNvGrpSpPr/>
            <p:nvPr/>
          </p:nvGrpSpPr>
          <p:grpSpPr>
            <a:xfrm>
              <a:off x="270926" y="2000240"/>
              <a:ext cx="5158330" cy="2786082"/>
              <a:chOff x="613322" y="2000240"/>
              <a:chExt cx="5158330" cy="2786082"/>
            </a:xfrm>
          </p:grpSpPr>
          <p:sp>
            <p:nvSpPr>
              <p:cNvPr id="5" name="Rectangle 4"/>
              <p:cNvSpPr/>
              <p:nvPr/>
            </p:nvSpPr>
            <p:spPr>
              <a:xfrm>
                <a:off x="1905908" y="2000240"/>
                <a:ext cx="3865744" cy="2786082"/>
              </a:xfrm>
              <a:prstGeom prst="rect">
                <a:avLst/>
              </a:prstGeom>
              <a:solidFill>
                <a:schemeClr val="bg1">
                  <a:lumMod val="85000"/>
                </a:schemeClr>
              </a:solidFill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sz="1400" dirty="0" smtClean="0">
                    <a:solidFill>
                      <a:schemeClr val="tx1"/>
                    </a:solidFill>
                  </a:rPr>
                  <a:t>NDE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Reference</a:t>
                </a:r>
                <a:r>
                  <a:rPr lang="sv-SE" sz="1400" dirty="0" smtClean="0">
                    <a:solidFill>
                      <a:schemeClr val="tx1"/>
                    </a:solidFill>
                  </a:rPr>
                  <a:t> </a:t>
                </a:r>
                <a:r>
                  <a:rPr lang="en-US" sz="1400" dirty="0" smtClean="0">
                    <a:solidFill>
                      <a:schemeClr val="tx1"/>
                    </a:solidFill>
                  </a:rPr>
                  <a:t>Software</a:t>
                </a:r>
              </a:p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en-US" sz="1400" dirty="0" smtClean="0">
                  <a:solidFill>
                    <a:schemeClr val="tx1"/>
                  </a:solidFill>
                </a:endParaRPr>
              </a:p>
              <a:p>
                <a:pPr algn="ctr"/>
                <a:endParaRPr lang="sv-SE" dirty="0" smtClean="0"/>
              </a:p>
              <a:p>
                <a:pPr algn="ctr"/>
                <a:endParaRPr lang="sv-SE" dirty="0" smtClean="0"/>
              </a:p>
              <a:p>
                <a:pPr algn="ctr"/>
                <a:endParaRPr lang="sv-SE" dirty="0" smtClean="0"/>
              </a:p>
              <a:p>
                <a:pPr algn="ctr"/>
                <a:endParaRPr lang="sv-SE" dirty="0" smtClean="0"/>
              </a:p>
              <a:p>
                <a:pPr algn="ctr"/>
                <a:endParaRPr lang="sv-SE" dirty="0" smtClean="0"/>
              </a:p>
              <a:p>
                <a:pPr algn="ctr"/>
                <a:endParaRPr lang="sv-SE" dirty="0"/>
              </a:p>
            </p:txBody>
          </p:sp>
          <p:cxnSp>
            <p:nvCxnSpPr>
              <p:cNvPr id="17" name="Straight Arrow Connector 16"/>
              <p:cNvCxnSpPr>
                <a:stCxn id="39" idx="3"/>
              </p:cNvCxnSpPr>
              <p:nvPr/>
            </p:nvCxnSpPr>
            <p:spPr>
              <a:xfrm flipV="1">
                <a:off x="1556810" y="2633899"/>
                <a:ext cx="357190" cy="1120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8" name="Straight Arrow Connector 17"/>
              <p:cNvCxnSpPr>
                <a:stCxn id="43" idx="3"/>
              </p:cNvCxnSpPr>
              <p:nvPr/>
            </p:nvCxnSpPr>
            <p:spPr>
              <a:xfrm>
                <a:off x="1542016" y="3405259"/>
                <a:ext cx="386778" cy="2443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9" name="Straight Arrow Connector 18"/>
              <p:cNvCxnSpPr>
                <a:stCxn id="41" idx="3"/>
              </p:cNvCxnSpPr>
              <p:nvPr/>
            </p:nvCxnSpPr>
            <p:spPr>
              <a:xfrm>
                <a:off x="1556810" y="4200559"/>
                <a:ext cx="345724" cy="7180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1" name="TextBox 40"/>
              <p:cNvSpPr txBox="1"/>
              <p:nvPr/>
            </p:nvSpPr>
            <p:spPr>
              <a:xfrm>
                <a:off x="621414" y="4000504"/>
                <a:ext cx="93539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Pantomime </a:t>
                </a:r>
              </a:p>
              <a:p>
                <a:pPr algn="ctr"/>
                <a:r>
                  <a:rPr lang="en-US" sz="1000" dirty="0" smtClean="0"/>
                  <a:t>View 41</a:t>
                </a:r>
                <a:endParaRPr lang="en-US" sz="1000" dirty="0"/>
              </a:p>
            </p:txBody>
          </p:sp>
          <p:sp>
            <p:nvSpPr>
              <p:cNvPr id="39" name="TextBox 38"/>
              <p:cNvSpPr txBox="1"/>
              <p:nvPr/>
            </p:nvSpPr>
            <p:spPr>
              <a:xfrm>
                <a:off x="613322" y="2445052"/>
                <a:ext cx="94348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Pantomime </a:t>
                </a:r>
              </a:p>
              <a:p>
                <a:pPr algn="ctr"/>
                <a:r>
                  <a:rPr lang="en-US" sz="1000" dirty="0" smtClean="0"/>
                  <a:t>View 39</a:t>
                </a:r>
                <a:endParaRPr lang="en-US" sz="1000" dirty="0"/>
              </a:p>
            </p:txBody>
          </p:sp>
          <p:sp>
            <p:nvSpPr>
              <p:cNvPr id="43" name="TextBox 42"/>
              <p:cNvSpPr txBox="1"/>
              <p:nvPr/>
            </p:nvSpPr>
            <p:spPr>
              <a:xfrm>
                <a:off x="613322" y="3205204"/>
                <a:ext cx="92869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000" dirty="0" smtClean="0"/>
                  <a:t>Pantomime </a:t>
                </a:r>
              </a:p>
              <a:p>
                <a:pPr algn="ctr"/>
                <a:r>
                  <a:rPr lang="en-US" sz="1000" dirty="0" smtClean="0"/>
                  <a:t>View 40</a:t>
                </a:r>
                <a:endParaRPr lang="en-US" sz="1000" dirty="0"/>
              </a:p>
            </p:txBody>
          </p:sp>
          <p:grpSp>
            <p:nvGrpSpPr>
              <p:cNvPr id="57" name="Group 56"/>
              <p:cNvGrpSpPr/>
              <p:nvPr/>
            </p:nvGrpSpPr>
            <p:grpSpPr>
              <a:xfrm>
                <a:off x="3501358" y="2507008"/>
                <a:ext cx="2008356" cy="1850686"/>
                <a:chOff x="3501358" y="2578446"/>
                <a:chExt cx="2008356" cy="1850686"/>
              </a:xfrm>
            </p:grpSpPr>
            <p:sp>
              <p:nvSpPr>
                <p:cNvPr id="8" name="Rectangle 7"/>
                <p:cNvSpPr/>
                <p:nvPr/>
              </p:nvSpPr>
              <p:spPr>
                <a:xfrm>
                  <a:off x="4572928" y="2578446"/>
                  <a:ext cx="928694" cy="85725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00" dirty="0" smtClean="0"/>
                    <a:t>Estimated</a:t>
                  </a:r>
                </a:p>
                <a:p>
                  <a:pPr algn="ctr"/>
                  <a:r>
                    <a:rPr lang="sv-SE" sz="1000" dirty="0" smtClean="0"/>
                    <a:t>Disparity</a:t>
                  </a:r>
                </a:p>
                <a:p>
                  <a:pPr algn="ctr"/>
                  <a:r>
                    <a:rPr lang="sv-SE" sz="1000" dirty="0" smtClean="0"/>
                    <a:t>Field</a:t>
                  </a:r>
                  <a:endParaRPr lang="sv-SE" sz="1200" dirty="0" smtClean="0"/>
                </a:p>
                <a:p>
                  <a:pPr algn="ctr"/>
                  <a:endParaRPr lang="sv-SE" sz="1400" dirty="0" smtClean="0"/>
                </a:p>
              </p:txBody>
            </p:sp>
            <p:graphicFrame>
              <p:nvGraphicFramePr>
                <p:cNvPr id="38" name="Object 37"/>
                <p:cNvGraphicFramePr>
                  <a:graphicFrameLocks noChangeAspect="1"/>
                </p:cNvGraphicFramePr>
                <p:nvPr/>
              </p:nvGraphicFramePr>
              <p:xfrm>
                <a:off x="4822164" y="3208338"/>
                <a:ext cx="444500" cy="228600"/>
              </p:xfrm>
              <a:graphic>
                <a:graphicData uri="http://schemas.openxmlformats.org/presentationml/2006/ole">
                  <p:oleObj spid="_x0000_s32772" name="Equation" r:id="rId4" imgW="444240" imgH="228600" progId="Equation.3">
                    <p:embed/>
                  </p:oleObj>
                </a:graphicData>
              </a:graphic>
            </p:graphicFrame>
            <p:sp>
              <p:nvSpPr>
                <p:cNvPr id="47" name="Rectangle 46"/>
                <p:cNvSpPr/>
                <p:nvPr/>
              </p:nvSpPr>
              <p:spPr>
                <a:xfrm>
                  <a:off x="4581020" y="3571876"/>
                  <a:ext cx="928694" cy="857256"/>
                </a:xfrm>
                <a:prstGeom prst="rect">
                  <a:avLst/>
                </a:prstGeom>
              </p:spPr>
              <p:style>
                <a:lnRef idx="2">
                  <a:schemeClr val="dk1"/>
                </a:lnRef>
                <a:fillRef idx="1">
                  <a:schemeClr val="lt1"/>
                </a:fillRef>
                <a:effectRef idx="0">
                  <a:schemeClr val="dk1"/>
                </a:effectRef>
                <a:fontRef idx="minor">
                  <a:schemeClr val="dk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1050" dirty="0" smtClean="0"/>
                    <a:t>Estimated</a:t>
                  </a:r>
                </a:p>
                <a:p>
                  <a:pPr algn="ctr"/>
                  <a:r>
                    <a:rPr lang="sv-SE" sz="1050" dirty="0" smtClean="0"/>
                    <a:t>Disparity</a:t>
                  </a:r>
                </a:p>
                <a:p>
                  <a:pPr algn="ctr"/>
                  <a:r>
                    <a:rPr lang="sv-SE" sz="1050" dirty="0" smtClean="0"/>
                    <a:t>Field</a:t>
                  </a:r>
                  <a:endParaRPr lang="sv-SE" sz="1100" dirty="0" smtClean="0"/>
                </a:p>
                <a:p>
                  <a:pPr algn="ctr"/>
                  <a:endParaRPr lang="sv-SE" sz="1400" dirty="0" smtClean="0"/>
                </a:p>
              </p:txBody>
            </p:sp>
            <p:graphicFrame>
              <p:nvGraphicFramePr>
                <p:cNvPr id="32773" name="Object 5"/>
                <p:cNvGraphicFramePr>
                  <a:graphicFrameLocks noChangeAspect="1"/>
                </p:cNvGraphicFramePr>
                <p:nvPr/>
              </p:nvGraphicFramePr>
              <p:xfrm>
                <a:off x="4828514" y="4184805"/>
                <a:ext cx="431800" cy="228600"/>
              </p:xfrm>
              <a:graphic>
                <a:graphicData uri="http://schemas.openxmlformats.org/presentationml/2006/ole">
                  <p:oleObj spid="_x0000_s32773" name="Equation" r:id="rId5" imgW="431640" imgH="228600" progId="Equation.3">
                    <p:embed/>
                  </p:oleObj>
                </a:graphicData>
              </a:graphic>
            </p:graphicFrame>
            <p:cxnSp>
              <p:nvCxnSpPr>
                <p:cNvPr id="55" name="Straight Arrow Connector 54"/>
                <p:cNvCxnSpPr/>
                <p:nvPr/>
              </p:nvCxnSpPr>
              <p:spPr>
                <a:xfrm>
                  <a:off x="3501358" y="3000372"/>
                  <a:ext cx="107157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56" name="Straight Arrow Connector 55"/>
                <p:cNvCxnSpPr/>
                <p:nvPr/>
              </p:nvCxnSpPr>
              <p:spPr>
                <a:xfrm>
                  <a:off x="3501358" y="3998916"/>
                  <a:ext cx="1071570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  <p:cxnSp>
          <p:nvCxnSpPr>
            <p:cNvPr id="81" name="Straight Arrow Connector 80"/>
            <p:cNvCxnSpPr>
              <a:stCxn id="9" idx="3"/>
            </p:cNvCxnSpPr>
            <p:nvPr/>
          </p:nvCxnSpPr>
          <p:spPr>
            <a:xfrm flipV="1">
              <a:off x="7969584" y="3429000"/>
              <a:ext cx="245754" cy="8092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82" name="TextBox 81"/>
            <p:cNvSpPr txBox="1"/>
            <p:nvPr/>
          </p:nvSpPr>
          <p:spPr>
            <a:xfrm>
              <a:off x="8280389" y="3929066"/>
              <a:ext cx="737701" cy="43088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1050" dirty="0" smtClean="0"/>
                <a:t>Common </a:t>
              </a:r>
            </a:p>
            <a:p>
              <a:pPr algn="ctr"/>
              <a:r>
                <a:rPr lang="en-US" sz="1050" dirty="0" smtClean="0"/>
                <a:t>view</a:t>
              </a:r>
              <a:endParaRPr lang="en-US" sz="1050" dirty="0"/>
            </a:p>
          </p:txBody>
        </p:sp>
        <p:sp>
          <p:nvSpPr>
            <p:cNvPr id="83" name="TextBox 82"/>
            <p:cNvSpPr txBox="1"/>
            <p:nvPr/>
          </p:nvSpPr>
          <p:spPr>
            <a:xfrm>
              <a:off x="5565430" y="4047666"/>
              <a:ext cx="935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Pantomime </a:t>
              </a:r>
            </a:p>
            <a:p>
              <a:pPr algn="ctr"/>
              <a:r>
                <a:rPr lang="en-US" sz="1000" dirty="0" smtClean="0"/>
                <a:t>View 41</a:t>
              </a:r>
              <a:endParaRPr lang="en-US" sz="1000" dirty="0"/>
            </a:p>
          </p:txBody>
        </p:sp>
        <p:sp>
          <p:nvSpPr>
            <p:cNvPr id="84" name="TextBox 83"/>
            <p:cNvSpPr txBox="1"/>
            <p:nvPr/>
          </p:nvSpPr>
          <p:spPr>
            <a:xfrm>
              <a:off x="5557338" y="2492214"/>
              <a:ext cx="943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Pantomime </a:t>
              </a:r>
            </a:p>
            <a:p>
              <a:pPr algn="ctr"/>
              <a:r>
                <a:rPr lang="en-US" sz="1000" dirty="0" smtClean="0"/>
                <a:t>View 39</a:t>
              </a:r>
              <a:endParaRPr lang="en-US" sz="1000" dirty="0"/>
            </a:p>
          </p:txBody>
        </p:sp>
        <p:sp>
          <p:nvSpPr>
            <p:cNvPr id="85" name="TextBox 84"/>
            <p:cNvSpPr txBox="1"/>
            <p:nvPr/>
          </p:nvSpPr>
          <p:spPr>
            <a:xfrm>
              <a:off x="5557338" y="3252366"/>
              <a:ext cx="928694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Pantomime </a:t>
              </a:r>
            </a:p>
            <a:p>
              <a:pPr algn="ctr"/>
              <a:r>
                <a:rPr lang="en-US" sz="1000" dirty="0" smtClean="0"/>
                <a:t>View 40</a:t>
              </a:r>
              <a:endParaRPr lang="en-US" sz="1000" dirty="0"/>
            </a:p>
          </p:txBody>
        </p:sp>
        <p:cxnSp>
          <p:nvCxnSpPr>
            <p:cNvPr id="86" name="Straight Arrow Connector 85"/>
            <p:cNvCxnSpPr/>
            <p:nvPr/>
          </p:nvCxnSpPr>
          <p:spPr>
            <a:xfrm flipV="1">
              <a:off x="6359340" y="2683642"/>
              <a:ext cx="357190" cy="1120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7" name="Straight Arrow Connector 86"/>
            <p:cNvCxnSpPr/>
            <p:nvPr/>
          </p:nvCxnSpPr>
          <p:spPr>
            <a:xfrm>
              <a:off x="6328362" y="3455002"/>
              <a:ext cx="386778" cy="2443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88" name="Straight Arrow Connector 87"/>
            <p:cNvCxnSpPr/>
            <p:nvPr/>
          </p:nvCxnSpPr>
          <p:spPr>
            <a:xfrm>
              <a:off x="6367432" y="4250302"/>
              <a:ext cx="345724" cy="7180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0" name="Elbow Connector 89"/>
            <p:cNvCxnSpPr>
              <a:stCxn id="8" idx="0"/>
              <a:endCxn id="9" idx="0"/>
            </p:cNvCxnSpPr>
            <p:nvPr/>
          </p:nvCxnSpPr>
          <p:spPr>
            <a:xfrm rot="16200000" flipH="1">
              <a:off x="6017925" y="1183962"/>
              <a:ext cx="9482" cy="2655575"/>
            </a:xfrm>
            <a:prstGeom prst="bentConnector3">
              <a:avLst>
                <a:gd name="adj1" fmla="val -2410884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94" name="Elbow Connector 93"/>
            <p:cNvCxnSpPr>
              <a:stCxn id="47" idx="2"/>
              <a:endCxn id="9" idx="2"/>
            </p:cNvCxnSpPr>
            <p:nvPr/>
          </p:nvCxnSpPr>
          <p:spPr>
            <a:xfrm rot="16200000" flipH="1">
              <a:off x="6026712" y="3033952"/>
              <a:ext cx="1588" cy="2647483"/>
            </a:xfrm>
            <a:prstGeom prst="bentConnector3">
              <a:avLst>
                <a:gd name="adj1" fmla="val 14395466"/>
              </a:avLst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2" name="Rectangle 7"/>
          <p:cNvSpPr/>
          <p:nvPr/>
        </p:nvSpPr>
        <p:spPr>
          <a:xfrm>
            <a:off x="2867013" y="2500306"/>
            <a:ext cx="1000132" cy="1865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sz="1000" dirty="0" smtClean="0"/>
              <a:t>Estimated</a:t>
            </a:r>
          </a:p>
          <a:p>
            <a:pPr algn="ctr"/>
            <a:r>
              <a:rPr lang="sv-SE" sz="1000" dirty="0" smtClean="0"/>
              <a:t>Depth </a:t>
            </a:r>
          </a:p>
          <a:p>
            <a:pPr algn="ctr"/>
            <a:r>
              <a:rPr lang="sv-SE" sz="1000" dirty="0" smtClean="0"/>
              <a:t>Map</a:t>
            </a:r>
          </a:p>
          <a:p>
            <a:pPr algn="ctr"/>
            <a:endParaRPr lang="sv-SE" sz="1400" dirty="0" smtClean="0"/>
          </a:p>
        </p:txBody>
      </p:sp>
      <p:cxnSp>
        <p:nvCxnSpPr>
          <p:cNvPr id="48" name="Straight Arrow Connector 47"/>
          <p:cNvCxnSpPr/>
          <p:nvPr/>
        </p:nvCxnSpPr>
        <p:spPr>
          <a:xfrm>
            <a:off x="1809731" y="3427412"/>
            <a:ext cx="1071570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50" name="Rectangle 7"/>
          <p:cNvSpPr/>
          <p:nvPr/>
        </p:nvSpPr>
        <p:spPr>
          <a:xfrm>
            <a:off x="1643042" y="2492214"/>
            <a:ext cx="1000132" cy="186548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sv-SE" sz="1000" dirty="0" smtClean="0"/>
              <a:t>Block</a:t>
            </a:r>
          </a:p>
          <a:p>
            <a:pPr algn="ctr"/>
            <a:r>
              <a:rPr lang="sv-SE" sz="1000" dirty="0" smtClean="0"/>
              <a:t>Matchning</a:t>
            </a:r>
          </a:p>
          <a:p>
            <a:pPr algn="ctr"/>
            <a:r>
              <a:rPr lang="sv-SE" sz="1000" dirty="0" smtClean="0"/>
              <a:t>Function</a:t>
            </a:r>
          </a:p>
          <a:p>
            <a:pPr algn="ctr"/>
            <a:r>
              <a:rPr lang="sv-SE" sz="1000" dirty="0" smtClean="0"/>
              <a:t>(39 - 40 - 41)</a:t>
            </a:r>
          </a:p>
        </p:txBody>
      </p:sp>
      <p:graphicFrame>
        <p:nvGraphicFramePr>
          <p:cNvPr id="51" name="Object 50"/>
          <p:cNvGraphicFramePr>
            <a:graphicFrameLocks noChangeAspect="1"/>
          </p:cNvGraphicFramePr>
          <p:nvPr/>
        </p:nvGraphicFramePr>
        <p:xfrm>
          <a:off x="3190439" y="3662363"/>
          <a:ext cx="381429" cy="285753"/>
        </p:xfrm>
        <a:graphic>
          <a:graphicData uri="http://schemas.openxmlformats.org/presentationml/2006/ole">
            <p:oleObj spid="_x0000_s32774" name="Equation" r:id="rId6" imgW="304560" imgH="228600" progId="Equation.3">
              <p:embed/>
            </p:oleObj>
          </a:graphicData>
        </a:graphic>
      </p:graphicFrame>
      <p:graphicFrame>
        <p:nvGraphicFramePr>
          <p:cNvPr id="52" name="Object 2"/>
          <p:cNvGraphicFramePr>
            <a:graphicFrameLocks noChangeAspect="1"/>
          </p:cNvGraphicFramePr>
          <p:nvPr/>
        </p:nvGraphicFramePr>
        <p:xfrm>
          <a:off x="2571736" y="5143512"/>
          <a:ext cx="3786214" cy="793205"/>
        </p:xfrm>
        <a:graphic>
          <a:graphicData uri="http://schemas.openxmlformats.org/presentationml/2006/ole">
            <p:oleObj spid="_x0000_s32775" name="Equation" r:id="rId7" imgW="2666880" imgH="55872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2009-05-15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5" name="Title 89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 smtClean="0">
                <a:latin typeface="+mj-lt"/>
                <a:ea typeface="+mj-ea"/>
                <a:cs typeface="+mj-cs"/>
              </a:rPr>
              <a:t>Experiment –(3) Results 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6" name="Picture 3" descr="kth_rgb_electr_engin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7" descr="HB_1_BDCVF_+df3940_-df4140_t=1_pantomime_39_40_39_41_40_41.jp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24190" y="1357298"/>
            <a:ext cx="2952770" cy="2214578"/>
          </a:xfrm>
          <a:prstGeom prst="rect">
            <a:avLst/>
          </a:prstGeom>
        </p:spPr>
      </p:pic>
      <p:pic>
        <p:nvPicPr>
          <p:cNvPr id="9" name="Picture 8" descr="LB_1_BDCVF_+df3940_-df4140_t=1_pantomime_39_40_39_41_40_41.jpg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4269" y="2928934"/>
            <a:ext cx="2952770" cy="2214578"/>
          </a:xfrm>
          <a:prstGeom prst="rect">
            <a:avLst/>
          </a:prstGeom>
        </p:spPr>
      </p:pic>
      <p:pic>
        <p:nvPicPr>
          <p:cNvPr id="10" name="Picture 9" descr="LB_2_BDCVF_+df3940_-df4140_t=1_pantomime_39_40_39_41_40_41.jpg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19824" y="2928934"/>
            <a:ext cx="2952770" cy="221457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3428992" y="857232"/>
            <a:ext cx="21607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u="sng" dirty="0" smtClean="0">
                <a:solidFill>
                  <a:srgbClr val="1D12AE"/>
                </a:solidFill>
              </a:rPr>
              <a:t>Energy ratio = 0.92%</a:t>
            </a:r>
            <a:endParaRPr lang="en-US" u="sng" dirty="0">
              <a:solidFill>
                <a:srgbClr val="1D12AE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428596" y="5072074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Common view between </a:t>
            </a:r>
          </a:p>
          <a:p>
            <a:pPr algn="ctr"/>
            <a:r>
              <a:rPr lang="en-US" dirty="0" smtClean="0"/>
              <a:t>view 39 and 40</a:t>
            </a:r>
            <a:endParaRPr lang="en-US" dirty="0"/>
          </a:p>
        </p:txBody>
      </p:sp>
      <p:sp>
        <p:nvSpPr>
          <p:cNvPr id="13" name="TextBox 12"/>
          <p:cNvSpPr txBox="1"/>
          <p:nvPr/>
        </p:nvSpPr>
        <p:spPr>
          <a:xfrm>
            <a:off x="6353187" y="5072074"/>
            <a:ext cx="24661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Common view between </a:t>
            </a:r>
          </a:p>
          <a:p>
            <a:pPr algn="ctr"/>
            <a:r>
              <a:rPr lang="en-US" dirty="0" smtClean="0"/>
              <a:t>view 40 and 41</a:t>
            </a:r>
            <a:endParaRPr lang="en-US" dirty="0"/>
          </a:p>
        </p:txBody>
      </p:sp>
      <p:sp>
        <p:nvSpPr>
          <p:cNvPr id="14" name="TextBox 13"/>
          <p:cNvSpPr txBox="1"/>
          <p:nvPr/>
        </p:nvSpPr>
        <p:spPr>
          <a:xfrm>
            <a:off x="4070141" y="3559734"/>
            <a:ext cx="11448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 smtClean="0"/>
              <a:t>Error 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28596" y="0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Results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2009-05-15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17</a:t>
            </a:fld>
            <a:endParaRPr lang="en-US" dirty="0"/>
          </a:p>
        </p:txBody>
      </p:sp>
      <p:pic>
        <p:nvPicPr>
          <p:cNvPr id="5" name="Picture 3" descr="kth_rgb_electr_engin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1357290" y="1914070"/>
          <a:ext cx="6643734" cy="3158004"/>
        </p:xfrm>
        <a:graphic>
          <a:graphicData uri="http://schemas.openxmlformats.org/drawingml/2006/table">
            <a:tbl>
              <a:tblPr firstRow="1" bandRow="1">
                <a:tableStyleId>{D7AC3CCA-C797-4891-BE02-D94E43425B78}</a:tableStyleId>
              </a:tblPr>
              <a:tblGrid>
                <a:gridCol w="2214578"/>
                <a:gridCol w="2214578"/>
                <a:gridCol w="2214578"/>
              </a:tblGrid>
              <a:tr h="3167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DVF </a:t>
                      </a:r>
                      <a:r>
                        <a:rPr lang="en-US" sz="1200" baseline="0" dirty="0" smtClean="0"/>
                        <a:t>Estimation Method</a:t>
                      </a:r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Test Data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smtClean="0"/>
                        <a:t>Energy</a:t>
                      </a:r>
                      <a:r>
                        <a:rPr lang="en-US" sz="1200" baseline="0" smtClean="0"/>
                        <a:t> Ratio (%)</a:t>
                      </a:r>
                      <a:endParaRPr lang="en-US" sz="1200" dirty="0"/>
                    </a:p>
                  </a:txBody>
                  <a:tcPr>
                    <a:solidFill>
                      <a:schemeClr val="accent2">
                        <a:lumMod val="20000"/>
                        <a:lumOff val="80000"/>
                      </a:schemeClr>
                    </a:solidFill>
                  </a:tcPr>
                </a:tc>
              </a:tr>
              <a:tr h="316782">
                <a:tc gridSpan="3"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1" dirty="0" smtClean="0"/>
                        <a:t>Unidirectional DCVF</a:t>
                      </a:r>
                    </a:p>
                  </a:txBody>
                  <a:tcP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67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Experiment </a:t>
                      </a:r>
                      <a:r>
                        <a:rPr lang="en-US" sz="1200" baseline="0" dirty="0" smtClean="0"/>
                        <a:t> with UDCVF</a:t>
                      </a:r>
                      <a:endParaRPr lang="en-US" sz="12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Pantomime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0.42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297588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Experiment </a:t>
                      </a:r>
                      <a:r>
                        <a:rPr lang="en-US" sz="1200" baseline="0" dirty="0" smtClean="0"/>
                        <a:t> with UDCVF</a:t>
                      </a:r>
                      <a:endParaRPr lang="en-US" sz="12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Modified Pantomime </a:t>
                      </a:r>
                      <a:r>
                        <a:rPr lang="en-US" sz="1200" baseline="0" dirty="0" smtClean="0"/>
                        <a:t>                                                                                                                                   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0.46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67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Experiment </a:t>
                      </a:r>
                      <a:r>
                        <a:rPr lang="en-US" sz="1200" baseline="0" dirty="0" smtClean="0"/>
                        <a:t> with UDCVF</a:t>
                      </a:r>
                      <a:endParaRPr lang="en-US" sz="12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Dog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2.41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26160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Experiment </a:t>
                      </a:r>
                      <a:r>
                        <a:rPr lang="en-US" sz="1200" baseline="0" dirty="0" smtClean="0"/>
                        <a:t> with UDCVF</a:t>
                      </a:r>
                      <a:endParaRPr lang="en-US" sz="1200" dirty="0" smtClean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Champagne Tower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2.01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6782">
                <a:tc gridSpan="3">
                  <a:txBody>
                    <a:bodyPr/>
                    <a:lstStyle/>
                    <a:p>
                      <a:pPr algn="ctr"/>
                      <a:r>
                        <a:rPr lang="en-US" sz="1200" b="1" dirty="0" smtClean="0"/>
                        <a:t>Bidirectional</a:t>
                      </a:r>
                      <a:r>
                        <a:rPr lang="en-US" sz="1200" b="1" baseline="0" dirty="0" smtClean="0"/>
                        <a:t> DCVF</a:t>
                      </a:r>
                      <a:endParaRPr lang="en-US" sz="1200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167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Experiment -1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Pantomime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0.37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6782"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 smtClean="0"/>
                        <a:t>Experiment -2</a:t>
                      </a:r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Pantomime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0.18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  <a:tr h="316782"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Experiment -3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Pantomime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200" dirty="0" smtClean="0"/>
                        <a:t>0.92</a:t>
                      </a:r>
                      <a:endParaRPr lang="en-US" sz="1200" dirty="0"/>
                    </a:p>
                  </a:txBody>
                  <a:tcPr>
                    <a:solidFill>
                      <a:schemeClr val="bg1"/>
                    </a:solidFill>
                  </a:tcPr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Conclusion 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2009-05-15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18</a:t>
            </a:fld>
            <a:endParaRPr lang="en-US" dirty="0"/>
          </a:p>
        </p:txBody>
      </p:sp>
      <p:pic>
        <p:nvPicPr>
          <p:cNvPr id="5" name="Picture 3" descr="kth_rgb_electr_engin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49153" name="Rectangle 1"/>
          <p:cNvSpPr>
            <a:spLocks noChangeArrowheads="1"/>
          </p:cNvSpPr>
          <p:nvPr/>
        </p:nvSpPr>
        <p:spPr bwMode="auto">
          <a:xfrm>
            <a:off x="1785918" y="3000372"/>
            <a:ext cx="5643602" cy="9848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2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DVF extraction from the NDE reference software has its limitations due to depth map representation</a:t>
            </a:r>
            <a:r>
              <a:rPr kumimoji="0" lang="en-US" sz="105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Times New Roman" pitchFamily="18" charset="0"/>
                <a:ea typeface="Calibri" pitchFamily="34" charset="0"/>
                <a:cs typeface="Times New Roman" pitchFamily="18" charset="0"/>
              </a:rPr>
              <a:t>. </a:t>
            </a:r>
            <a:endParaRPr kumimoji="0" lang="sv-SE" sz="7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sv-SE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itchFamily="34" charset="0"/>
              <a:cs typeface="Arial" pitchFamily="34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Future Directions</a:t>
            </a:r>
            <a:endParaRPr lang="en-US" sz="2800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smtClean="0"/>
              <a:t>2009-05-15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1928794" y="3143248"/>
            <a:ext cx="5429272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Explore more efficient DVF representation for </a:t>
            </a:r>
          </a:p>
          <a:p>
            <a:pPr algn="ctr"/>
            <a:r>
              <a:rPr lang="en-US" sz="2000" dirty="0" smtClean="0">
                <a:latin typeface="Times New Roman" pitchFamily="18" charset="0"/>
                <a:ea typeface="Calibri" pitchFamily="34" charset="0"/>
                <a:cs typeface="Times New Roman" pitchFamily="18" charset="0"/>
              </a:rPr>
              <a:t>the multiresolution analysis and synthesis. </a:t>
            </a:r>
            <a:endParaRPr lang="en-US" sz="2000" dirty="0"/>
          </a:p>
        </p:txBody>
      </p:sp>
      <p:pic>
        <p:nvPicPr>
          <p:cNvPr id="6" name="Picture 3" descr="kth_rgb_electr_engin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4000" dirty="0" smtClean="0"/>
              <a:t>Outline</a:t>
            </a:r>
            <a:endParaRPr lang="en-US" sz="4000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743216" y="2671770"/>
            <a:ext cx="4114800" cy="1328734"/>
          </a:xfrm>
        </p:spPr>
        <p:txBody>
          <a:bodyPr>
            <a:normAutofit/>
          </a:bodyPr>
          <a:lstStyle/>
          <a:p>
            <a:r>
              <a:rPr lang="en-US" sz="2800" dirty="0" smtClean="0"/>
              <a:t>Unidirectional DCVF</a:t>
            </a:r>
          </a:p>
          <a:p>
            <a:r>
              <a:rPr lang="en-US" sz="2800" dirty="0" smtClean="0"/>
              <a:t>Bidirectional DCVF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6" name="Picture 3" descr="kth_rgb_electr_engin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52"/>
            <a:ext cx="8229600" cy="1143000"/>
          </a:xfrm>
        </p:spPr>
        <p:txBody>
          <a:bodyPr>
            <a:normAutofit/>
          </a:bodyPr>
          <a:lstStyle/>
          <a:p>
            <a:r>
              <a:rPr lang="en-US" sz="3200" dirty="0" smtClean="0"/>
              <a:t>Unidirectional DCVF</a:t>
            </a:r>
            <a:endParaRPr lang="en-US" sz="3200" dirty="0"/>
          </a:p>
        </p:txBody>
      </p:sp>
      <p:pic>
        <p:nvPicPr>
          <p:cNvPr id="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6988" y="142875"/>
            <a:ext cx="1101725" cy="1000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3" name="Date Placeholder 3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>
              <a:defRPr/>
            </a:pPr>
            <a:r>
              <a:rPr lang="sv-SE" dirty="0" smtClean="0"/>
              <a:t>2009-03-27</a:t>
            </a:r>
            <a:endParaRPr lang="en-US" dirty="0"/>
          </a:p>
        </p:txBody>
      </p:sp>
      <p:sp>
        <p:nvSpPr>
          <p:cNvPr id="34" name="Slide Number Placeholder 3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9112568-7D18-4A5B-B424-E4CF72C5D7EF}" type="slidenum">
              <a:rPr lang="en-US" smtClean="0"/>
              <a:pPr>
                <a:defRPr/>
              </a:pPr>
              <a:t>3</a:t>
            </a:fld>
            <a:endParaRPr lang="en-US" dirty="0"/>
          </a:p>
        </p:txBody>
      </p:sp>
      <p:grpSp>
        <p:nvGrpSpPr>
          <p:cNvPr id="24" name="Group 23"/>
          <p:cNvGrpSpPr/>
          <p:nvPr/>
        </p:nvGrpSpPr>
        <p:grpSpPr>
          <a:xfrm>
            <a:off x="2798459" y="1853925"/>
            <a:ext cx="3475553" cy="2932385"/>
            <a:chOff x="3096682" y="2634148"/>
            <a:chExt cx="2816456" cy="2261448"/>
          </a:xfrm>
        </p:grpSpPr>
        <p:grpSp>
          <p:nvGrpSpPr>
            <p:cNvPr id="25" name="Group 42"/>
            <p:cNvGrpSpPr/>
            <p:nvPr/>
          </p:nvGrpSpPr>
          <p:grpSpPr>
            <a:xfrm>
              <a:off x="3096682" y="2634148"/>
              <a:ext cx="2813470" cy="2096125"/>
              <a:chOff x="3377287" y="3107081"/>
              <a:chExt cx="2225586" cy="1428971"/>
            </a:xfrm>
          </p:grpSpPr>
          <p:sp>
            <p:nvSpPr>
              <p:cNvPr id="28" name="Rectangle 27"/>
              <p:cNvSpPr/>
              <p:nvPr/>
            </p:nvSpPr>
            <p:spPr>
              <a:xfrm>
                <a:off x="3584830" y="3658745"/>
                <a:ext cx="1944032" cy="5283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Unidirectional DCVF</a:t>
                </a:r>
              </a:p>
            </p:txBody>
          </p:sp>
          <p:cxnSp>
            <p:nvCxnSpPr>
              <p:cNvPr id="30" name="Straight Arrow Connector 29"/>
              <p:cNvCxnSpPr/>
              <p:nvPr/>
            </p:nvCxnSpPr>
            <p:spPr>
              <a:xfrm rot="5400000" flipH="1" flipV="1">
                <a:off x="3536345" y="3481942"/>
                <a:ext cx="352212" cy="13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5" name="Straight Arrow Connector 34"/>
              <p:cNvCxnSpPr/>
              <p:nvPr/>
            </p:nvCxnSpPr>
            <p:spPr>
              <a:xfrm rot="5400000" flipH="1" flipV="1">
                <a:off x="5329595" y="3569995"/>
                <a:ext cx="176106" cy="13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3377287" y="3934542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9" name="TextBox 38"/>
              <p:cNvSpPr txBox="1"/>
              <p:nvPr/>
            </p:nvSpPr>
            <p:spPr>
              <a:xfrm>
                <a:off x="5236032" y="3276824"/>
                <a:ext cx="366841" cy="250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Error 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View</a:t>
                </a:r>
                <a:endParaRPr lang="en-US" sz="10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40" name="Straight Arrow Connector 39"/>
              <p:cNvCxnSpPr/>
              <p:nvPr/>
            </p:nvCxnSpPr>
            <p:spPr>
              <a:xfrm rot="5400000" flipH="1" flipV="1">
                <a:off x="3539335" y="4359249"/>
                <a:ext cx="352212" cy="13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41" name="Straight Arrow Connector 40"/>
              <p:cNvCxnSpPr/>
              <p:nvPr/>
            </p:nvCxnSpPr>
            <p:spPr>
              <a:xfrm rot="5400000" flipH="1" flipV="1">
                <a:off x="5232524" y="4359249"/>
                <a:ext cx="352212" cy="13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4" name="TextBox 43"/>
              <p:cNvSpPr txBox="1"/>
              <p:nvPr/>
            </p:nvSpPr>
            <p:spPr>
              <a:xfrm>
                <a:off x="3501528" y="3107081"/>
                <a:ext cx="423568" cy="2103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Common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View </a:t>
                </a:r>
              </a:p>
            </p:txBody>
          </p:sp>
        </p:grpSp>
        <p:sp>
          <p:nvSpPr>
            <p:cNvPr id="27" name="TextBox 26"/>
            <p:cNvSpPr txBox="1"/>
            <p:nvPr/>
          </p:nvSpPr>
          <p:spPr>
            <a:xfrm>
              <a:off x="3412808" y="4658240"/>
              <a:ext cx="2500330" cy="237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1                                              </a:t>
              </a:r>
              <a:r>
                <a:rPr lang="en-US" sz="1400" dirty="0" smtClean="0"/>
                <a:t>                                x</a:t>
              </a:r>
              <a:r>
                <a:rPr lang="en-US" sz="1400" baseline="-25000" dirty="0" smtClean="0"/>
                <a:t>2</a:t>
              </a:r>
            </a:p>
          </p:txBody>
        </p:sp>
      </p:grpSp>
      <p:sp>
        <p:nvSpPr>
          <p:cNvPr id="46" name="Rectangle 45"/>
          <p:cNvSpPr/>
          <p:nvPr/>
        </p:nvSpPr>
        <p:spPr bwMode="auto">
          <a:xfrm>
            <a:off x="1643042" y="3143248"/>
            <a:ext cx="1394838" cy="682390"/>
          </a:xfrm>
          <a:prstGeom prst="rect">
            <a:avLst/>
          </a:prstGeom>
          <a:solidFill>
            <a:schemeClr val="lt1">
              <a:alpha val="0"/>
            </a:schemeClr>
          </a:solidFill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anchor="ctr"/>
          <a:lstStyle/>
          <a:p>
            <a:pPr algn="ctr">
              <a:defRPr/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Disparity</a:t>
            </a:r>
          </a:p>
          <a:p>
            <a:pPr algn="ctr">
              <a:defRPr/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Field Information</a:t>
            </a:r>
          </a:p>
          <a:p>
            <a:pPr algn="ctr">
              <a:defRPr/>
            </a:pP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( DF </a:t>
            </a:r>
            <a:r>
              <a:rPr lang="en-US" sz="1000" baseline="-25000" dirty="0">
                <a:latin typeface="Times New Roman" pitchFamily="18" charset="0"/>
                <a:cs typeface="Times New Roman" pitchFamily="18" charset="0"/>
              </a:rPr>
              <a:t>1 2 </a:t>
            </a:r>
            <a:r>
              <a:rPr lang="en-US" sz="1000" dirty="0">
                <a:latin typeface="Times New Roman" pitchFamily="18" charset="0"/>
                <a:cs typeface="Times New Roman" pitchFamily="18" charset="0"/>
              </a:rPr>
              <a:t>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sv-SE" sz="2800" dirty="0" smtClean="0"/>
              <a:t>Experiment with Unidirectional DCVF</a:t>
            </a:r>
            <a:endParaRPr lang="sv-SE" sz="2800" dirty="0"/>
          </a:p>
        </p:txBody>
      </p:sp>
      <p:sp>
        <p:nvSpPr>
          <p:cNvPr id="45" name="Date Placeholder 4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46" name="Slide Number Placeholder 4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44" name="Picture 3" descr="kth_rgb_electr_engine.jpg"/>
          <p:cNvPicPr>
            <a:picLocks noChangeAspect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grpSp>
        <p:nvGrpSpPr>
          <p:cNvPr id="65" name="Group 64"/>
          <p:cNvGrpSpPr/>
          <p:nvPr/>
        </p:nvGrpSpPr>
        <p:grpSpPr>
          <a:xfrm>
            <a:off x="642910" y="1285860"/>
            <a:ext cx="7310995" cy="4424394"/>
            <a:chOff x="6354" y="2290754"/>
            <a:chExt cx="7310995" cy="4424394"/>
          </a:xfrm>
        </p:grpSpPr>
        <p:grpSp>
          <p:nvGrpSpPr>
            <p:cNvPr id="39" name="Group 38"/>
            <p:cNvGrpSpPr/>
            <p:nvPr/>
          </p:nvGrpSpPr>
          <p:grpSpPr>
            <a:xfrm>
              <a:off x="434982" y="2290754"/>
              <a:ext cx="6696122" cy="4424394"/>
              <a:chOff x="434982" y="2290754"/>
              <a:chExt cx="6696122" cy="4424394"/>
            </a:xfrm>
          </p:grpSpPr>
          <p:grpSp>
            <p:nvGrpSpPr>
              <p:cNvPr id="20" name="Group 19"/>
              <p:cNvGrpSpPr/>
              <p:nvPr/>
            </p:nvGrpSpPr>
            <p:grpSpPr>
              <a:xfrm>
                <a:off x="1292238" y="2357430"/>
                <a:ext cx="5708655" cy="2286016"/>
                <a:chOff x="1292238" y="2357430"/>
                <a:chExt cx="5708655" cy="2286016"/>
              </a:xfrm>
            </p:grpSpPr>
            <p:grpSp>
              <p:nvGrpSpPr>
                <p:cNvPr id="11" name="Group 10"/>
                <p:cNvGrpSpPr/>
                <p:nvPr/>
              </p:nvGrpSpPr>
              <p:grpSpPr>
                <a:xfrm>
                  <a:off x="1292238" y="2357430"/>
                  <a:ext cx="5708655" cy="2286016"/>
                  <a:chOff x="1292238" y="2357430"/>
                  <a:chExt cx="5708655" cy="2286016"/>
                </a:xfrm>
              </p:grpSpPr>
              <p:sp>
                <p:nvSpPr>
                  <p:cNvPr id="5" name="Rectangle 4"/>
                  <p:cNvSpPr/>
                  <p:nvPr/>
                </p:nvSpPr>
                <p:spPr>
                  <a:xfrm>
                    <a:off x="1292238" y="2357430"/>
                    <a:ext cx="3994142" cy="2286016"/>
                  </a:xfrm>
                  <a:prstGeom prst="rect">
                    <a:avLst/>
                  </a:prstGeom>
                  <a:solidFill>
                    <a:schemeClr val="bg1">
                      <a:lumMod val="85000"/>
                    </a:schemeClr>
                  </a:solidFill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sv-SE" sz="1400" dirty="0" smtClean="0">
                        <a:solidFill>
                          <a:schemeClr val="tx1"/>
                        </a:solidFill>
                      </a:rPr>
                      <a:t>Nagoya Depth Estimation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Reference</a:t>
                    </a:r>
                    <a:r>
                      <a:rPr lang="sv-SE" sz="1400" dirty="0" smtClean="0">
                        <a:solidFill>
                          <a:schemeClr val="tx1"/>
                        </a:solidFill>
                      </a:rPr>
                      <a:t> </a:t>
                    </a:r>
                    <a:r>
                      <a:rPr lang="en-US" sz="1400" dirty="0" smtClean="0">
                        <a:solidFill>
                          <a:schemeClr val="tx1"/>
                        </a:solidFill>
                      </a:rPr>
                      <a:t>Software</a:t>
                    </a:r>
                  </a:p>
                  <a:p>
                    <a:pPr algn="ctr"/>
                    <a:endParaRPr lang="sv-SE" dirty="0" smtClean="0"/>
                  </a:p>
                  <a:p>
                    <a:pPr algn="ctr"/>
                    <a:endParaRPr lang="sv-SE" dirty="0" smtClean="0"/>
                  </a:p>
                  <a:p>
                    <a:pPr algn="ctr"/>
                    <a:endParaRPr lang="sv-SE" dirty="0" smtClean="0"/>
                  </a:p>
                  <a:p>
                    <a:pPr algn="ctr"/>
                    <a:endParaRPr lang="sv-SE" dirty="0" smtClean="0"/>
                  </a:p>
                  <a:p>
                    <a:pPr algn="ctr"/>
                    <a:endParaRPr lang="sv-SE" dirty="0" smtClean="0"/>
                  </a:p>
                  <a:p>
                    <a:pPr algn="ctr"/>
                    <a:endParaRPr lang="sv-SE" dirty="0"/>
                  </a:p>
                </p:txBody>
              </p:sp>
              <p:grpSp>
                <p:nvGrpSpPr>
                  <p:cNvPr id="10" name="Group 9"/>
                  <p:cNvGrpSpPr/>
                  <p:nvPr/>
                </p:nvGrpSpPr>
                <p:grpSpPr>
                  <a:xfrm>
                    <a:off x="2846446" y="2962272"/>
                    <a:ext cx="4154447" cy="1071570"/>
                    <a:chOff x="2846446" y="2962272"/>
                    <a:chExt cx="4154447" cy="1071570"/>
                  </a:xfrm>
                </p:grpSpPr>
                <p:sp>
                  <p:nvSpPr>
                    <p:cNvPr id="6" name="Rectangle 5"/>
                    <p:cNvSpPr/>
                    <p:nvPr/>
                  </p:nvSpPr>
                  <p:spPr>
                    <a:xfrm>
                      <a:off x="2846446" y="2962272"/>
                      <a:ext cx="1017560" cy="107157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 sz="1400" dirty="0" smtClean="0"/>
                    </a:p>
                    <a:p>
                      <a:pPr algn="ctr"/>
                      <a:r>
                        <a:rPr lang="en-US" sz="1200" dirty="0" smtClean="0"/>
                        <a:t>Estimated </a:t>
                      </a:r>
                    </a:p>
                    <a:p>
                      <a:pPr algn="ctr"/>
                      <a:r>
                        <a:rPr lang="en-US" sz="1200" dirty="0" smtClean="0"/>
                        <a:t>Depth</a:t>
                      </a:r>
                    </a:p>
                    <a:p>
                      <a:pPr algn="ctr"/>
                      <a:r>
                        <a:rPr lang="en-US" sz="1200" dirty="0" smtClean="0"/>
                        <a:t>Map</a:t>
                      </a:r>
                    </a:p>
                    <a:p>
                      <a:pPr algn="ctr"/>
                      <a:endParaRPr lang="en-US" sz="1400" dirty="0" smtClean="0"/>
                    </a:p>
                    <a:p>
                      <a:pPr algn="ctr"/>
                      <a:endParaRPr lang="sv-SE" dirty="0"/>
                    </a:p>
                  </p:txBody>
                </p:sp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4106895" y="2962272"/>
                      <a:ext cx="1017560" cy="1071570"/>
                    </a:xfrm>
                    <a:prstGeom prst="rect">
                      <a:avLst/>
                    </a:prstGeom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/>
                        <a:t>Estimated</a:t>
                      </a:r>
                    </a:p>
                    <a:p>
                      <a:pPr algn="ctr"/>
                      <a:r>
                        <a:rPr lang="sv-SE" sz="1200" dirty="0" smtClean="0"/>
                        <a:t>Disparity</a:t>
                      </a:r>
                    </a:p>
                    <a:p>
                      <a:pPr algn="ctr"/>
                      <a:r>
                        <a:rPr lang="sv-SE" sz="1200" dirty="0" smtClean="0"/>
                        <a:t>Field</a:t>
                      </a:r>
                    </a:p>
                    <a:p>
                      <a:pPr algn="ctr"/>
                      <a:endParaRPr lang="sv-SE" sz="1400" dirty="0" smtClean="0"/>
                    </a:p>
                  </p:txBody>
                </p:sp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5762633" y="2962272"/>
                      <a:ext cx="1238260" cy="1071570"/>
                    </a:xfrm>
                    <a:prstGeom prst="rect">
                      <a:avLst/>
                    </a:prstGeom>
                    <a:solidFill>
                      <a:schemeClr val="bg1">
                        <a:lumMod val="85000"/>
                      </a:schemeClr>
                    </a:solidFill>
                  </p:spPr>
                  <p:style>
                    <a:lnRef idx="2">
                      <a:schemeClr val="dk1"/>
                    </a:lnRef>
                    <a:fillRef idx="1">
                      <a:schemeClr val="lt1"/>
                    </a:fillRef>
                    <a:effectRef idx="0">
                      <a:schemeClr val="dk1"/>
                    </a:effectRef>
                    <a:fontRef idx="minor">
                      <a:schemeClr val="dk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sz="1200" dirty="0" smtClean="0"/>
                        <a:t>Unidirectional</a:t>
                      </a:r>
                    </a:p>
                    <a:p>
                      <a:pPr algn="ctr"/>
                      <a:r>
                        <a:rPr lang="en-US" sz="1200" dirty="0" smtClean="0"/>
                        <a:t>DCVF</a:t>
                      </a:r>
                      <a:endParaRPr lang="en-US" sz="1200" dirty="0"/>
                    </a:p>
                  </p:txBody>
                </p:sp>
              </p:grpSp>
            </p:grpSp>
            <p:cxnSp>
              <p:nvCxnSpPr>
                <p:cNvPr id="13" name="Straight Arrow Connector 12"/>
                <p:cNvCxnSpPr>
                  <a:stCxn id="6" idx="3"/>
                  <a:endCxn id="8" idx="1"/>
                </p:cNvCxnSpPr>
                <p:nvPr/>
              </p:nvCxnSpPr>
              <p:spPr>
                <a:xfrm>
                  <a:off x="3864006" y="3498057"/>
                  <a:ext cx="242889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Straight Arrow Connector 15"/>
                <p:cNvCxnSpPr>
                  <a:stCxn id="8" idx="3"/>
                  <a:endCxn id="9" idx="1"/>
                </p:cNvCxnSpPr>
                <p:nvPr/>
              </p:nvCxnSpPr>
              <p:spPr>
                <a:xfrm>
                  <a:off x="5124455" y="3498057"/>
                  <a:ext cx="638178" cy="1588"/>
                </a:xfrm>
                <a:prstGeom prst="straightConnector1">
                  <a:avLst/>
                </a:prstGeom>
                <a:ln>
                  <a:tailEnd type="arrow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  <p:graphicFrame>
            <p:nvGraphicFramePr>
              <p:cNvPr id="3074" name="Object 2"/>
              <p:cNvGraphicFramePr>
                <a:graphicFrameLocks noChangeAspect="1"/>
              </p:cNvGraphicFramePr>
              <p:nvPr/>
            </p:nvGraphicFramePr>
            <p:xfrm>
              <a:off x="434982" y="5921943"/>
              <a:ext cx="3786214" cy="793205"/>
            </p:xfrm>
            <a:graphic>
              <a:graphicData uri="http://schemas.openxmlformats.org/presentationml/2006/ole">
                <p:oleObj spid="_x0000_s3074" name="Equation" r:id="rId4" imgW="2666880" imgH="558720" progId="Equation.3">
                  <p:embed/>
                </p:oleObj>
              </a:graphicData>
            </a:graphic>
          </p:graphicFrame>
          <p:sp>
            <p:nvSpPr>
              <p:cNvPr id="33" name="TextBox 32"/>
              <p:cNvSpPr txBox="1"/>
              <p:nvPr/>
            </p:nvSpPr>
            <p:spPr>
              <a:xfrm>
                <a:off x="5570603" y="2290754"/>
                <a:ext cx="737701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 smtClean="0"/>
                  <a:t>Common </a:t>
                </a:r>
              </a:p>
              <a:p>
                <a:pPr algn="ctr"/>
                <a:r>
                  <a:rPr lang="en-US" sz="1050" dirty="0" smtClean="0"/>
                  <a:t>view</a:t>
                </a:r>
                <a:endParaRPr lang="en-US" sz="105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6622631" y="2290754"/>
                <a:ext cx="508473" cy="43088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50" dirty="0" smtClean="0"/>
                  <a:t>Error </a:t>
                </a:r>
              </a:p>
              <a:p>
                <a:pPr algn="ctr"/>
                <a:r>
                  <a:rPr lang="en-US" sz="1050" dirty="0" smtClean="0"/>
                  <a:t>view</a:t>
                </a:r>
                <a:endParaRPr lang="en-US" sz="1050" dirty="0"/>
              </a:p>
            </p:txBody>
          </p:sp>
          <p:graphicFrame>
            <p:nvGraphicFramePr>
              <p:cNvPr id="37" name="Object 36"/>
              <p:cNvGraphicFramePr>
                <a:graphicFrameLocks noChangeAspect="1"/>
              </p:cNvGraphicFramePr>
              <p:nvPr/>
            </p:nvGraphicFramePr>
            <p:xfrm>
              <a:off x="3219115" y="3688625"/>
              <a:ext cx="274638" cy="291803"/>
            </p:xfrm>
            <a:graphic>
              <a:graphicData uri="http://schemas.openxmlformats.org/presentationml/2006/ole">
                <p:oleObj spid="_x0000_s3075" name="Equation" r:id="rId5" imgW="203040" imgH="215640" progId="Equation.3">
                  <p:embed/>
                </p:oleObj>
              </a:graphicData>
            </a:graphic>
          </p:graphicFrame>
          <p:graphicFrame>
            <p:nvGraphicFramePr>
              <p:cNvPr id="38" name="Object 37"/>
              <p:cNvGraphicFramePr>
                <a:graphicFrameLocks noChangeAspect="1"/>
              </p:cNvGraphicFramePr>
              <p:nvPr/>
            </p:nvGraphicFramePr>
            <p:xfrm>
              <a:off x="4321174" y="3708400"/>
              <a:ext cx="577239" cy="296866"/>
            </p:xfrm>
            <a:graphic>
              <a:graphicData uri="http://schemas.openxmlformats.org/presentationml/2006/ole">
                <p:oleObj spid="_x0000_s3076" name="Equation" r:id="rId6" imgW="444240" imgH="228600" progId="Equation.3">
                  <p:embed/>
                </p:oleObj>
              </a:graphicData>
            </a:graphic>
          </p:graphicFrame>
        </p:grpSp>
        <p:sp>
          <p:nvSpPr>
            <p:cNvPr id="47" name="TextBox 46"/>
            <p:cNvSpPr txBox="1"/>
            <p:nvPr/>
          </p:nvSpPr>
          <p:spPr>
            <a:xfrm>
              <a:off x="14446" y="3814708"/>
              <a:ext cx="935396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Pantomime </a:t>
              </a:r>
            </a:p>
            <a:p>
              <a:pPr algn="ctr"/>
              <a:r>
                <a:rPr lang="en-US" sz="1000" dirty="0" smtClean="0"/>
                <a:t>view 39</a:t>
              </a:r>
              <a:endParaRPr lang="en-US" sz="1000" dirty="0"/>
            </a:p>
          </p:txBody>
        </p:sp>
        <p:sp>
          <p:nvSpPr>
            <p:cNvPr id="48" name="TextBox 47"/>
            <p:cNvSpPr txBox="1"/>
            <p:nvPr/>
          </p:nvSpPr>
          <p:spPr>
            <a:xfrm>
              <a:off x="6354" y="2786058"/>
              <a:ext cx="943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Pantomime </a:t>
              </a:r>
            </a:p>
            <a:p>
              <a:pPr algn="ctr"/>
              <a:r>
                <a:rPr lang="en-US" sz="1000" dirty="0" smtClean="0"/>
                <a:t>view 39</a:t>
              </a:r>
              <a:endParaRPr lang="en-US" sz="1000" dirty="0"/>
            </a:p>
          </p:txBody>
        </p:sp>
        <p:sp>
          <p:nvSpPr>
            <p:cNvPr id="49" name="TextBox 48"/>
            <p:cNvSpPr txBox="1"/>
            <p:nvPr/>
          </p:nvSpPr>
          <p:spPr>
            <a:xfrm>
              <a:off x="6354" y="3286124"/>
              <a:ext cx="928694" cy="23596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Pantomime </a:t>
              </a:r>
            </a:p>
            <a:p>
              <a:pPr algn="ctr"/>
              <a:r>
                <a:rPr lang="en-US" sz="1000" dirty="0" smtClean="0"/>
                <a:t>view 40</a:t>
              </a:r>
              <a:endParaRPr lang="en-US" sz="1000" dirty="0"/>
            </a:p>
          </p:txBody>
        </p:sp>
        <p:cxnSp>
          <p:nvCxnSpPr>
            <p:cNvPr id="50" name="Straight Arrow Connector 49"/>
            <p:cNvCxnSpPr/>
            <p:nvPr/>
          </p:nvCxnSpPr>
          <p:spPr>
            <a:xfrm>
              <a:off x="925524" y="2971854"/>
              <a:ext cx="386778" cy="14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1" name="Straight Arrow Connector 50"/>
            <p:cNvCxnSpPr/>
            <p:nvPr/>
          </p:nvCxnSpPr>
          <p:spPr>
            <a:xfrm>
              <a:off x="925524" y="4029022"/>
              <a:ext cx="386778" cy="14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52" name="Straight Arrow Connector 51"/>
            <p:cNvCxnSpPr/>
            <p:nvPr/>
          </p:nvCxnSpPr>
          <p:spPr>
            <a:xfrm>
              <a:off x="925524" y="3476162"/>
              <a:ext cx="386778" cy="1441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4" name="TextBox 53"/>
            <p:cNvSpPr txBox="1"/>
            <p:nvPr/>
          </p:nvSpPr>
          <p:spPr>
            <a:xfrm>
              <a:off x="6373861" y="4257681"/>
              <a:ext cx="943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Pantomime </a:t>
              </a:r>
            </a:p>
            <a:p>
              <a:pPr algn="ctr"/>
              <a:r>
                <a:rPr lang="en-US" sz="1000" dirty="0" smtClean="0"/>
                <a:t>view 39</a:t>
              </a:r>
              <a:endParaRPr lang="en-US" sz="1000" dirty="0"/>
            </a:p>
          </p:txBody>
        </p:sp>
        <p:sp>
          <p:nvSpPr>
            <p:cNvPr id="56" name="TextBox 55"/>
            <p:cNvSpPr txBox="1"/>
            <p:nvPr/>
          </p:nvSpPr>
          <p:spPr>
            <a:xfrm>
              <a:off x="5458948" y="4252861"/>
              <a:ext cx="943488" cy="4001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000" dirty="0" smtClean="0"/>
                <a:t>Pantomime </a:t>
              </a:r>
            </a:p>
            <a:p>
              <a:pPr algn="ctr"/>
              <a:r>
                <a:rPr lang="en-US" sz="1000" dirty="0" smtClean="0"/>
                <a:t>view 40</a:t>
              </a:r>
              <a:endParaRPr lang="en-US" sz="1000" dirty="0"/>
            </a:p>
          </p:txBody>
        </p:sp>
      </p:grpSp>
      <p:graphicFrame>
        <p:nvGraphicFramePr>
          <p:cNvPr id="57" name="Object 56"/>
          <p:cNvGraphicFramePr>
            <a:graphicFrameLocks noChangeAspect="1"/>
          </p:cNvGraphicFramePr>
          <p:nvPr/>
        </p:nvGraphicFramePr>
        <p:xfrm>
          <a:off x="5286380" y="3943353"/>
          <a:ext cx="571504" cy="2743219"/>
        </p:xfrm>
        <a:graphic>
          <a:graphicData uri="http://schemas.openxmlformats.org/presentationml/2006/ole">
            <p:oleObj spid="_x0000_s3077" name="Equation" r:id="rId7" imgW="444240" imgH="2133360" progId="Equation.3">
              <p:embed/>
            </p:oleObj>
          </a:graphicData>
        </a:graphic>
      </p:graphicFrame>
      <p:sp>
        <p:nvSpPr>
          <p:cNvPr id="61" name="TextBox 60"/>
          <p:cNvSpPr txBox="1"/>
          <p:nvPr/>
        </p:nvSpPr>
        <p:spPr>
          <a:xfrm>
            <a:off x="5794926" y="3886203"/>
            <a:ext cx="2644250" cy="28315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/>
              <a:t>Disparity vector field</a:t>
            </a:r>
          </a:p>
          <a:p>
            <a:endParaRPr lang="en-US" sz="1100" dirty="0" smtClean="0"/>
          </a:p>
          <a:p>
            <a:r>
              <a:rPr lang="en-US" sz="1600" dirty="0" smtClean="0"/>
              <a:t>Depth map intensity</a:t>
            </a:r>
          </a:p>
          <a:p>
            <a:endParaRPr lang="en-US" sz="1100" dirty="0" smtClean="0"/>
          </a:p>
          <a:p>
            <a:r>
              <a:rPr lang="en-US" sz="1600" dirty="0" smtClean="0"/>
              <a:t>Camera focal length</a:t>
            </a:r>
          </a:p>
          <a:p>
            <a:endParaRPr lang="en-US" sz="1100" dirty="0" smtClean="0"/>
          </a:p>
          <a:p>
            <a:r>
              <a:rPr lang="en-US" sz="1600" dirty="0" smtClean="0"/>
              <a:t>Camera interval</a:t>
            </a:r>
          </a:p>
          <a:p>
            <a:endParaRPr lang="en-US" sz="1100" dirty="0" smtClean="0"/>
          </a:p>
          <a:p>
            <a:r>
              <a:rPr lang="en-US" sz="1600" dirty="0" smtClean="0"/>
              <a:t>Camera offset</a:t>
            </a:r>
          </a:p>
          <a:p>
            <a:endParaRPr lang="en-US" sz="1100" dirty="0" smtClean="0"/>
          </a:p>
          <a:p>
            <a:r>
              <a:rPr lang="en-US" sz="1600" dirty="0" smtClean="0"/>
              <a:t>Farthest clipping plane</a:t>
            </a:r>
          </a:p>
          <a:p>
            <a:endParaRPr lang="en-US" sz="1100" dirty="0" smtClean="0"/>
          </a:p>
          <a:p>
            <a:r>
              <a:rPr lang="en-US" sz="1600" dirty="0" smtClean="0"/>
              <a:t>Nearest clipping plane </a:t>
            </a:r>
            <a:endParaRPr lang="en-US" sz="1600" dirty="0"/>
          </a:p>
        </p:txBody>
      </p:sp>
      <p:cxnSp>
        <p:nvCxnSpPr>
          <p:cNvPr id="69" name="Straight Arrow Connector 68"/>
          <p:cNvCxnSpPr/>
          <p:nvPr/>
        </p:nvCxnSpPr>
        <p:spPr>
          <a:xfrm rot="5400000" flipH="1" flipV="1">
            <a:off x="6430182" y="179220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70" name="Straight Arrow Connector 69"/>
          <p:cNvCxnSpPr/>
          <p:nvPr/>
        </p:nvCxnSpPr>
        <p:spPr>
          <a:xfrm rot="5400000" flipH="1" flipV="1">
            <a:off x="7358876" y="1792208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7" name="Straight Arrow Connector 96"/>
          <p:cNvCxnSpPr/>
          <p:nvPr/>
        </p:nvCxnSpPr>
        <p:spPr>
          <a:xfrm rot="5400000" flipH="1" flipV="1">
            <a:off x="6420657" y="316858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98" name="Straight Arrow Connector 97"/>
          <p:cNvCxnSpPr/>
          <p:nvPr/>
        </p:nvCxnSpPr>
        <p:spPr>
          <a:xfrm rot="5400000" flipH="1" flipV="1">
            <a:off x="7349351" y="3168580"/>
            <a:ext cx="285752" cy="158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1" name="Rectangle 40"/>
          <p:cNvSpPr/>
          <p:nvPr/>
        </p:nvSpPr>
        <p:spPr>
          <a:xfrm>
            <a:off x="2143108" y="1954928"/>
            <a:ext cx="1017560" cy="1071570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 sz="1400" dirty="0" smtClean="0"/>
          </a:p>
          <a:p>
            <a:pPr algn="ctr"/>
            <a:endParaRPr lang="en-US" sz="1200" dirty="0" smtClean="0"/>
          </a:p>
          <a:p>
            <a:pPr algn="ctr"/>
            <a:r>
              <a:rPr lang="en-US" sz="1200" dirty="0" smtClean="0"/>
              <a:t>Block </a:t>
            </a:r>
            <a:br>
              <a:rPr lang="en-US" sz="1200" dirty="0" smtClean="0"/>
            </a:br>
            <a:r>
              <a:rPr lang="en-US" sz="1200" dirty="0" smtClean="0"/>
              <a:t>Matching</a:t>
            </a:r>
          </a:p>
          <a:p>
            <a:pPr algn="ctr"/>
            <a:r>
              <a:rPr lang="en-US" sz="1200" dirty="0" smtClean="0"/>
              <a:t>Function</a:t>
            </a:r>
          </a:p>
          <a:p>
            <a:pPr algn="ctr"/>
            <a:endParaRPr lang="en-US" sz="1400" dirty="0" smtClean="0"/>
          </a:p>
          <a:p>
            <a:pPr algn="ctr"/>
            <a:endParaRPr lang="sv-SE" dirty="0"/>
          </a:p>
        </p:txBody>
      </p:sp>
      <p:cxnSp>
        <p:nvCxnSpPr>
          <p:cNvPr id="42" name="Straight Arrow Connector 41"/>
          <p:cNvCxnSpPr>
            <a:stCxn id="41" idx="3"/>
            <a:endCxn id="6" idx="1"/>
          </p:cNvCxnSpPr>
          <p:nvPr/>
        </p:nvCxnSpPr>
        <p:spPr>
          <a:xfrm>
            <a:off x="3160668" y="2490713"/>
            <a:ext cx="322334" cy="245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kth_rgb_electr_engin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DCVF on the Modified Pantomime</a:t>
            </a:r>
            <a:endParaRPr lang="en-US" sz="2800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5</a:t>
            </a:fld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1" y="785794"/>
            <a:ext cx="9001155" cy="5789635"/>
            <a:chOff x="1" y="785794"/>
            <a:chExt cx="9001155" cy="5789635"/>
          </a:xfrm>
        </p:grpSpPr>
        <p:sp>
          <p:nvSpPr>
            <p:cNvPr id="24" name="TextBox 23"/>
            <p:cNvSpPr txBox="1"/>
            <p:nvPr/>
          </p:nvSpPr>
          <p:spPr>
            <a:xfrm>
              <a:off x="3433755" y="785794"/>
              <a:ext cx="2160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solidFill>
                    <a:srgbClr val="1D12AE"/>
                  </a:solidFill>
                </a:rPr>
                <a:t>Energy ratio = 0.46 %</a:t>
              </a:r>
              <a:endParaRPr lang="en-US" u="sng" dirty="0">
                <a:solidFill>
                  <a:srgbClr val="1D12AE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1476492" y="1335779"/>
              <a:ext cx="7524664" cy="5239650"/>
              <a:chOff x="714348" y="1335779"/>
              <a:chExt cx="7524664" cy="5239650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900219" y="1335779"/>
                <a:ext cx="5357850" cy="5239650"/>
                <a:chOff x="1714480" y="777536"/>
                <a:chExt cx="5657891" cy="5662784"/>
              </a:xfrm>
            </p:grpSpPr>
            <p:pic>
              <p:nvPicPr>
                <p:cNvPr id="2" name="Picture 1" descr="HB_Pantomime39_20p_new_new.tif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72026" y="787061"/>
                  <a:ext cx="2591878" cy="1943908"/>
                </a:xfrm>
                <a:prstGeom prst="rect">
                  <a:avLst/>
                </a:prstGeom>
              </p:spPr>
            </p:pic>
            <p:pic>
              <p:nvPicPr>
                <p:cNvPr id="3" name="Picture 2" descr="LB_Pantomime39_40_fixed_flower.tif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14480" y="777536"/>
                  <a:ext cx="2591878" cy="1943908"/>
                </a:xfrm>
                <a:prstGeom prst="rect">
                  <a:avLst/>
                </a:prstGeom>
              </p:spPr>
            </p:pic>
            <p:pic>
              <p:nvPicPr>
                <p:cNvPr id="4" name="Picture 3" descr="pantomime39_flower.jpg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743055" y="4511493"/>
                  <a:ext cx="2571768" cy="1928827"/>
                </a:xfrm>
                <a:prstGeom prst="rect">
                  <a:avLst/>
                </a:prstGeom>
              </p:spPr>
            </p:pic>
            <p:pic>
              <p:nvPicPr>
                <p:cNvPr id="5" name="Picture 4" descr="pantomime40_flower.jpg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800603" y="4506731"/>
                  <a:ext cx="2571768" cy="1928826"/>
                </a:xfrm>
                <a:prstGeom prst="rect">
                  <a:avLst/>
                </a:prstGeom>
              </p:spPr>
            </p:pic>
          </p:grpSp>
          <p:sp>
            <p:nvSpPr>
              <p:cNvPr id="25" name="Rectangle 24"/>
              <p:cNvSpPr/>
              <p:nvPr/>
            </p:nvSpPr>
            <p:spPr>
              <a:xfrm>
                <a:off x="2803671" y="3514305"/>
                <a:ext cx="3497923" cy="9348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/>
                  <a:t>DCVF</a:t>
                </a:r>
                <a:endParaRPr lang="sv-SE" dirty="0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rot="5400000" flipH="1" flipV="1">
                <a:off x="2964645" y="3321843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rot="5400000" flipH="1" flipV="1">
                <a:off x="2965439" y="4623117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5400000" flipH="1" flipV="1">
                <a:off x="5822959" y="4623117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5400000" flipH="1" flipV="1">
                <a:off x="5822959" y="3321049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rot="5400000" flipH="1" flipV="1">
                <a:off x="2501911" y="4038209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  <a:scene3d>
                <a:camera prst="orthographicFront">
                  <a:rot lat="0" lon="10799999" rev="540000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857224" y="5429264"/>
                <a:ext cx="1023805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Modified </a:t>
                </a:r>
              </a:p>
              <a:p>
                <a:pPr algn="ctr"/>
                <a:r>
                  <a:rPr lang="en-US" sz="1400" dirty="0" smtClean="0"/>
                  <a:t>Pantomime</a:t>
                </a:r>
              </a:p>
              <a:p>
                <a:pPr algn="ctr"/>
                <a:r>
                  <a:rPr lang="en-US" sz="1400" dirty="0" smtClean="0"/>
                  <a:t>view 39</a:t>
                </a:r>
                <a:endParaRPr 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14348" y="2071678"/>
                <a:ext cx="12706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Common view </a:t>
                </a:r>
                <a:endParaRPr lang="en-US" sz="14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215206" y="2000240"/>
                <a:ext cx="9727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Error view </a:t>
                </a:r>
                <a:endParaRPr lang="en-US" sz="14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215206" y="5406110"/>
                <a:ext cx="102380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Modified</a:t>
                </a:r>
              </a:p>
              <a:p>
                <a:pPr algn="ctr"/>
                <a:r>
                  <a:rPr lang="en-US" sz="1400" dirty="0" smtClean="0"/>
                  <a:t>Pantomime</a:t>
                </a:r>
              </a:p>
              <a:p>
                <a:pPr algn="ctr"/>
                <a:r>
                  <a:rPr lang="en-US" sz="1400" dirty="0" smtClean="0"/>
                  <a:t>view 40</a:t>
                </a:r>
                <a:endParaRPr lang="en-US" sz="1400" dirty="0"/>
              </a:p>
            </p:txBody>
          </p:sp>
        </p:grpSp>
        <p:pic>
          <p:nvPicPr>
            <p:cNvPr id="36" name="Picture 35" descr="C:\Coding\MPEG-Reference-Softwares\Nagoya_DE\dvf_pantomime_fixed_flower.tif"/>
            <p:cNvPicPr/>
            <p:nvPr/>
          </p:nvPicPr>
          <p:blipFill>
            <a:blip r:embed="rId7" cstate="print"/>
            <a:srcRect/>
            <a:stretch>
              <a:fillRect/>
            </a:stretch>
          </p:blipFill>
          <p:spPr bwMode="auto">
            <a:xfrm>
              <a:off x="1157263" y="3262311"/>
              <a:ext cx="2000232" cy="1428760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38" name="TextBox 37"/>
            <p:cNvSpPr txBox="1"/>
            <p:nvPr/>
          </p:nvSpPr>
          <p:spPr>
            <a:xfrm>
              <a:off x="1" y="3763036"/>
              <a:ext cx="1142976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Disparity Vector Field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Picture 3" descr="kth_rgb_electr_engin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Title 20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DCVF on the Pantomime</a:t>
            </a:r>
            <a:endParaRPr lang="en-US" sz="2800" dirty="0"/>
          </a:p>
        </p:txBody>
      </p:sp>
      <p:sp>
        <p:nvSpPr>
          <p:cNvPr id="18" name="Date Placeholder 1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19" name="Slide Number Placeholder 1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6</a:t>
            </a:fld>
            <a:endParaRPr lang="en-US" dirty="0"/>
          </a:p>
        </p:txBody>
      </p:sp>
      <p:grpSp>
        <p:nvGrpSpPr>
          <p:cNvPr id="39" name="Group 38"/>
          <p:cNvGrpSpPr/>
          <p:nvPr/>
        </p:nvGrpSpPr>
        <p:grpSpPr>
          <a:xfrm>
            <a:off x="0" y="857232"/>
            <a:ext cx="9001156" cy="5765282"/>
            <a:chOff x="0" y="857232"/>
            <a:chExt cx="9001156" cy="5765282"/>
          </a:xfrm>
        </p:grpSpPr>
        <p:grpSp>
          <p:nvGrpSpPr>
            <p:cNvPr id="37" name="Group 36"/>
            <p:cNvGrpSpPr/>
            <p:nvPr/>
          </p:nvGrpSpPr>
          <p:grpSpPr>
            <a:xfrm>
              <a:off x="1214414" y="857232"/>
              <a:ext cx="7786742" cy="5765282"/>
              <a:chOff x="452270" y="845090"/>
              <a:chExt cx="7786742" cy="5765282"/>
            </a:xfrm>
          </p:grpSpPr>
          <p:grpSp>
            <p:nvGrpSpPr>
              <p:cNvPr id="16" name="Group 15"/>
              <p:cNvGrpSpPr/>
              <p:nvPr/>
            </p:nvGrpSpPr>
            <p:grpSpPr>
              <a:xfrm>
                <a:off x="1900219" y="1362061"/>
                <a:ext cx="5378517" cy="5248311"/>
                <a:chOff x="1304767" y="822185"/>
                <a:chExt cx="6044429" cy="6244195"/>
              </a:xfrm>
            </p:grpSpPr>
            <p:pic>
              <p:nvPicPr>
                <p:cNvPr id="2" name="Picture 1" descr="HB_Pantomime39_40.tif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510722" y="822185"/>
                  <a:ext cx="2823082" cy="2124840"/>
                </a:xfrm>
                <a:prstGeom prst="rect">
                  <a:avLst/>
                </a:prstGeom>
              </p:spPr>
            </p:pic>
            <p:pic>
              <p:nvPicPr>
                <p:cNvPr id="3" name="Picture 2" descr="LB_Pantomime39_40.tif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304767" y="827462"/>
                  <a:ext cx="2808540" cy="2113897"/>
                </a:xfrm>
                <a:prstGeom prst="rect">
                  <a:avLst/>
                </a:prstGeom>
              </p:spPr>
            </p:pic>
            <p:pic>
              <p:nvPicPr>
                <p:cNvPr id="4" name="Picture 3" descr="pantomime39.jpg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1304767" y="4941540"/>
                  <a:ext cx="2812617" cy="2109461"/>
                </a:xfrm>
                <a:prstGeom prst="rect">
                  <a:avLst/>
                </a:prstGeom>
              </p:spPr>
            </p:pic>
            <p:pic>
              <p:nvPicPr>
                <p:cNvPr id="5" name="Picture 4" descr="pantomime40.jpg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4516075" y="4941540"/>
                  <a:ext cx="2833121" cy="2124840"/>
                </a:xfrm>
                <a:prstGeom prst="rect">
                  <a:avLst/>
                </a:prstGeom>
              </p:spPr>
            </p:pic>
          </p:grpSp>
          <p:sp>
            <p:nvSpPr>
              <p:cNvPr id="23" name="TextBox 22"/>
              <p:cNvSpPr txBox="1"/>
              <p:nvPr/>
            </p:nvSpPr>
            <p:spPr>
              <a:xfrm>
                <a:off x="2658729" y="845090"/>
                <a:ext cx="2160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>
                    <a:solidFill>
                      <a:srgbClr val="1D12AE"/>
                    </a:solidFill>
                  </a:rPr>
                  <a:t>Energy ratio = 0.42 %</a:t>
                </a:r>
                <a:endParaRPr lang="en-US" u="sng" dirty="0">
                  <a:solidFill>
                    <a:srgbClr val="1D12AE"/>
                  </a:solidFill>
                </a:endParaRPr>
              </a:p>
            </p:txBody>
          </p:sp>
          <p:sp>
            <p:nvSpPr>
              <p:cNvPr id="24" name="Rectangle 23"/>
              <p:cNvSpPr/>
              <p:nvPr/>
            </p:nvSpPr>
            <p:spPr>
              <a:xfrm>
                <a:off x="2803671" y="3514305"/>
                <a:ext cx="3497923" cy="9348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/>
                  <a:t>DCVF</a:t>
                </a:r>
                <a:endParaRPr lang="sv-SE" dirty="0"/>
              </a:p>
            </p:txBody>
          </p:sp>
          <p:cxnSp>
            <p:nvCxnSpPr>
              <p:cNvPr id="26" name="Straight Arrow Connector 25"/>
              <p:cNvCxnSpPr/>
              <p:nvPr/>
            </p:nvCxnSpPr>
            <p:spPr>
              <a:xfrm rot="5400000" flipH="1" flipV="1">
                <a:off x="2964645" y="3321843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7" name="Straight Arrow Connector 26"/>
              <p:cNvCxnSpPr/>
              <p:nvPr/>
            </p:nvCxnSpPr>
            <p:spPr>
              <a:xfrm rot="5400000" flipH="1" flipV="1">
                <a:off x="2965439" y="4623117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rot="5400000" flipH="1" flipV="1">
                <a:off x="5822959" y="4623117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5400000" flipH="1" flipV="1">
                <a:off x="5822959" y="3321049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5400000" flipH="1" flipV="1">
                <a:off x="2501911" y="4038209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  <a:scene3d>
                <a:camera prst="orthographicFront">
                  <a:rot lat="0" lon="10799999" rev="540000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1" name="TextBox 30"/>
              <p:cNvSpPr txBox="1"/>
              <p:nvPr/>
            </p:nvSpPr>
            <p:spPr>
              <a:xfrm>
                <a:off x="857224" y="5429264"/>
                <a:ext cx="1023805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Modified </a:t>
                </a:r>
              </a:p>
              <a:p>
                <a:pPr algn="ctr"/>
                <a:r>
                  <a:rPr lang="en-US" sz="1400" dirty="0" smtClean="0"/>
                  <a:t>Pantomime</a:t>
                </a:r>
              </a:p>
              <a:p>
                <a:pPr algn="ctr"/>
                <a:r>
                  <a:rPr lang="en-US" sz="1400" dirty="0" smtClean="0"/>
                  <a:t>view 39</a:t>
                </a:r>
                <a:endParaRPr lang="en-US" sz="1400" dirty="0"/>
              </a:p>
            </p:txBody>
          </p:sp>
          <p:sp>
            <p:nvSpPr>
              <p:cNvPr id="32" name="TextBox 31"/>
              <p:cNvSpPr txBox="1"/>
              <p:nvPr/>
            </p:nvSpPr>
            <p:spPr>
              <a:xfrm>
                <a:off x="714348" y="2071678"/>
                <a:ext cx="12706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Common view </a:t>
                </a:r>
                <a:endParaRPr lang="en-US" sz="1400" dirty="0"/>
              </a:p>
            </p:txBody>
          </p:sp>
          <p:sp>
            <p:nvSpPr>
              <p:cNvPr id="33" name="TextBox 32"/>
              <p:cNvSpPr txBox="1"/>
              <p:nvPr/>
            </p:nvSpPr>
            <p:spPr>
              <a:xfrm>
                <a:off x="7215206" y="2000240"/>
                <a:ext cx="9727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Error view </a:t>
                </a:r>
                <a:endParaRPr lang="en-US" sz="14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215206" y="5406110"/>
                <a:ext cx="1023806" cy="73866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Modified</a:t>
                </a:r>
              </a:p>
              <a:p>
                <a:pPr algn="ctr"/>
                <a:r>
                  <a:rPr lang="en-US" sz="1400" dirty="0" smtClean="0"/>
                  <a:t>Pantomime</a:t>
                </a:r>
              </a:p>
              <a:p>
                <a:pPr algn="ctr"/>
                <a:r>
                  <a:rPr lang="en-US" sz="1400" dirty="0" smtClean="0"/>
                  <a:t>view 40</a:t>
                </a:r>
                <a:endParaRPr lang="en-US" sz="1400" dirty="0"/>
              </a:p>
            </p:txBody>
          </p:sp>
          <p:pic>
            <p:nvPicPr>
              <p:cNvPr id="36" name="Picture 35" descr="dvf_subsample_39_40_new"/>
              <p:cNvPicPr/>
              <p:nvPr/>
            </p:nvPicPr>
            <p:blipFill>
              <a:blip r:embed="rId7" cstate="print"/>
              <a:srcRect/>
              <a:stretch>
                <a:fillRect/>
              </a:stretch>
            </p:blipFill>
            <p:spPr bwMode="auto">
              <a:xfrm>
                <a:off x="452270" y="3240644"/>
                <a:ext cx="2000264" cy="1481148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38" name="TextBox 37"/>
            <p:cNvSpPr txBox="1"/>
            <p:nvPr/>
          </p:nvSpPr>
          <p:spPr>
            <a:xfrm>
              <a:off x="0" y="3691598"/>
              <a:ext cx="11429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Disparity Vector Field</a:t>
              </a:r>
              <a:endParaRPr lang="en-US" sz="1400" dirty="0"/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kth_rgb_electr_engin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DCVF on the dog</a:t>
            </a:r>
            <a:endParaRPr lang="en-US" sz="2800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7</a:t>
            </a:fld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71406" y="785794"/>
            <a:ext cx="8786874" cy="5820137"/>
            <a:chOff x="-493424" y="785794"/>
            <a:chExt cx="8786874" cy="5820137"/>
          </a:xfrm>
        </p:grpSpPr>
        <p:sp>
          <p:nvSpPr>
            <p:cNvPr id="8" name="Rectangle 7"/>
            <p:cNvSpPr/>
            <p:nvPr/>
          </p:nvSpPr>
          <p:spPr>
            <a:xfrm>
              <a:off x="2803671" y="3514305"/>
              <a:ext cx="3497923" cy="934853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sv-SE" dirty="0" smtClean="0"/>
                <a:t>DCVF</a:t>
              </a:r>
              <a:endParaRPr lang="sv-SE" dirty="0"/>
            </a:p>
          </p:txBody>
        </p:sp>
        <p:pic>
          <p:nvPicPr>
            <p:cNvPr id="14" name="Picture 13" descr="HB_dog_40_41.ti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99719" y="1302928"/>
              <a:ext cx="2422609" cy="1838338"/>
            </a:xfrm>
            <a:prstGeom prst="rect">
              <a:avLst/>
            </a:prstGeom>
          </p:spPr>
        </p:pic>
        <p:pic>
          <p:nvPicPr>
            <p:cNvPr id="15" name="Picture 14" descr="LB_dog_40_41.ti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1961162" y="1288640"/>
              <a:ext cx="2375948" cy="1851116"/>
            </a:xfrm>
            <a:prstGeom prst="rect">
              <a:avLst/>
            </a:prstGeom>
          </p:spPr>
        </p:pic>
        <p:pic>
          <p:nvPicPr>
            <p:cNvPr id="16" name="Picture 15" descr="dog_t000_40.jpg"/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4824088" y="4790775"/>
              <a:ext cx="2375948" cy="1802930"/>
            </a:xfrm>
            <a:prstGeom prst="rect">
              <a:avLst/>
            </a:prstGeom>
          </p:spPr>
        </p:pic>
        <p:pic>
          <p:nvPicPr>
            <p:cNvPr id="17" name="Picture 16" descr="dog_t000_41.jpg"/>
            <p:cNvPicPr>
              <a:picLocks noChangeAspect="1"/>
            </p:cNvPicPr>
            <p:nvPr/>
          </p:nvPicPr>
          <p:blipFill>
            <a:blip r:embed="rId6"/>
            <a:stretch>
              <a:fillRect/>
            </a:stretch>
          </p:blipFill>
          <p:spPr>
            <a:xfrm>
              <a:off x="1942706" y="4786322"/>
              <a:ext cx="2397927" cy="1819609"/>
            </a:xfrm>
            <a:prstGeom prst="rect">
              <a:avLst/>
            </a:prstGeom>
          </p:spPr>
        </p:pic>
        <p:sp>
          <p:nvSpPr>
            <p:cNvPr id="22" name="TextBox 21"/>
            <p:cNvSpPr txBox="1"/>
            <p:nvPr/>
          </p:nvSpPr>
          <p:spPr>
            <a:xfrm>
              <a:off x="-493424" y="3732584"/>
              <a:ext cx="1143008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400" dirty="0" smtClean="0"/>
                <a:t>Disparity Vector Field</a:t>
              </a:r>
              <a:endParaRPr lang="en-US" sz="1400" dirty="0"/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11774" y="785794"/>
              <a:ext cx="2160784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u="sng" dirty="0" smtClean="0">
                  <a:solidFill>
                    <a:srgbClr val="1D12AE"/>
                  </a:solidFill>
                </a:rPr>
                <a:t>Energy ratio = 2.41 %</a:t>
              </a:r>
              <a:endParaRPr lang="en-US" u="sng" dirty="0">
                <a:solidFill>
                  <a:srgbClr val="1D12AE"/>
                </a:solidFill>
              </a:endParaRPr>
            </a:p>
          </p:txBody>
        </p:sp>
        <p:cxnSp>
          <p:nvCxnSpPr>
            <p:cNvPr id="29" name="Straight Arrow Connector 28"/>
            <p:cNvCxnSpPr/>
            <p:nvPr/>
          </p:nvCxnSpPr>
          <p:spPr>
            <a:xfrm rot="5400000" flipH="1" flipV="1">
              <a:off x="2964645" y="3321843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 flipH="1" flipV="1">
              <a:off x="2965439" y="4623117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1" name="Straight Arrow Connector 30"/>
            <p:cNvCxnSpPr/>
            <p:nvPr/>
          </p:nvCxnSpPr>
          <p:spPr>
            <a:xfrm rot="5400000" flipH="1" flipV="1">
              <a:off x="5822959" y="4623117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rot="5400000" flipH="1" flipV="1">
              <a:off x="5822959" y="3321049"/>
              <a:ext cx="357190" cy="1588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33" name="Straight Arrow Connector 32"/>
            <p:cNvCxnSpPr/>
            <p:nvPr/>
          </p:nvCxnSpPr>
          <p:spPr>
            <a:xfrm rot="5400000" flipH="1" flipV="1">
              <a:off x="2501911" y="4038209"/>
              <a:ext cx="357190" cy="1588"/>
            </a:xfrm>
            <a:prstGeom prst="straightConnector1">
              <a:avLst/>
            </a:prstGeom>
            <a:ln>
              <a:tailEnd type="arrow"/>
            </a:ln>
            <a:scene3d>
              <a:camera prst="orthographicFront">
                <a:rot lat="0" lon="10799999" rev="5400000"/>
              </a:camera>
              <a:lightRig rig="threePt" dir="t"/>
            </a:scene3d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4" name="TextBox 33"/>
            <p:cNvSpPr txBox="1"/>
            <p:nvPr/>
          </p:nvSpPr>
          <p:spPr>
            <a:xfrm>
              <a:off x="857224" y="5643578"/>
              <a:ext cx="1078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Dog view 40</a:t>
              </a:r>
              <a:endParaRPr lang="en-US" sz="1400" dirty="0"/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7215206" y="5572140"/>
              <a:ext cx="107824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Dog view 41</a:t>
              </a:r>
              <a:endParaRPr lang="en-US" sz="1400" dirty="0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14348" y="2071678"/>
              <a:ext cx="1270604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Common view </a:t>
              </a:r>
              <a:endParaRPr lang="en-US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7215206" y="2000240"/>
              <a:ext cx="972767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Error view </a:t>
              </a:r>
              <a:endParaRPr lang="en-US" sz="1400" dirty="0"/>
            </a:p>
          </p:txBody>
        </p:sp>
      </p:grpSp>
      <p:pic>
        <p:nvPicPr>
          <p:cNvPr id="26" name="Picture 25" descr="dog_dvf_40_41.tif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14414" y="3273768"/>
            <a:ext cx="1868158" cy="142876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Picture 3" descr="kth_rgb_electr_engin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3" name="Title 22"/>
          <p:cNvSpPr>
            <a:spLocks noGrp="1"/>
          </p:cNvSpPr>
          <p:nvPr>
            <p:ph type="title"/>
          </p:nvPr>
        </p:nvSpPr>
        <p:spPr>
          <a:xfrm>
            <a:off x="457200" y="-24"/>
            <a:ext cx="8229600" cy="1143000"/>
          </a:xfrm>
        </p:spPr>
        <p:txBody>
          <a:bodyPr>
            <a:normAutofit/>
          </a:bodyPr>
          <a:lstStyle/>
          <a:p>
            <a:r>
              <a:rPr lang="en-US" sz="2800" dirty="0" smtClean="0"/>
              <a:t>DCVF On the Champagne tower</a:t>
            </a:r>
            <a:endParaRPr lang="en-US" sz="2800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21" name="Slide Number Placeholder 2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8</a:t>
            </a:fld>
            <a:endParaRPr lang="en-US" dirty="0"/>
          </a:p>
        </p:txBody>
      </p:sp>
      <p:grpSp>
        <p:nvGrpSpPr>
          <p:cNvPr id="38" name="Group 37"/>
          <p:cNvGrpSpPr/>
          <p:nvPr/>
        </p:nvGrpSpPr>
        <p:grpSpPr>
          <a:xfrm>
            <a:off x="0" y="835207"/>
            <a:ext cx="9072594" cy="5742151"/>
            <a:chOff x="-32" y="835207"/>
            <a:chExt cx="9072626" cy="5742151"/>
          </a:xfrm>
        </p:grpSpPr>
        <p:grpSp>
          <p:nvGrpSpPr>
            <p:cNvPr id="37" name="Group 36"/>
            <p:cNvGrpSpPr/>
            <p:nvPr/>
          </p:nvGrpSpPr>
          <p:grpSpPr>
            <a:xfrm>
              <a:off x="-32" y="835207"/>
              <a:ext cx="9072626" cy="5742151"/>
              <a:chOff x="-762248" y="835207"/>
              <a:chExt cx="9072626" cy="5742151"/>
            </a:xfrm>
          </p:grpSpPr>
          <p:grpSp>
            <p:nvGrpSpPr>
              <p:cNvPr id="18" name="Group 17"/>
              <p:cNvGrpSpPr/>
              <p:nvPr/>
            </p:nvGrpSpPr>
            <p:grpSpPr>
              <a:xfrm>
                <a:off x="1947844" y="1357298"/>
                <a:ext cx="5267362" cy="5220060"/>
                <a:chOff x="1733530" y="797544"/>
                <a:chExt cx="5624552" cy="5649417"/>
              </a:xfrm>
            </p:grpSpPr>
            <p:pic>
              <p:nvPicPr>
                <p:cNvPr id="14" name="Picture 13" descr="chamagnetower_t000_40.jpg"/>
                <p:cNvPicPr>
                  <a:picLocks noChangeAspect="1"/>
                </p:cNvPicPr>
                <p:nvPr/>
              </p:nvPicPr>
              <p:blipFill>
                <a:blip r:embed="rId3"/>
                <a:stretch>
                  <a:fillRect/>
                </a:stretch>
              </p:blipFill>
              <p:spPr>
                <a:xfrm>
                  <a:off x="4786314" y="4508610"/>
                  <a:ext cx="2571768" cy="1928826"/>
                </a:xfrm>
                <a:prstGeom prst="rect">
                  <a:avLst/>
                </a:prstGeom>
              </p:spPr>
            </p:pic>
            <p:pic>
              <p:nvPicPr>
                <p:cNvPr id="15" name="Picture 14" descr="chamagnetower_t000_41.jpg"/>
                <p:cNvPicPr>
                  <a:picLocks noChangeAspect="1"/>
                </p:cNvPicPr>
                <p:nvPr/>
              </p:nvPicPr>
              <p:blipFill>
                <a:blip r:embed="rId4"/>
                <a:stretch>
                  <a:fillRect/>
                </a:stretch>
              </p:blipFill>
              <p:spPr>
                <a:xfrm>
                  <a:off x="1733530" y="4518135"/>
                  <a:ext cx="2571768" cy="1928826"/>
                </a:xfrm>
                <a:prstGeom prst="rect">
                  <a:avLst/>
                </a:prstGeom>
              </p:spPr>
            </p:pic>
            <p:pic>
              <p:nvPicPr>
                <p:cNvPr id="16" name="Picture 15" descr="HB_champagntower_41_40_s=14.tif"/>
                <p:cNvPicPr>
                  <a:picLocks noChangeAspect="1"/>
                </p:cNvPicPr>
                <p:nvPr/>
              </p:nvPicPr>
              <p:blipFill>
                <a:blip r:embed="rId5"/>
                <a:stretch>
                  <a:fillRect/>
                </a:stretch>
              </p:blipFill>
              <p:spPr>
                <a:xfrm>
                  <a:off x="4779992" y="797544"/>
                  <a:ext cx="2563802" cy="1914517"/>
                </a:xfrm>
                <a:prstGeom prst="rect">
                  <a:avLst/>
                </a:prstGeom>
              </p:spPr>
            </p:pic>
            <p:pic>
              <p:nvPicPr>
                <p:cNvPr id="17" name="Picture 16" descr="LB_champagntower_41_40_s=14.tif"/>
                <p:cNvPicPr>
                  <a:picLocks noChangeAspect="1"/>
                </p:cNvPicPr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733530" y="802285"/>
                  <a:ext cx="2563802" cy="1914517"/>
                </a:xfrm>
                <a:prstGeom prst="rect">
                  <a:avLst/>
                </a:prstGeom>
              </p:spPr>
            </p:pic>
          </p:grpSp>
          <p:sp>
            <p:nvSpPr>
              <p:cNvPr id="24" name="TextBox 23"/>
              <p:cNvSpPr txBox="1"/>
              <p:nvPr/>
            </p:nvSpPr>
            <p:spPr>
              <a:xfrm>
                <a:off x="2695351" y="835207"/>
                <a:ext cx="216078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u="sng" dirty="0" smtClean="0">
                    <a:solidFill>
                      <a:srgbClr val="1D12AE"/>
                    </a:solidFill>
                  </a:rPr>
                  <a:t>Energy ratio = 2.01 %</a:t>
                </a:r>
                <a:endParaRPr lang="en-US" u="sng" dirty="0">
                  <a:solidFill>
                    <a:srgbClr val="1D12AE"/>
                  </a:solidFill>
                </a:endParaRPr>
              </a:p>
            </p:txBody>
          </p:sp>
          <p:sp>
            <p:nvSpPr>
              <p:cNvPr id="25" name="Rectangle 24"/>
              <p:cNvSpPr/>
              <p:nvPr/>
            </p:nvSpPr>
            <p:spPr>
              <a:xfrm>
                <a:off x="2803671" y="3514305"/>
                <a:ext cx="3497923" cy="934853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sv-SE" dirty="0" smtClean="0"/>
                  <a:t>DCVF</a:t>
                </a:r>
                <a:endParaRPr lang="sv-SE" dirty="0"/>
              </a:p>
            </p:txBody>
          </p:sp>
          <p:sp>
            <p:nvSpPr>
              <p:cNvPr id="26" name="TextBox 25"/>
              <p:cNvSpPr txBox="1"/>
              <p:nvPr/>
            </p:nvSpPr>
            <p:spPr>
              <a:xfrm>
                <a:off x="-762248" y="3715411"/>
                <a:ext cx="132773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1400" dirty="0" smtClean="0"/>
                  <a:t>Disparity Vector Field</a:t>
                </a:r>
                <a:endParaRPr lang="en-US" sz="1400" dirty="0"/>
              </a:p>
            </p:txBody>
          </p:sp>
          <p:cxnSp>
            <p:nvCxnSpPr>
              <p:cNvPr id="27" name="Straight Arrow Connector 26"/>
              <p:cNvCxnSpPr/>
              <p:nvPr/>
            </p:nvCxnSpPr>
            <p:spPr>
              <a:xfrm rot="5400000" flipH="1" flipV="1">
                <a:off x="2964645" y="3321843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8" name="Straight Arrow Connector 27"/>
              <p:cNvCxnSpPr/>
              <p:nvPr/>
            </p:nvCxnSpPr>
            <p:spPr>
              <a:xfrm rot="5400000" flipH="1" flipV="1">
                <a:off x="2965439" y="4623117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 rot="5400000" flipH="1" flipV="1">
                <a:off x="5822959" y="4623117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0" name="Straight Arrow Connector 29"/>
              <p:cNvCxnSpPr/>
              <p:nvPr/>
            </p:nvCxnSpPr>
            <p:spPr>
              <a:xfrm rot="5400000" flipH="1" flipV="1">
                <a:off x="5822959" y="3321049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1" name="Straight Arrow Connector 30"/>
              <p:cNvCxnSpPr/>
              <p:nvPr/>
            </p:nvCxnSpPr>
            <p:spPr>
              <a:xfrm rot="5400000" flipH="1" flipV="1">
                <a:off x="2501911" y="4038209"/>
                <a:ext cx="357190" cy="1588"/>
              </a:xfrm>
              <a:prstGeom prst="straightConnector1">
                <a:avLst/>
              </a:prstGeom>
              <a:ln>
                <a:tailEnd type="arrow"/>
              </a:ln>
              <a:scene3d>
                <a:camera prst="orthographicFront">
                  <a:rot lat="0" lon="10799999" rev="5400000"/>
                </a:camera>
                <a:lightRig rig="threePt" dir="t"/>
              </a:scene3d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32" name="TextBox 31"/>
              <p:cNvSpPr txBox="1"/>
              <p:nvPr/>
            </p:nvSpPr>
            <p:spPr>
              <a:xfrm>
                <a:off x="857224" y="5429264"/>
                <a:ext cx="10951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Champagne </a:t>
                </a:r>
              </a:p>
              <a:p>
                <a:pPr algn="ctr"/>
                <a:r>
                  <a:rPr lang="en-US" sz="1400" dirty="0" smtClean="0"/>
                  <a:t>view 40</a:t>
                </a:r>
                <a:endParaRPr lang="en-US" sz="1400" dirty="0"/>
              </a:p>
            </p:txBody>
          </p:sp>
          <p:sp>
            <p:nvSpPr>
              <p:cNvPr id="34" name="TextBox 33"/>
              <p:cNvSpPr txBox="1"/>
              <p:nvPr/>
            </p:nvSpPr>
            <p:spPr>
              <a:xfrm>
                <a:off x="714348" y="2071678"/>
                <a:ext cx="1270604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Common view </a:t>
                </a:r>
                <a:endParaRPr lang="en-US" sz="1400" dirty="0"/>
              </a:p>
            </p:txBody>
          </p:sp>
          <p:sp>
            <p:nvSpPr>
              <p:cNvPr id="35" name="TextBox 34"/>
              <p:cNvSpPr txBox="1"/>
              <p:nvPr/>
            </p:nvSpPr>
            <p:spPr>
              <a:xfrm>
                <a:off x="7215206" y="2000240"/>
                <a:ext cx="972767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Error view </a:t>
                </a:r>
                <a:endParaRPr lang="en-US" sz="1400" dirty="0"/>
              </a:p>
            </p:txBody>
          </p:sp>
          <p:sp>
            <p:nvSpPr>
              <p:cNvPr id="36" name="TextBox 35"/>
              <p:cNvSpPr txBox="1"/>
              <p:nvPr/>
            </p:nvSpPr>
            <p:spPr>
              <a:xfrm>
                <a:off x="7215206" y="5477548"/>
                <a:ext cx="1095172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Champagne </a:t>
                </a:r>
              </a:p>
              <a:p>
                <a:pPr algn="ctr"/>
                <a:r>
                  <a:rPr lang="en-US" sz="1400" dirty="0" smtClean="0"/>
                  <a:t>view 41</a:t>
                </a:r>
                <a:endParaRPr lang="en-US" sz="1400" dirty="0"/>
              </a:p>
            </p:txBody>
          </p:sp>
        </p:grpSp>
        <p:pic>
          <p:nvPicPr>
            <p:cNvPr id="33" name="Picture 32" descr="dvf_champagntower_41_40_s=14.tif"/>
            <p:cNvPicPr>
              <a:picLocks noChangeAspect="1"/>
            </p:cNvPicPr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1214414" y="3191388"/>
              <a:ext cx="2000232" cy="1523496"/>
            </a:xfrm>
            <a:prstGeom prst="rect">
              <a:avLst/>
            </a:prstGeom>
          </p:spPr>
        </p:pic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sv-SE" dirty="0" smtClean="0"/>
              <a:t>2009-05-15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70321D-28A4-4D41-907A-99876B29C4C7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45" name="Group 44"/>
          <p:cNvGrpSpPr/>
          <p:nvPr/>
        </p:nvGrpSpPr>
        <p:grpSpPr>
          <a:xfrm>
            <a:off x="2313331" y="1272948"/>
            <a:ext cx="4728021" cy="3013308"/>
            <a:chOff x="2703553" y="2571744"/>
            <a:chExt cx="3831407" cy="2323852"/>
          </a:xfrm>
        </p:grpSpPr>
        <p:grpSp>
          <p:nvGrpSpPr>
            <p:cNvPr id="43" name="Group 42"/>
            <p:cNvGrpSpPr/>
            <p:nvPr/>
          </p:nvGrpSpPr>
          <p:grpSpPr>
            <a:xfrm>
              <a:off x="2703553" y="2571744"/>
              <a:ext cx="3831407" cy="2158550"/>
              <a:chOff x="3066303" y="3064530"/>
              <a:chExt cx="3030820" cy="1471522"/>
            </a:xfrm>
          </p:grpSpPr>
          <p:sp>
            <p:nvSpPr>
              <p:cNvPr id="9" name="Rectangle 8"/>
              <p:cNvSpPr/>
              <p:nvPr/>
            </p:nvSpPr>
            <p:spPr>
              <a:xfrm>
                <a:off x="3584830" y="3658745"/>
                <a:ext cx="1944032" cy="528318"/>
              </a:xfrm>
              <a:prstGeom prst="rect">
                <a:avLst/>
              </a:prstGeom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 smtClean="0"/>
                  <a:t>Bidirectional DCVF</a:t>
                </a:r>
              </a:p>
            </p:txBody>
          </p:sp>
          <p:cxnSp>
            <p:nvCxnSpPr>
              <p:cNvPr id="11" name="Straight Arrow Connector 10"/>
              <p:cNvCxnSpPr/>
              <p:nvPr/>
            </p:nvCxnSpPr>
            <p:spPr>
              <a:xfrm rot="5400000" flipH="1" flipV="1">
                <a:off x="3536345" y="3481942"/>
                <a:ext cx="352212" cy="13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2" name="Straight Arrow Connector 11"/>
              <p:cNvCxnSpPr/>
              <p:nvPr/>
            </p:nvCxnSpPr>
            <p:spPr>
              <a:xfrm rot="5400000" flipH="1" flipV="1">
                <a:off x="5229534" y="3481942"/>
                <a:ext cx="352212" cy="13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3" name="Straight Arrow Connector 12"/>
              <p:cNvCxnSpPr/>
              <p:nvPr/>
            </p:nvCxnSpPr>
            <p:spPr>
              <a:xfrm rot="5400000" flipH="1" flipV="1">
                <a:off x="4500954" y="3569995"/>
                <a:ext cx="176106" cy="13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15" name="Straight Arrow Connector 14"/>
              <p:cNvCxnSpPr/>
              <p:nvPr/>
            </p:nvCxnSpPr>
            <p:spPr>
              <a:xfrm>
                <a:off x="3377287" y="3934542"/>
                <a:ext cx="214314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6" name="TextBox 15"/>
              <p:cNvSpPr txBox="1"/>
              <p:nvPr/>
            </p:nvSpPr>
            <p:spPr>
              <a:xfrm>
                <a:off x="3066303" y="3858542"/>
                <a:ext cx="394617" cy="209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DF</a:t>
                </a:r>
                <a:r>
                  <a:rPr lang="en-US" sz="1400" baseline="-25000" dirty="0" smtClean="0"/>
                  <a:t>12</a:t>
                </a:r>
                <a:endParaRPr lang="en-US" sz="1400" baseline="-25000" dirty="0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5702506" y="3862796"/>
                <a:ext cx="394617" cy="20981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400" dirty="0" smtClean="0"/>
                  <a:t>DF</a:t>
                </a:r>
                <a:r>
                  <a:rPr lang="en-US" sz="1400" baseline="-25000" dirty="0" smtClean="0"/>
                  <a:t>32</a:t>
                </a:r>
                <a:endParaRPr lang="en-US" sz="1400" baseline="-25000" dirty="0"/>
              </a:p>
            </p:txBody>
          </p:sp>
          <p:sp>
            <p:nvSpPr>
              <p:cNvPr id="18" name="TextBox 17"/>
              <p:cNvSpPr txBox="1"/>
              <p:nvPr/>
            </p:nvSpPr>
            <p:spPr>
              <a:xfrm>
                <a:off x="4407391" y="3242782"/>
                <a:ext cx="366841" cy="25035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Error 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View</a:t>
                </a:r>
                <a:endParaRPr lang="en-US" sz="1000" baseline="-25000" dirty="0">
                  <a:latin typeface="Times New Roman" pitchFamily="18" charset="0"/>
                  <a:cs typeface="Times New Roman" pitchFamily="18" charset="0"/>
                </a:endParaRPr>
              </a:p>
            </p:txBody>
          </p:sp>
          <p:cxnSp>
            <p:nvCxnSpPr>
              <p:cNvPr id="33" name="Straight Arrow Connector 32"/>
              <p:cNvCxnSpPr/>
              <p:nvPr/>
            </p:nvCxnSpPr>
            <p:spPr>
              <a:xfrm rot="5400000" flipH="1" flipV="1">
                <a:off x="3539335" y="4359249"/>
                <a:ext cx="352212" cy="13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rot="5400000" flipH="1" flipV="1">
                <a:off x="5232524" y="4359249"/>
                <a:ext cx="352212" cy="13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 rot="5400000" flipH="1" flipV="1">
                <a:off x="4404683" y="4357859"/>
                <a:ext cx="352212" cy="1394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39" name="Straight Arrow Connector 38"/>
              <p:cNvCxnSpPr/>
              <p:nvPr/>
            </p:nvCxnSpPr>
            <p:spPr>
              <a:xfrm rot="10800000">
                <a:off x="5515446" y="3941906"/>
                <a:ext cx="223838" cy="1588"/>
              </a:xfrm>
              <a:prstGeom prst="straightConnector1">
                <a:avLst/>
              </a:prstGeom>
              <a:ln>
                <a:tailEnd type="arrow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40" name="TextBox 39"/>
              <p:cNvSpPr txBox="1"/>
              <p:nvPr/>
            </p:nvSpPr>
            <p:spPr>
              <a:xfrm>
                <a:off x="3394992" y="3064530"/>
                <a:ext cx="6607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Common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View 1</a:t>
                </a:r>
              </a:p>
            </p:txBody>
          </p:sp>
          <p:sp>
            <p:nvSpPr>
              <p:cNvPr id="42" name="TextBox 41"/>
              <p:cNvSpPr txBox="1"/>
              <p:nvPr/>
            </p:nvSpPr>
            <p:spPr>
              <a:xfrm>
                <a:off x="5086860" y="3064531"/>
                <a:ext cx="660758" cy="40011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Common</a:t>
                </a:r>
              </a:p>
              <a:p>
                <a:pPr algn="ctr"/>
                <a:r>
                  <a:rPr lang="en-US" sz="1000" dirty="0" smtClean="0">
                    <a:latin typeface="Times New Roman" pitchFamily="18" charset="0"/>
                    <a:cs typeface="Times New Roman" pitchFamily="18" charset="0"/>
                  </a:rPr>
                  <a:t>View 2</a:t>
                </a:r>
              </a:p>
            </p:txBody>
          </p:sp>
        </p:grpSp>
        <p:sp>
          <p:nvSpPr>
            <p:cNvPr id="44" name="TextBox 43"/>
            <p:cNvSpPr txBox="1"/>
            <p:nvPr/>
          </p:nvSpPr>
          <p:spPr>
            <a:xfrm>
              <a:off x="3412808" y="4658240"/>
              <a:ext cx="2500330" cy="23735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400" dirty="0" smtClean="0"/>
                <a:t>x</a:t>
              </a:r>
              <a:r>
                <a:rPr lang="en-US" sz="1400" baseline="-25000" dirty="0" smtClean="0"/>
                <a:t>1                                              </a:t>
              </a:r>
              <a:r>
                <a:rPr lang="en-US" sz="1400" dirty="0" smtClean="0"/>
                <a:t>x</a:t>
              </a:r>
              <a:r>
                <a:rPr lang="en-US" sz="1400" baseline="-25000" dirty="0" smtClean="0"/>
                <a:t>2</a:t>
              </a:r>
              <a:r>
                <a:rPr lang="en-US" sz="1400" dirty="0" smtClean="0"/>
                <a:t>                             x</a:t>
              </a:r>
              <a:r>
                <a:rPr lang="en-US" sz="1400" baseline="-25000" dirty="0" smtClean="0"/>
                <a:t>3</a:t>
              </a:r>
            </a:p>
          </p:txBody>
        </p:sp>
      </p:grpSp>
      <p:sp>
        <p:nvSpPr>
          <p:cNvPr id="22" name="Title 89"/>
          <p:cNvSpPr txBox="1">
            <a:spLocks/>
          </p:cNvSpPr>
          <p:nvPr/>
        </p:nvSpPr>
        <p:spPr>
          <a:xfrm>
            <a:off x="457200" y="-24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+mj-lt"/>
                <a:ea typeface="+mj-ea"/>
                <a:cs typeface="+mj-cs"/>
              </a:rPr>
              <a:t>Bidirectional Disparity Compensated View Filter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+mj-lt"/>
              <a:ea typeface="+mj-ea"/>
              <a:cs typeface="+mj-cs"/>
            </a:endParaRPr>
          </a:p>
        </p:txBody>
      </p:sp>
      <p:pic>
        <p:nvPicPr>
          <p:cNvPr id="23" name="Picture 3" descr="kth_rgb_electr_engine.jpg"/>
          <p:cNvPicPr>
            <a:picLocks noChangeAspect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-32" y="142852"/>
            <a:ext cx="1100663" cy="100012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4" name="TextBox 23"/>
          <p:cNvSpPr txBox="1"/>
          <p:nvPr/>
        </p:nvSpPr>
        <p:spPr>
          <a:xfrm>
            <a:off x="1142976" y="4577372"/>
            <a:ext cx="7116948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buFont typeface="Arial" pitchFamily="34" charset="0"/>
              <a:buChar char="•"/>
            </a:pPr>
            <a:r>
              <a:rPr lang="en-US" dirty="0" smtClean="0"/>
              <a:t>  Takes sequence of 3 views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Consider up to two disparity vector fields per view </a:t>
            </a:r>
          </a:p>
          <a:p>
            <a:pPr>
              <a:buFont typeface="Arial" pitchFamily="34" charset="0"/>
              <a:buChar char="•"/>
            </a:pPr>
            <a:r>
              <a:rPr lang="en-US" dirty="0" smtClean="0"/>
              <a:t>  Energy concentrated into two common views and one error view</a:t>
            </a:r>
            <a:endParaRPr lang="en-US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2729</TotalTime>
  <Words>667</Words>
  <Application>Microsoft Office PowerPoint</Application>
  <PresentationFormat>On-screen Show (4:3)</PresentationFormat>
  <Paragraphs>360</Paragraphs>
  <Slides>19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1" baseType="lpstr">
      <vt:lpstr>Office Theme</vt:lpstr>
      <vt:lpstr>Equation</vt:lpstr>
      <vt:lpstr>Slide 1</vt:lpstr>
      <vt:lpstr>Outline</vt:lpstr>
      <vt:lpstr>Unidirectional DCVF</vt:lpstr>
      <vt:lpstr>Experiment with Unidirectional DCVF</vt:lpstr>
      <vt:lpstr>DCVF on the Modified Pantomime</vt:lpstr>
      <vt:lpstr>DCVF on the Pantomime</vt:lpstr>
      <vt:lpstr>DCVF on the dog</vt:lpstr>
      <vt:lpstr>DCVF On the Champagne tower</vt:lpstr>
      <vt:lpstr>Slide 9</vt:lpstr>
      <vt:lpstr>Experiment-(1) with Bidirectional DCVF</vt:lpstr>
      <vt:lpstr>Bidirectional Disparity Vector Field</vt:lpstr>
      <vt:lpstr>Experiment -(1) Results</vt:lpstr>
      <vt:lpstr>Experiment-(2) with Bidirectional DCVF</vt:lpstr>
      <vt:lpstr>Experiment –(2) Results</vt:lpstr>
      <vt:lpstr>Experiment-(3) with Bidirectional DCVF</vt:lpstr>
      <vt:lpstr>Slide 16</vt:lpstr>
      <vt:lpstr>Results</vt:lpstr>
      <vt:lpstr>Conclusion </vt:lpstr>
      <vt:lpstr>Future Directions</vt:lpstr>
    </vt:vector>
  </TitlesOfParts>
  <Company>KTH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DCVF Results</dc:title>
  <dc:creator>Pravin Kumar Rana</dc:creator>
  <cp:lastModifiedBy>Pravin Kumar Rana</cp:lastModifiedBy>
  <cp:revision>288</cp:revision>
  <dcterms:created xsi:type="dcterms:W3CDTF">2009-05-04T16:00:50Z</dcterms:created>
  <dcterms:modified xsi:type="dcterms:W3CDTF">2009-06-05T06:35:08Z</dcterms:modified>
</cp:coreProperties>
</file>