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57" r:id="rId5"/>
    <p:sldId id="287" r:id="rId6"/>
    <p:sldId id="259" r:id="rId7"/>
    <p:sldId id="260" r:id="rId8"/>
    <p:sldId id="261" r:id="rId9"/>
    <p:sldId id="262" r:id="rId10"/>
    <p:sldId id="268" r:id="rId11"/>
    <p:sldId id="279" r:id="rId12"/>
    <p:sldId id="269" r:id="rId13"/>
    <p:sldId id="265" r:id="rId14"/>
    <p:sldId id="278" r:id="rId15"/>
    <p:sldId id="264" r:id="rId16"/>
    <p:sldId id="263" r:id="rId17"/>
    <p:sldId id="266" r:id="rId18"/>
    <p:sldId id="286" r:id="rId19"/>
    <p:sldId id="285" r:id="rId20"/>
    <p:sldId id="280" r:id="rId21"/>
    <p:sldId id="277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3333CC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00" autoAdjust="0"/>
  </p:normalViewPr>
  <p:slideViewPr>
    <p:cSldViewPr>
      <p:cViewPr>
        <p:scale>
          <a:sx n="100" d="100"/>
          <a:sy n="100" d="100"/>
        </p:scale>
        <p:origin x="-193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B3126-A2E0-4ACF-8C33-9CD58FBD9BFF}" type="datetimeFigureOut">
              <a:rPr lang="en-US" smtClean="0"/>
              <a:pPr/>
              <a:t>12/1/2009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2C6F3-591A-4DB4-8DD3-558F06846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357166"/>
            <a:ext cx="9144000" cy="2041529"/>
          </a:xfrm>
        </p:spPr>
        <p:txBody>
          <a:bodyPr>
            <a:noAutofit/>
          </a:bodyPr>
          <a:lstStyle/>
          <a:p>
            <a:pPr lvl="1" algn="ctr"/>
            <a:r>
              <a:rPr lang="sv-SE" sz="3600" b="1" dirty="0" smtClean="0">
                <a:solidFill>
                  <a:srgbClr val="0070C0"/>
                </a:solidFill>
                <a:latin typeface="+mj-lt"/>
              </a:rPr>
              <a:t>MPEG </a:t>
            </a:r>
            <a:r>
              <a:rPr lang="en-US" sz="3600" b="1" dirty="0" smtClean="0">
                <a:solidFill>
                  <a:srgbClr val="0070C0"/>
                </a:solidFill>
                <a:latin typeface="+mj-lt"/>
              </a:rPr>
              <a:t>3DTV FTV EE on the Lovebird1 Data </a:t>
            </a:r>
            <a:r>
              <a:rPr lang="en-US" sz="3600" b="1" dirty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3600" b="1" dirty="0" smtClean="0">
                <a:solidFill>
                  <a:srgbClr val="0070C0"/>
                </a:solidFill>
                <a:latin typeface="+mj-lt"/>
              </a:rPr>
              <a:t>et</a:t>
            </a:r>
            <a:br>
              <a:rPr lang="en-US" sz="3600" b="1" dirty="0" smtClean="0">
                <a:solidFill>
                  <a:srgbClr val="0070C0"/>
                </a:solidFill>
                <a:latin typeface="+mj-lt"/>
              </a:rPr>
            </a:br>
            <a:r>
              <a:rPr lang="en-US" sz="3600" b="1" dirty="0" smtClean="0">
                <a:solidFill>
                  <a:srgbClr val="0070C0"/>
                </a:solidFill>
                <a:latin typeface="+mj-lt"/>
              </a:rPr>
              <a:t>&amp;</a:t>
            </a:r>
            <a:br>
              <a:rPr lang="en-US" sz="3600" b="1" dirty="0" smtClean="0">
                <a:solidFill>
                  <a:srgbClr val="0070C0"/>
                </a:solidFill>
                <a:latin typeface="+mj-lt"/>
              </a:rPr>
            </a:br>
            <a:r>
              <a:rPr lang="en-US" sz="3600" b="1" dirty="0" smtClean="0">
                <a:solidFill>
                  <a:srgbClr val="0070C0"/>
                </a:solidFill>
                <a:latin typeface="+mj-lt"/>
              </a:rPr>
              <a:t>Multiresolution View Interpolation</a:t>
            </a:r>
            <a:endParaRPr lang="sv-SE" sz="3600" b="1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910" y="4786322"/>
            <a:ext cx="8001056" cy="1428760"/>
            <a:chOff x="714348" y="5000636"/>
            <a:chExt cx="8001056" cy="1428760"/>
          </a:xfrm>
        </p:grpSpPr>
        <p:pic>
          <p:nvPicPr>
            <p:cNvPr id="7" name="Content Placeholder 3" descr="kth_logo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0958" y="5114936"/>
              <a:ext cx="1214446" cy="12144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14348" y="5000636"/>
              <a:ext cx="5857916" cy="142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Pravin Kumar Rana</a:t>
              </a:r>
            </a:p>
            <a:p>
              <a:pPr marL="342900" lvl="0" indent="-342900">
                <a:defRPr/>
              </a:pPr>
              <a:r>
                <a:rPr lang="sv-SE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Sound and 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r>
                <a:rPr lang="sv-SE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Processing Lab.(SIP)</a:t>
              </a:r>
              <a:endPara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KTH - Royal Institute of Technology</a:t>
              </a:r>
            </a:p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SE-10044 Stockholm, Sweden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EE1 Summary</a:t>
            </a:r>
            <a:endParaRPr lang="en-US" sz="3600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3108" y="2357430"/>
          <a:ext cx="4786346" cy="226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2286016"/>
              </a:tblGrid>
              <a:tr h="413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Depth  Estimation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Mode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Average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Y-PSNR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(dB</a:t>
                      </a:r>
                      <a:r>
                        <a:rPr lang="en-US" sz="1600" dirty="0"/>
                        <a:t>)</a:t>
                      </a:r>
                      <a:endParaRPr lang="en-US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7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Automatic Mode 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/>
                        <a:t>30.73070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7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Semi-automatic Mode 1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/>
                        <a:t>30.74090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7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 smtClean="0"/>
                        <a:t>Semi-automatic Mode 2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dirty="0"/>
                        <a:t>30.25470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370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b="0" dirty="0" smtClean="0"/>
                        <a:t>Reference Depth Mode</a:t>
                      </a:r>
                      <a:endParaRPr lang="en-US" sz="2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375"/>
                        </a:spcAft>
                      </a:pPr>
                      <a:r>
                        <a:rPr lang="en-US" sz="1600" b="0" dirty="0"/>
                        <a:t>30.76841</a:t>
                      </a:r>
                      <a:endParaRPr lang="en-US" sz="2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a typeface="Calibri" pitchFamily="34" charset="0"/>
                <a:cs typeface="Times New Roman" pitchFamily="18" charset="0"/>
              </a:rPr>
              <a:t>Estimated Depth Maps </a:t>
            </a:r>
            <a:endParaRPr lang="en-US" sz="3600" dirty="0"/>
          </a:p>
        </p:txBody>
      </p:sp>
      <p:pic>
        <p:nvPicPr>
          <p:cNvPr id="4" name="Picture 20" descr="lovebird1_depth_6_0110_MM_2_DEM_3_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657338"/>
            <a:ext cx="2667003" cy="2000252"/>
          </a:xfrm>
          <a:prstGeom prst="rect">
            <a:avLst/>
          </a:prstGeom>
          <a:noFill/>
        </p:spPr>
      </p:pic>
      <p:pic>
        <p:nvPicPr>
          <p:cNvPr id="5" name="Picture 21" descr="lovebird1_depth_6_0110_MM_2_DEM_3_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493" y="4086230"/>
            <a:ext cx="2667003" cy="2000252"/>
          </a:xfrm>
          <a:prstGeom prst="rect">
            <a:avLst/>
          </a:prstGeom>
          <a:noFill/>
        </p:spPr>
      </p:pic>
      <p:pic>
        <p:nvPicPr>
          <p:cNvPr id="6" name="Picture 16" descr="lovebird1_depth_8_0110_MM_2_DEM_3_1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2583" y="1643050"/>
            <a:ext cx="2667003" cy="2000252"/>
          </a:xfrm>
          <a:prstGeom prst="rect">
            <a:avLst/>
          </a:prstGeom>
          <a:noFill/>
        </p:spPr>
      </p:pic>
      <p:pic>
        <p:nvPicPr>
          <p:cNvPr id="7" name="Picture 17" descr="lovebird1_depth_8_0110_MM_2_DEM_3_15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6247" y="4097355"/>
            <a:ext cx="2644777" cy="198913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14298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rgbClr val="6699FF"/>
                </a:solidFill>
                <a:ea typeface="Calibri" pitchFamily="34" charset="0"/>
                <a:cs typeface="Times New Roman" pitchFamily="18" charset="0"/>
              </a:rPr>
              <a:t>( Estimated depth maps obtained by DERS 5.0 using depth estimation mode “3”)</a:t>
            </a:r>
            <a:endParaRPr lang="en-US" b="1" u="sng" dirty="0">
              <a:solidFill>
                <a:srgbClr val="6699FF"/>
              </a:solidFill>
            </a:endParaRPr>
          </a:p>
        </p:txBody>
      </p:sp>
      <p:pic>
        <p:nvPicPr>
          <p:cNvPr id="9" name="Content Placeholder 3" descr="kth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09115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(C) Frame #150                                                                            (d)Frame #200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369272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(a) Frame #01                                                                            (d)Frame #100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0" descr="lovebird1_virtual_7_0110_MM_2_DEM_3_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296" y="1643050"/>
            <a:ext cx="2658324" cy="1993743"/>
          </a:xfrm>
          <a:prstGeom prst="rect">
            <a:avLst/>
          </a:prstGeom>
          <a:noFill/>
        </p:spPr>
      </p:pic>
      <p:pic>
        <p:nvPicPr>
          <p:cNvPr id="6" name="Picture 2" descr="lovebird1_virtual_7_0110_MM_2_DEM_3_15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055935"/>
            <a:ext cx="2692116" cy="2016271"/>
          </a:xfrm>
          <a:prstGeom prst="rect">
            <a:avLst/>
          </a:prstGeom>
          <a:noFill/>
        </p:spPr>
      </p:pic>
      <p:pic>
        <p:nvPicPr>
          <p:cNvPr id="7" name="Picture 3" descr="lovebird1_virtual_7_0110_MM_2_DEM_3_2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033407"/>
            <a:ext cx="2714644" cy="2038799"/>
          </a:xfrm>
          <a:prstGeom prst="rect">
            <a:avLst/>
          </a:prstGeom>
          <a:noFill/>
        </p:spPr>
      </p:pic>
      <p:pic>
        <p:nvPicPr>
          <p:cNvPr id="10" name="Content Placeholder 3" descr="kth_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a typeface="Calibri" pitchFamily="34" charset="0"/>
                <a:cs typeface="Times New Roman" pitchFamily="18" charset="0"/>
              </a:rPr>
              <a:t>Synthesized  Views</a:t>
            </a:r>
            <a:endParaRPr lang="en-US" sz="3600" dirty="0"/>
          </a:p>
        </p:txBody>
      </p:sp>
      <p:pic>
        <p:nvPicPr>
          <p:cNvPr id="12" name="Picture 1" descr="lovebird1_virtual_7_0110_MM_2_DEM_3_10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9998" y="1643050"/>
            <a:ext cx="2669588" cy="2005007"/>
          </a:xfrm>
          <a:prstGeom prst="rect">
            <a:avLst/>
          </a:prstGeom>
          <a:noFill/>
        </p:spPr>
      </p:pic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609115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(C) Frame #150                                                                            (d)Frame #200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369272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(a) Frame #01                                                                            (d)Frame #100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114298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rgbClr val="6699FF"/>
                </a:solidFill>
                <a:ea typeface="Calibri" pitchFamily="34" charset="0"/>
                <a:cs typeface="Times New Roman" pitchFamily="18" charset="0"/>
              </a:rPr>
              <a:t>(Synthesized “lovebird1” view 7 using  VSRS 3.5) </a:t>
            </a:r>
            <a:r>
              <a:rPr lang="en-US" sz="3600" b="1" dirty="0" smtClean="0">
                <a:solidFill>
                  <a:srgbClr val="6699FF"/>
                </a:solidFill>
                <a:cs typeface="Arial" pitchFamily="34" charset="0"/>
              </a:rPr>
              <a:t/>
            </a:r>
            <a:br>
              <a:rPr lang="en-US" sz="3600" b="1" dirty="0" smtClean="0">
                <a:solidFill>
                  <a:srgbClr val="6699FF"/>
                </a:solidFill>
                <a:cs typeface="Arial" pitchFamily="34" charset="0"/>
              </a:rPr>
            </a:br>
            <a:endParaRPr lang="en-US" sz="1400" b="1" dirty="0">
              <a:solidFill>
                <a:srgbClr val="6699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Exploration Experimental  4 Set Up</a:t>
            </a:r>
            <a:endParaRPr lang="en-US" sz="3600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428860" y="1428736"/>
            <a:ext cx="4357718" cy="4500594"/>
            <a:chOff x="3282" y="6162"/>
            <a:chExt cx="5353" cy="6047"/>
          </a:xfrm>
        </p:grpSpPr>
        <p:cxnSp>
          <p:nvCxnSpPr>
            <p:cNvPr id="1045" name="AutoShape 21"/>
            <p:cNvCxnSpPr>
              <a:cxnSpLocks noChangeShapeType="1"/>
            </p:cNvCxnSpPr>
            <p:nvPr/>
          </p:nvCxnSpPr>
          <p:spPr bwMode="auto">
            <a:xfrm>
              <a:off x="3832" y="9863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6" name="AutoShape 22"/>
            <p:cNvCxnSpPr>
              <a:cxnSpLocks noChangeShapeType="1"/>
            </p:cNvCxnSpPr>
            <p:nvPr/>
          </p:nvCxnSpPr>
          <p:spPr bwMode="auto">
            <a:xfrm>
              <a:off x="5198" y="9863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7" name="AutoShape 23"/>
            <p:cNvCxnSpPr>
              <a:cxnSpLocks noChangeShapeType="1"/>
            </p:cNvCxnSpPr>
            <p:nvPr/>
          </p:nvCxnSpPr>
          <p:spPr bwMode="auto">
            <a:xfrm>
              <a:off x="6712" y="9870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8" name="AutoShape 24"/>
            <p:cNvCxnSpPr>
              <a:cxnSpLocks noChangeShapeType="1"/>
            </p:cNvCxnSpPr>
            <p:nvPr/>
          </p:nvCxnSpPr>
          <p:spPr bwMode="auto">
            <a:xfrm>
              <a:off x="8078" y="9870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4" name="AutoShape 10"/>
            <p:cNvCxnSpPr>
              <a:cxnSpLocks noChangeShapeType="1"/>
            </p:cNvCxnSpPr>
            <p:nvPr/>
          </p:nvCxnSpPr>
          <p:spPr bwMode="auto">
            <a:xfrm>
              <a:off x="3832" y="8828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5" name="AutoShape 11"/>
            <p:cNvCxnSpPr>
              <a:cxnSpLocks noChangeShapeType="1"/>
            </p:cNvCxnSpPr>
            <p:nvPr/>
          </p:nvCxnSpPr>
          <p:spPr bwMode="auto">
            <a:xfrm>
              <a:off x="5198" y="8828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9" name="AutoShape 15"/>
            <p:cNvCxnSpPr>
              <a:cxnSpLocks noChangeShapeType="1"/>
            </p:cNvCxnSpPr>
            <p:nvPr/>
          </p:nvCxnSpPr>
          <p:spPr bwMode="auto">
            <a:xfrm>
              <a:off x="6712" y="8835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>
              <a:off x="8078" y="8835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3282" y="6163"/>
              <a:ext cx="1138" cy="60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Original Texture 6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4641" y="6162"/>
              <a:ext cx="1135" cy="60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Original Texture 8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6152" y="6162"/>
              <a:ext cx="1121" cy="607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Depth   View 6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7501" y="6162"/>
              <a:ext cx="1134" cy="607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Depth    View 8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516" y="7320"/>
              <a:ext cx="1987" cy="164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Encoder</a:t>
              </a:r>
              <a:r>
                <a:rPr kumimoji="0" lang="sv-SE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                              </a:t>
              </a:r>
              <a:r>
                <a:rPr kumimoji="0" lang="sv-SE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JMVC </a:t>
              </a:r>
              <a:r>
                <a:rPr kumimoji="0" lang="sv-SE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5.0.5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                           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Decoder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1032" name="AutoShape 8"/>
            <p:cNvCxnSpPr>
              <a:cxnSpLocks noChangeShapeType="1"/>
            </p:cNvCxnSpPr>
            <p:nvPr/>
          </p:nvCxnSpPr>
          <p:spPr bwMode="auto">
            <a:xfrm>
              <a:off x="3862" y="6776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3" name="AutoShape 9"/>
            <p:cNvCxnSpPr>
              <a:cxnSpLocks noChangeShapeType="1"/>
            </p:cNvCxnSpPr>
            <p:nvPr/>
          </p:nvCxnSpPr>
          <p:spPr bwMode="auto">
            <a:xfrm>
              <a:off x="5198" y="6769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6" name="AutoShape 12"/>
            <p:cNvCxnSpPr>
              <a:cxnSpLocks noChangeShapeType="1"/>
            </p:cNvCxnSpPr>
            <p:nvPr/>
          </p:nvCxnSpPr>
          <p:spPr bwMode="auto">
            <a:xfrm>
              <a:off x="6708" y="6776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37" name="AutoShape 13"/>
            <p:cNvCxnSpPr>
              <a:cxnSpLocks noChangeShapeType="1"/>
            </p:cNvCxnSpPr>
            <p:nvPr/>
          </p:nvCxnSpPr>
          <p:spPr bwMode="auto">
            <a:xfrm>
              <a:off x="8044" y="6769"/>
              <a:ext cx="0" cy="5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6372" y="7314"/>
              <a:ext cx="1987" cy="16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Encoder</a:t>
              </a:r>
              <a:r>
                <a:rPr kumimoji="0" lang="sv-SE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                    JMVC 5.0.5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                     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Decoder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1" name="Text Box 17"/>
            <p:cNvSpPr txBox="1">
              <a:spLocks noChangeArrowheads="1"/>
            </p:cNvSpPr>
            <p:nvPr/>
          </p:nvSpPr>
          <p:spPr bwMode="auto">
            <a:xfrm>
              <a:off x="3282" y="9356"/>
              <a:ext cx="1138" cy="60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Decoded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Texture 6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2" name="Text Box 18"/>
            <p:cNvSpPr txBox="1">
              <a:spLocks noChangeArrowheads="1"/>
            </p:cNvSpPr>
            <p:nvPr/>
          </p:nvSpPr>
          <p:spPr bwMode="auto">
            <a:xfrm>
              <a:off x="4641" y="9355"/>
              <a:ext cx="1135" cy="60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Decoded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Texture 8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3" name="Text Box 19"/>
            <p:cNvSpPr txBox="1">
              <a:spLocks noChangeArrowheads="1"/>
            </p:cNvSpPr>
            <p:nvPr/>
          </p:nvSpPr>
          <p:spPr bwMode="auto">
            <a:xfrm>
              <a:off x="6152" y="9355"/>
              <a:ext cx="1121" cy="607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Decoded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Depth 6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4" name="Text Box 20"/>
            <p:cNvSpPr txBox="1">
              <a:spLocks noChangeArrowheads="1"/>
            </p:cNvSpPr>
            <p:nvPr/>
          </p:nvSpPr>
          <p:spPr bwMode="auto">
            <a:xfrm>
              <a:off x="7501" y="9355"/>
              <a:ext cx="1134" cy="607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Decoded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Depth 8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3577" y="10397"/>
              <a:ext cx="4782" cy="102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                                                  </a:t>
              </a:r>
              <a:r>
                <a:rPr kumimoji="0" lang="sv-SE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                                                            </a:t>
              </a:r>
              <a:r>
                <a:rPr kumimoji="0" lang="sv-SE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VSRS </a:t>
              </a:r>
              <a:r>
                <a:rPr kumimoji="0" lang="sv-SE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3.5</a:t>
              </a:r>
              <a:endPara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1050" name="AutoShape 26"/>
            <p:cNvCxnSpPr>
              <a:cxnSpLocks noChangeShapeType="1"/>
            </p:cNvCxnSpPr>
            <p:nvPr/>
          </p:nvCxnSpPr>
          <p:spPr bwMode="auto">
            <a:xfrm>
              <a:off x="5944" y="11412"/>
              <a:ext cx="0" cy="3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4666" y="11762"/>
              <a:ext cx="2577" cy="447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Synthesized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View 7</a:t>
              </a: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pic>
        <p:nvPicPr>
          <p:cNvPr id="29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Coding Parameters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85852" y="1428736"/>
          <a:ext cx="664373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  <a:gridCol w="350046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JMVC 5.0.5 Coding Parameter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Quantization Parameter (Texture)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{22, 24, 26, 28, 32, 34, 36, 38}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Quantization Parameter (Depth)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{22, 24, 26, 28 , 30 , 32, 34, 36, 38}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Frames To Be Encoded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GOP Size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Intra Period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 Period Pics First 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Mode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Fast Search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Search Range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Scalability Information SEI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View Order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0-2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EE4 Results</a:t>
            </a:r>
            <a:endParaRPr lang="en-US" sz="3600" dirty="0"/>
          </a:p>
        </p:txBody>
      </p:sp>
      <p:pic>
        <p:nvPicPr>
          <p:cNvPr id="4" name="Content Placeholder 3" descr="Total_bitrate_encoding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7291" y="1160465"/>
            <a:ext cx="6325946" cy="4840303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7224" y="6131502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Total bit rate spent on encoding texture with different depth QP for views (6, 8)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EE4 Results</a:t>
            </a:r>
            <a:endParaRPr lang="en-US" sz="3600" dirty="0"/>
          </a:p>
        </p:txBody>
      </p:sp>
      <p:pic>
        <p:nvPicPr>
          <p:cNvPr id="4" name="Content Placeholder 3" descr="YPSNRvsBitRate_QP(Depth)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1214422"/>
            <a:ext cx="6497054" cy="4697427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85852" y="5997379"/>
            <a:ext cx="6500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Quality of the synthesized view 7 vs. the total bit rate. </a:t>
            </a:r>
            <a:br>
              <a:rPr lang="en-US" b="1" dirty="0" smtClean="0"/>
            </a:br>
            <a:r>
              <a:rPr lang="en-US" b="1" dirty="0" smtClean="0"/>
              <a:t>(when QP for depth map is fixed and QP for texture varies)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8" descr="lovebird1_virtual_7_dqp24_vqp22_00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57290" y="1643050"/>
            <a:ext cx="2690112" cy="201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8" descr="lovebird1_virtual_7_dqp24_vqp22_1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39474" y="1643050"/>
            <a:ext cx="2690112" cy="2017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30" descr="lovebird1_virtual_7_dqp24_vqp22_150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357289" y="4071942"/>
            <a:ext cx="2700538" cy="203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31" descr="lovebird1_virtual_7_dqp24_vqp22_200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310912" y="4071942"/>
            <a:ext cx="2690112" cy="2017584"/>
          </a:xfrm>
          <a:prstGeom prst="rect">
            <a:avLst/>
          </a:prstGeom>
          <a:noFill/>
          <a:ln>
            <a:noFill/>
          </a:ln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609115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(C) Frame #150                                                                            (d)Frame #200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3692727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                                                 (a) Frame #01                                                                            (d)Frame #100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>
                <a:ea typeface="Calibri" pitchFamily="34" charset="0"/>
                <a:cs typeface="Times New Roman" pitchFamily="18" charset="0"/>
              </a:rPr>
              <a:t>Synthesized  Views</a:t>
            </a:r>
            <a:endParaRPr lang="en-US" sz="3600" dirty="0"/>
          </a:p>
        </p:txBody>
      </p:sp>
      <p:sp>
        <p:nvSpPr>
          <p:cNvPr id="20" name="Rectangle 19"/>
          <p:cNvSpPr/>
          <p:nvPr/>
        </p:nvSpPr>
        <p:spPr>
          <a:xfrm>
            <a:off x="571472" y="1142984"/>
            <a:ext cx="8501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6699FF"/>
                </a:solidFill>
                <a:ea typeface="Calibri" pitchFamily="34" charset="0"/>
                <a:cs typeface="Times New Roman" pitchFamily="18" charset="0"/>
              </a:rPr>
              <a:t>(Synthesized “lovebird1” view 7 using “decoded texture” and “decoded depth map”) </a:t>
            </a:r>
            <a:r>
              <a:rPr lang="en-US" sz="3600" b="1" dirty="0" smtClean="0">
                <a:solidFill>
                  <a:srgbClr val="6699FF"/>
                </a:solidFill>
                <a:cs typeface="Arial" pitchFamily="34" charset="0"/>
              </a:rPr>
              <a:t/>
            </a:r>
            <a:br>
              <a:rPr lang="en-US" sz="3600" b="1" dirty="0" smtClean="0">
                <a:solidFill>
                  <a:srgbClr val="6699FF"/>
                </a:solidFill>
                <a:cs typeface="Arial" pitchFamily="34" charset="0"/>
              </a:rPr>
            </a:br>
            <a:endParaRPr lang="en-US" sz="1400" b="1" dirty="0">
              <a:solidFill>
                <a:srgbClr val="6699FF"/>
              </a:solidFill>
            </a:endParaRPr>
          </a:p>
        </p:txBody>
      </p:sp>
      <p:pic>
        <p:nvPicPr>
          <p:cNvPr id="21" name="Content Placeholder 3" descr="kth_logo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View Interpolation </a:t>
            </a:r>
            <a:r>
              <a:rPr lang="en-US" sz="3600" i="1" dirty="0" smtClean="0">
                <a:solidFill>
                  <a:srgbClr val="6699FF"/>
                </a:solidFill>
              </a:rPr>
              <a:t>via</a:t>
            </a:r>
            <a:r>
              <a:rPr lang="en-US" sz="3600" i="1" dirty="0" smtClean="0"/>
              <a:t> </a:t>
            </a:r>
            <a:r>
              <a:rPr lang="en-US" sz="3600" dirty="0" smtClean="0"/>
              <a:t>Multiresolution View Analysis and Synthesis</a:t>
            </a:r>
            <a:endParaRPr lang="en-US" sz="36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2143108" y="1714488"/>
            <a:ext cx="4643470" cy="3857652"/>
            <a:chOff x="2928926" y="2214554"/>
            <a:chExt cx="3286461" cy="3144097"/>
          </a:xfrm>
        </p:grpSpPr>
        <p:grpSp>
          <p:nvGrpSpPr>
            <p:cNvPr id="3074" name="Group 2"/>
            <p:cNvGrpSpPr>
              <a:grpSpLocks/>
            </p:cNvGrpSpPr>
            <p:nvPr/>
          </p:nvGrpSpPr>
          <p:grpSpPr bwMode="auto">
            <a:xfrm>
              <a:off x="2928926" y="2214554"/>
              <a:ext cx="3286461" cy="2874962"/>
              <a:chOff x="3513" y="9538"/>
              <a:chExt cx="5175" cy="4528"/>
            </a:xfrm>
          </p:grpSpPr>
          <p:sp>
            <p:nvSpPr>
              <p:cNvPr id="3075" name="Text Box 3"/>
              <p:cNvSpPr txBox="1">
                <a:spLocks noChangeArrowheads="1"/>
              </p:cNvSpPr>
              <p:nvPr/>
            </p:nvSpPr>
            <p:spPr bwMode="auto">
              <a:xfrm>
                <a:off x="4669" y="9538"/>
                <a:ext cx="3680" cy="35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  Views  39    41     43    45     47     49      51     53</a:t>
                </a:r>
                <a:endPara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grpSp>
            <p:nvGrpSpPr>
              <p:cNvPr id="3076" name="Group 4"/>
              <p:cNvGrpSpPr>
                <a:grpSpLocks/>
              </p:cNvGrpSpPr>
              <p:nvPr/>
            </p:nvGrpSpPr>
            <p:grpSpPr bwMode="auto">
              <a:xfrm>
                <a:off x="3513" y="9890"/>
                <a:ext cx="5175" cy="4176"/>
                <a:chOff x="3513" y="9890"/>
                <a:chExt cx="5175" cy="4176"/>
              </a:xfrm>
            </p:grpSpPr>
            <p:cxnSp>
              <p:nvCxnSpPr>
                <p:cNvPr id="3077" name="AutoShape 5"/>
                <p:cNvCxnSpPr>
                  <a:cxnSpLocks noChangeShapeType="1"/>
                </p:cNvCxnSpPr>
                <p:nvPr/>
              </p:nvCxnSpPr>
              <p:spPr bwMode="auto">
                <a:xfrm>
                  <a:off x="5650" y="12334"/>
                  <a:ext cx="10" cy="17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oval" w="med" len="med"/>
                </a:ln>
              </p:spPr>
            </p:cxnSp>
            <p:cxnSp>
              <p:nvCxnSpPr>
                <p:cNvPr id="3078" name="AutoShape 6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751" y="13474"/>
                  <a:ext cx="4095" cy="462"/>
                </a:xfrm>
                <a:prstGeom prst="bentConnector3">
                  <a:avLst>
                    <a:gd name="adj1" fmla="val 99944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3079" name="AutoShape 7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005" y="13474"/>
                  <a:ext cx="3233" cy="386"/>
                </a:xfrm>
                <a:prstGeom prst="bentConnector3">
                  <a:avLst>
                    <a:gd name="adj1" fmla="val 100102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3080" name="AutoShape 8"/>
                <p:cNvCxnSpPr>
                  <a:cxnSpLocks noChangeShapeType="1"/>
                </p:cNvCxnSpPr>
                <p:nvPr/>
              </p:nvCxnSpPr>
              <p:spPr bwMode="auto">
                <a:xfrm>
                  <a:off x="6276" y="12334"/>
                  <a:ext cx="10" cy="17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oval" w="med" len="med"/>
                </a:ln>
              </p:spPr>
            </p:cxnSp>
            <p:cxnSp>
              <p:nvCxnSpPr>
                <p:cNvPr id="3081" name="AutoShape 9"/>
                <p:cNvCxnSpPr>
                  <a:cxnSpLocks noChangeShapeType="1"/>
                </p:cNvCxnSpPr>
                <p:nvPr/>
              </p:nvCxnSpPr>
              <p:spPr bwMode="auto">
                <a:xfrm>
                  <a:off x="7238" y="12334"/>
                  <a:ext cx="10" cy="17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oval" w="med" len="med"/>
                </a:ln>
              </p:spPr>
            </p:cxnSp>
            <p:cxnSp>
              <p:nvCxnSpPr>
                <p:cNvPr id="3082" name="AutoShape 10"/>
                <p:cNvCxnSpPr>
                  <a:cxnSpLocks noChangeShapeType="1"/>
                </p:cNvCxnSpPr>
                <p:nvPr/>
              </p:nvCxnSpPr>
              <p:spPr bwMode="auto">
                <a:xfrm>
                  <a:off x="7836" y="12334"/>
                  <a:ext cx="10" cy="17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oval" w="med" len="med"/>
                </a:ln>
              </p:spPr>
            </p:cxnSp>
            <p:cxnSp>
              <p:nvCxnSpPr>
                <p:cNvPr id="3083" name="AutoShape 11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419" y="13474"/>
                  <a:ext cx="1857" cy="310"/>
                </a:xfrm>
                <a:prstGeom prst="bentConnector3">
                  <a:avLst>
                    <a:gd name="adj1" fmla="val 99699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3084" name="AutoShape 12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4764" y="13474"/>
                  <a:ext cx="896" cy="225"/>
                </a:xfrm>
                <a:prstGeom prst="bentConnector3">
                  <a:avLst>
                    <a:gd name="adj1" fmla="val 99875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3085" name="AutoShape 13"/>
                <p:cNvCxnSpPr>
                  <a:cxnSpLocks noChangeShapeType="1"/>
                </p:cNvCxnSpPr>
                <p:nvPr/>
              </p:nvCxnSpPr>
              <p:spPr bwMode="auto">
                <a:xfrm flipV="1">
                  <a:off x="5495" y="9890"/>
                  <a:ext cx="0" cy="42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</p:cxnSp>
            <p:cxnSp>
              <p:nvCxnSpPr>
                <p:cNvPr id="3086" name="AutoShape 1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810" y="9901"/>
                  <a:ext cx="0" cy="42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</p:cxnSp>
            <p:cxnSp>
              <p:nvCxnSpPr>
                <p:cNvPr id="3087" name="AutoShape 15"/>
                <p:cNvCxnSpPr>
                  <a:cxnSpLocks noChangeShapeType="1"/>
                </p:cNvCxnSpPr>
                <p:nvPr/>
              </p:nvCxnSpPr>
              <p:spPr bwMode="auto">
                <a:xfrm flipV="1">
                  <a:off x="6176" y="9901"/>
                  <a:ext cx="1" cy="42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</p:cxnSp>
            <p:cxnSp>
              <p:nvCxnSpPr>
                <p:cNvPr id="3088" name="AutoShape 16"/>
                <p:cNvCxnSpPr>
                  <a:cxnSpLocks noChangeShapeType="1"/>
                </p:cNvCxnSpPr>
                <p:nvPr/>
              </p:nvCxnSpPr>
              <p:spPr bwMode="auto">
                <a:xfrm flipV="1">
                  <a:off x="6500" y="9906"/>
                  <a:ext cx="0" cy="42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</p:cxnSp>
            <p:cxnSp>
              <p:nvCxnSpPr>
                <p:cNvPr id="3089" name="AutoShape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6860" y="9909"/>
                  <a:ext cx="0" cy="42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</p:cxnSp>
            <p:cxnSp>
              <p:nvCxnSpPr>
                <p:cNvPr id="3090" name="AutoShape 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07" y="9909"/>
                  <a:ext cx="0" cy="42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</p:cxnSp>
            <p:cxnSp>
              <p:nvCxnSpPr>
                <p:cNvPr id="3091" name="AutoShape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7613" y="9896"/>
                  <a:ext cx="0" cy="42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</p:cxnSp>
            <p:cxnSp>
              <p:nvCxnSpPr>
                <p:cNvPr id="3092" name="AutoShape 20"/>
                <p:cNvCxnSpPr>
                  <a:cxnSpLocks noChangeShapeType="1"/>
                </p:cNvCxnSpPr>
                <p:nvPr/>
              </p:nvCxnSpPr>
              <p:spPr bwMode="auto">
                <a:xfrm flipV="1">
                  <a:off x="7989" y="9896"/>
                  <a:ext cx="0" cy="42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</p:cxnSp>
            <p:sp>
              <p:nvSpPr>
                <p:cNvPr id="3093" name="Rectangle 21"/>
                <p:cNvSpPr>
                  <a:spLocks noChangeArrowheads="1"/>
                </p:cNvSpPr>
                <p:nvPr/>
              </p:nvSpPr>
              <p:spPr bwMode="auto">
                <a:xfrm>
                  <a:off x="5252" y="10337"/>
                  <a:ext cx="2960" cy="64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Multiresolution             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                      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Synthesis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094" name="Rectangle 22"/>
                <p:cNvSpPr>
                  <a:spLocks noChangeArrowheads="1"/>
                </p:cNvSpPr>
                <p:nvPr/>
              </p:nvSpPr>
              <p:spPr bwMode="auto">
                <a:xfrm>
                  <a:off x="5252" y="11688"/>
                  <a:ext cx="2960" cy="63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Multiresolution                     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                </a:t>
                  </a:r>
                  <a:r>
                    <a:rPr kumimoji="0" lang="en-US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Analysis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cxnSp>
              <p:nvCxnSpPr>
                <p:cNvPr id="3095" name="AutoShape 23"/>
                <p:cNvCxnSpPr>
                  <a:cxnSpLocks noChangeShapeType="1"/>
                </p:cNvCxnSpPr>
                <p:nvPr/>
              </p:nvCxnSpPr>
              <p:spPr bwMode="auto">
                <a:xfrm rot="16200000">
                  <a:off x="3919" y="10994"/>
                  <a:ext cx="1657" cy="1009"/>
                </a:xfrm>
                <a:prstGeom prst="bentConnector3">
                  <a:avLst>
                    <a:gd name="adj1" fmla="val 100380"/>
                  </a:avLst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3096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4244" y="11983"/>
                  <a:ext cx="1008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097" name="Rectangle 25"/>
                <p:cNvSpPr>
                  <a:spLocks noChangeArrowheads="1"/>
                </p:cNvSpPr>
                <p:nvPr/>
              </p:nvSpPr>
              <p:spPr bwMode="auto">
                <a:xfrm>
                  <a:off x="3513" y="13021"/>
                  <a:ext cx="1470" cy="45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DERS 5.0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3098" name="Rectangle 26"/>
                <p:cNvSpPr>
                  <a:spLocks noChangeArrowheads="1"/>
                </p:cNvSpPr>
                <p:nvPr/>
              </p:nvSpPr>
              <p:spPr bwMode="auto">
                <a:xfrm>
                  <a:off x="3513" y="12327"/>
                  <a:ext cx="1470" cy="45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DVF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cxnSp>
              <p:nvCxnSpPr>
                <p:cNvPr id="3099" name="AutoShape 27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42" y="12780"/>
                  <a:ext cx="2" cy="24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00" name="AutoShape 2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997" y="11336"/>
                  <a:ext cx="10" cy="3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01" name="AutoShape 2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440" y="10983"/>
                  <a:ext cx="10" cy="70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02" name="AutoShape 3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662" y="11337"/>
                  <a:ext cx="10" cy="3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03" name="AutoShape 3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913" y="11336"/>
                  <a:ext cx="10" cy="3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04" name="AutoShape 3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490" y="11337"/>
                  <a:ext cx="10" cy="3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05" name="AutoShape 3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155" y="11338"/>
                  <a:ext cx="10" cy="3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106" name="AutoShape 3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785" y="11337"/>
                  <a:ext cx="10" cy="35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31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450" y="11026"/>
                  <a:ext cx="3238" cy="384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h</a:t>
                  </a:r>
                  <a:r>
                    <a:rPr kumimoji="0" lang="sv-SE" sz="12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41 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=0   h</a:t>
                  </a:r>
                  <a:r>
                    <a:rPr kumimoji="0" lang="sv-SE" sz="12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43 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h</a:t>
                  </a:r>
                  <a:r>
                    <a:rPr kumimoji="0" lang="sv-SE" sz="12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45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=0   h</a:t>
                  </a:r>
                  <a:r>
                    <a:rPr kumimoji="0" lang="sv-SE" sz="12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47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 h</a:t>
                  </a:r>
                  <a:r>
                    <a:rPr kumimoji="0" lang="sv-SE" sz="12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49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=0  h</a:t>
                  </a:r>
                  <a:r>
                    <a:rPr kumimoji="0" lang="sv-SE" sz="12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51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 h</a:t>
                  </a:r>
                  <a:r>
                    <a:rPr kumimoji="0" lang="sv-SE" sz="12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53</a:t>
                  </a:r>
                  <a:r>
                    <a:rPr kumimoji="0" lang="sv-SE" sz="12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=0</a:t>
                  </a:r>
                  <a:endPara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3546534" y="5095126"/>
              <a:ext cx="2527300" cy="2635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 Views   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39           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43                    47           51</a:t>
              </a:r>
              <a:endPara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  <p:pic>
        <p:nvPicPr>
          <p:cNvPr id="39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2285984" y="5702874"/>
            <a:ext cx="4294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Multiresolution View Analysis and Synthesis</a:t>
            </a:r>
            <a:endParaRPr lang="en-US" dirty="0"/>
          </a:p>
        </p:txBody>
      </p:sp>
      <p:cxnSp>
        <p:nvCxnSpPr>
          <p:cNvPr id="42" name="AutoShape 30"/>
          <p:cNvCxnSpPr>
            <a:cxnSpLocks noChangeShapeType="1"/>
          </p:cNvCxnSpPr>
          <p:nvPr/>
        </p:nvCxnSpPr>
        <p:spPr bwMode="auto">
          <a:xfrm flipH="1" flipV="1">
            <a:off x="5572132" y="3109910"/>
            <a:ext cx="8973" cy="2734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Multiresolution View Analysis</a:t>
            </a:r>
            <a:endParaRPr lang="en-US" sz="3600" dirty="0"/>
          </a:p>
        </p:txBody>
      </p:sp>
      <p:pic>
        <p:nvPicPr>
          <p:cNvPr id="11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493633" y="3923992"/>
            <a:ext cx="1812260" cy="4869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Unidirectional                        DCVF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378913" y="3897053"/>
            <a:ext cx="1812260" cy="4818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Unidirectional                        DCVF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493633" y="2763249"/>
            <a:ext cx="4694331" cy="4711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Unidirectional                                                                     </a:t>
            </a:r>
            <a:r>
              <a:rPr kumimoji="0" lang="sv-SE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                    </a:t>
            </a: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                  DCVF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 flipV="1">
            <a:off x="2720433" y="3248473"/>
            <a:ext cx="0" cy="680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3" name="AutoShape 9"/>
          <p:cNvCxnSpPr>
            <a:cxnSpLocks noChangeShapeType="1"/>
          </p:cNvCxnSpPr>
          <p:nvPr/>
        </p:nvCxnSpPr>
        <p:spPr bwMode="auto">
          <a:xfrm flipV="1">
            <a:off x="5605714" y="3216377"/>
            <a:ext cx="0" cy="680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4" name="AutoShape 10"/>
          <p:cNvCxnSpPr>
            <a:cxnSpLocks noChangeShapeType="1"/>
          </p:cNvCxnSpPr>
          <p:nvPr/>
        </p:nvCxnSpPr>
        <p:spPr bwMode="auto">
          <a:xfrm flipV="1">
            <a:off x="2688339" y="2082573"/>
            <a:ext cx="0" cy="680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 flipV="1">
            <a:off x="4100489" y="4413084"/>
            <a:ext cx="0" cy="680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036" name="AutoShape 12"/>
          <p:cNvCxnSpPr>
            <a:cxnSpLocks noChangeShapeType="1"/>
          </p:cNvCxnSpPr>
          <p:nvPr/>
        </p:nvCxnSpPr>
        <p:spPr bwMode="auto">
          <a:xfrm flipV="1">
            <a:off x="6985771" y="4413084"/>
            <a:ext cx="0" cy="680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 flipV="1">
            <a:off x="2720433" y="4395035"/>
            <a:ext cx="0" cy="680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038" name="AutoShape 14"/>
          <p:cNvCxnSpPr>
            <a:cxnSpLocks noChangeShapeType="1"/>
          </p:cNvCxnSpPr>
          <p:nvPr/>
        </p:nvCxnSpPr>
        <p:spPr bwMode="auto">
          <a:xfrm flipV="1">
            <a:off x="5605714" y="4395035"/>
            <a:ext cx="0" cy="680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1039" name="AutoShape 15"/>
          <p:cNvCxnSpPr>
            <a:cxnSpLocks noChangeShapeType="1"/>
          </p:cNvCxnSpPr>
          <p:nvPr/>
        </p:nvCxnSpPr>
        <p:spPr bwMode="auto">
          <a:xfrm flipV="1">
            <a:off x="6985771" y="3576945"/>
            <a:ext cx="0" cy="3222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0" name="AutoShape 16"/>
          <p:cNvCxnSpPr>
            <a:cxnSpLocks noChangeShapeType="1"/>
          </p:cNvCxnSpPr>
          <p:nvPr/>
        </p:nvCxnSpPr>
        <p:spPr bwMode="auto">
          <a:xfrm flipV="1">
            <a:off x="5605714" y="2440959"/>
            <a:ext cx="0" cy="3222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V="1">
            <a:off x="4100489" y="3606859"/>
            <a:ext cx="0" cy="3222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2095244" y="1857364"/>
            <a:ext cx="1175520" cy="2715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Common view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1765092" y="5110519"/>
            <a:ext cx="5655023" cy="476989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Views            39                   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43                        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47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  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51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6409792" y="3310303"/>
            <a:ext cx="1234042" cy="373724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Error view (h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51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3550133" y="3332531"/>
            <a:ext cx="1261712" cy="263884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Error view (h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43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5097669" y="2148346"/>
            <a:ext cx="1305112" cy="31381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Error view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(h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47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)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96830" y="2852910"/>
            <a:ext cx="3688502" cy="1504782"/>
            <a:chOff x="2268334" y="2699252"/>
            <a:chExt cx="3093436" cy="1187774"/>
          </a:xfrm>
        </p:grpSpPr>
        <p:cxnSp>
          <p:nvCxnSpPr>
            <p:cNvPr id="1027" name="AutoShape 3"/>
            <p:cNvCxnSpPr>
              <a:cxnSpLocks noChangeShapeType="1"/>
            </p:cNvCxnSpPr>
            <p:nvPr/>
          </p:nvCxnSpPr>
          <p:spPr bwMode="auto">
            <a:xfrm>
              <a:off x="5060305" y="3702315"/>
              <a:ext cx="3014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4696797" y="3598977"/>
              <a:ext cx="465196" cy="19489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DVF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1042" name="AutoShape 18"/>
            <p:cNvCxnSpPr>
              <a:cxnSpLocks noChangeShapeType="1"/>
            </p:cNvCxnSpPr>
            <p:nvPr/>
          </p:nvCxnSpPr>
          <p:spPr bwMode="auto">
            <a:xfrm>
              <a:off x="2635123" y="2801426"/>
              <a:ext cx="3014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043" name="AutoShape 19"/>
            <p:cNvCxnSpPr>
              <a:cxnSpLocks noChangeShapeType="1"/>
            </p:cNvCxnSpPr>
            <p:nvPr/>
          </p:nvCxnSpPr>
          <p:spPr bwMode="auto">
            <a:xfrm>
              <a:off x="2642301" y="3716845"/>
              <a:ext cx="3014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045" name="Text Box 21"/>
            <p:cNvSpPr txBox="1">
              <a:spLocks noChangeArrowheads="1"/>
            </p:cNvSpPr>
            <p:nvPr/>
          </p:nvSpPr>
          <p:spPr bwMode="auto">
            <a:xfrm>
              <a:off x="2268334" y="2699252"/>
              <a:ext cx="428627" cy="19666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DVF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2281420" y="3610515"/>
              <a:ext cx="455205" cy="27651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DVF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smtClean="0"/>
              <a:t>Outline</a:t>
            </a:r>
            <a:endParaRPr lang="sv-S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FTV Exploration Experiments(EE)</a:t>
            </a:r>
          </a:p>
          <a:p>
            <a:r>
              <a:rPr lang="sv-SE" sz="2800" dirty="0" smtClean="0">
                <a:solidFill>
                  <a:srgbClr val="0070C0"/>
                </a:solidFill>
              </a:rPr>
              <a:t>EE1</a:t>
            </a:r>
            <a:r>
              <a:rPr lang="sv-SE" sz="2800" dirty="0" smtClean="0">
                <a:solidFill>
                  <a:srgbClr val="0070C0"/>
                </a:solidFill>
              </a:rPr>
              <a:t>: Depth </a:t>
            </a:r>
            <a:r>
              <a:rPr lang="en-US" sz="2800" dirty="0" smtClean="0">
                <a:solidFill>
                  <a:srgbClr val="0070C0"/>
                </a:solidFill>
              </a:rPr>
              <a:t>Estimation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EE4: Coding Experiment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Multiresolution View Interpolation</a:t>
            </a:r>
          </a:p>
          <a:p>
            <a:pPr>
              <a:buNone/>
            </a:pPr>
            <a:endParaRPr 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600" dirty="0" smtClean="0"/>
              <a:t>Multiresolution View Interpolation </a:t>
            </a:r>
            <a:endParaRPr lang="en-US" sz="4800" dirty="0"/>
          </a:p>
        </p:txBody>
      </p:sp>
      <p:pic>
        <p:nvPicPr>
          <p:cNvPr id="11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196473" y="2132435"/>
            <a:ext cx="7242771" cy="1045412"/>
          </a:xfrm>
          <a:prstGeom prst="rect">
            <a:avLst/>
          </a:prstGeom>
          <a:solidFill>
            <a:srgbClr val="95B3D7">
              <a:alpha val="19000"/>
            </a:srgb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                                                                         </a:t>
            </a:r>
            <a:r>
              <a:rPr kumimoji="0" lang="sv-SE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         Interpolation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52" name="AutoShape 4"/>
          <p:cNvCxnSpPr>
            <a:cxnSpLocks noChangeShapeType="1"/>
          </p:cNvCxnSpPr>
          <p:nvPr/>
        </p:nvCxnSpPr>
        <p:spPr bwMode="auto">
          <a:xfrm flipV="1">
            <a:off x="5379305" y="5042193"/>
            <a:ext cx="723" cy="433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2053" name="AutoShape 5"/>
          <p:cNvCxnSpPr>
            <a:cxnSpLocks noChangeShapeType="1"/>
          </p:cNvCxnSpPr>
          <p:nvPr/>
        </p:nvCxnSpPr>
        <p:spPr bwMode="auto">
          <a:xfrm flipV="1">
            <a:off x="1531244" y="5042193"/>
            <a:ext cx="723" cy="433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033787" y="5507459"/>
            <a:ext cx="5038411" cy="493309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Common View                                                                             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h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47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               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55" name="AutoShape 7"/>
          <p:cNvCxnSpPr>
            <a:cxnSpLocks noChangeShapeType="1"/>
          </p:cNvCxnSpPr>
          <p:nvPr/>
        </p:nvCxnSpPr>
        <p:spPr bwMode="auto">
          <a:xfrm flipV="1">
            <a:off x="1603549" y="2024119"/>
            <a:ext cx="0" cy="5095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</p:spPr>
      </p:cxnSp>
      <p:cxnSp>
        <p:nvCxnSpPr>
          <p:cNvPr id="2056" name="AutoShape 8"/>
          <p:cNvCxnSpPr>
            <a:cxnSpLocks noChangeShapeType="1"/>
          </p:cNvCxnSpPr>
          <p:nvPr/>
        </p:nvCxnSpPr>
        <p:spPr bwMode="auto">
          <a:xfrm flipV="1">
            <a:off x="2302013" y="2024119"/>
            <a:ext cx="0" cy="5095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</p:spPr>
      </p:cxnSp>
      <p:cxnSp>
        <p:nvCxnSpPr>
          <p:cNvPr id="2057" name="AutoShape 9"/>
          <p:cNvCxnSpPr>
            <a:cxnSpLocks noChangeShapeType="1"/>
          </p:cNvCxnSpPr>
          <p:nvPr/>
        </p:nvCxnSpPr>
        <p:spPr bwMode="auto">
          <a:xfrm flipV="1">
            <a:off x="3556501" y="1986373"/>
            <a:ext cx="0" cy="5095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</p:spPr>
      </p:cxnSp>
      <p:cxnSp>
        <p:nvCxnSpPr>
          <p:cNvPr id="2058" name="AutoShape 10"/>
          <p:cNvCxnSpPr>
            <a:cxnSpLocks noChangeShapeType="1"/>
          </p:cNvCxnSpPr>
          <p:nvPr/>
        </p:nvCxnSpPr>
        <p:spPr bwMode="auto">
          <a:xfrm flipV="1">
            <a:off x="4254965" y="1986373"/>
            <a:ext cx="0" cy="5095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</p:spPr>
      </p:cxnSp>
      <p:cxnSp>
        <p:nvCxnSpPr>
          <p:cNvPr id="2059" name="AutoShape 11"/>
          <p:cNvCxnSpPr>
            <a:cxnSpLocks noChangeShapeType="1"/>
          </p:cNvCxnSpPr>
          <p:nvPr/>
        </p:nvCxnSpPr>
        <p:spPr bwMode="auto">
          <a:xfrm flipV="1">
            <a:off x="5408227" y="2024119"/>
            <a:ext cx="0" cy="5095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</p:spPr>
      </p:cxnSp>
      <p:cxnSp>
        <p:nvCxnSpPr>
          <p:cNvPr id="2060" name="AutoShape 12"/>
          <p:cNvCxnSpPr>
            <a:cxnSpLocks noChangeShapeType="1"/>
          </p:cNvCxnSpPr>
          <p:nvPr/>
        </p:nvCxnSpPr>
        <p:spPr bwMode="auto">
          <a:xfrm flipV="1">
            <a:off x="6106691" y="2024119"/>
            <a:ext cx="0" cy="5095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</p:spPr>
      </p:cxnSp>
      <p:cxnSp>
        <p:nvCxnSpPr>
          <p:cNvPr id="2061" name="AutoShape 13"/>
          <p:cNvCxnSpPr>
            <a:cxnSpLocks noChangeShapeType="1"/>
          </p:cNvCxnSpPr>
          <p:nvPr/>
        </p:nvCxnSpPr>
        <p:spPr bwMode="auto">
          <a:xfrm flipV="1">
            <a:off x="7370579" y="2001143"/>
            <a:ext cx="0" cy="5095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</p:spPr>
      </p:cxnSp>
      <p:cxnSp>
        <p:nvCxnSpPr>
          <p:cNvPr id="2062" name="AutoShape 14"/>
          <p:cNvCxnSpPr>
            <a:cxnSpLocks noChangeShapeType="1"/>
          </p:cNvCxnSpPr>
          <p:nvPr/>
        </p:nvCxnSpPr>
        <p:spPr bwMode="auto">
          <a:xfrm flipV="1">
            <a:off x="8069043" y="2001143"/>
            <a:ext cx="0" cy="50957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oval" w="med" len="med"/>
          </a:ln>
        </p:spPr>
      </p:cxnSp>
      <p:grpSp>
        <p:nvGrpSpPr>
          <p:cNvPr id="2063" name="Group 15"/>
          <p:cNvGrpSpPr>
            <a:grpSpLocks/>
          </p:cNvGrpSpPr>
          <p:nvPr/>
        </p:nvGrpSpPr>
        <p:grpSpPr bwMode="auto">
          <a:xfrm>
            <a:off x="1080062" y="2542722"/>
            <a:ext cx="1484417" cy="480857"/>
            <a:chOff x="6016" y="613"/>
            <a:chExt cx="2053" cy="586"/>
          </a:xfrm>
        </p:grpSpPr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6375" y="613"/>
              <a:ext cx="1694" cy="5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Inverse            U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DCVF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2065" name="AutoShape 17"/>
            <p:cNvCxnSpPr>
              <a:cxnSpLocks noChangeShapeType="1"/>
            </p:cNvCxnSpPr>
            <p:nvPr/>
          </p:nvCxnSpPr>
          <p:spPr bwMode="auto">
            <a:xfrm>
              <a:off x="6016" y="880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067" name="Group 19"/>
          <p:cNvGrpSpPr>
            <a:grpSpLocks/>
          </p:cNvGrpSpPr>
          <p:nvPr/>
        </p:nvGrpSpPr>
        <p:grpSpPr bwMode="auto">
          <a:xfrm>
            <a:off x="3027953" y="2519746"/>
            <a:ext cx="1484417" cy="480857"/>
            <a:chOff x="6016" y="613"/>
            <a:chExt cx="2053" cy="586"/>
          </a:xfrm>
        </p:grpSpPr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6375" y="613"/>
              <a:ext cx="1694" cy="5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Inverse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    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UDCVF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cxnSp>
          <p:nvCxnSpPr>
            <p:cNvPr id="2069" name="AutoShape 21"/>
            <p:cNvCxnSpPr>
              <a:cxnSpLocks noChangeShapeType="1"/>
            </p:cNvCxnSpPr>
            <p:nvPr/>
          </p:nvCxnSpPr>
          <p:spPr bwMode="auto">
            <a:xfrm>
              <a:off x="6016" y="880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071" name="Group 23"/>
          <p:cNvGrpSpPr>
            <a:grpSpLocks/>
          </p:cNvGrpSpPr>
          <p:nvPr/>
        </p:nvGrpSpPr>
        <p:grpSpPr bwMode="auto">
          <a:xfrm>
            <a:off x="4884740" y="2533696"/>
            <a:ext cx="1484417" cy="480857"/>
            <a:chOff x="6016" y="613"/>
            <a:chExt cx="2053" cy="586"/>
          </a:xfrm>
        </p:grpSpPr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6375" y="613"/>
              <a:ext cx="1694" cy="5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Inverse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 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UDCVF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73" name="AutoShape 25"/>
            <p:cNvCxnSpPr>
              <a:cxnSpLocks noChangeShapeType="1"/>
            </p:cNvCxnSpPr>
            <p:nvPr/>
          </p:nvCxnSpPr>
          <p:spPr bwMode="auto">
            <a:xfrm>
              <a:off x="6016" y="880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075" name="Group 27"/>
          <p:cNvGrpSpPr>
            <a:grpSpLocks/>
          </p:cNvGrpSpPr>
          <p:nvPr/>
        </p:nvGrpSpPr>
        <p:grpSpPr bwMode="auto">
          <a:xfrm>
            <a:off x="6842754" y="2510720"/>
            <a:ext cx="1484417" cy="480857"/>
            <a:chOff x="6016" y="613"/>
            <a:chExt cx="2053" cy="586"/>
          </a:xfrm>
        </p:grpSpPr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6375" y="613"/>
              <a:ext cx="1694" cy="5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Inverse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 </a:t>
              </a:r>
              <a:r>
                <a:rPr kumimoji="0" lang="sv-S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rPr>
                <a:t>         UDCVF</a:t>
              </a:r>
              <a:endPara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77" name="AutoShape 29"/>
            <p:cNvCxnSpPr>
              <a:cxnSpLocks noChangeShapeType="1"/>
            </p:cNvCxnSpPr>
            <p:nvPr/>
          </p:nvCxnSpPr>
          <p:spPr bwMode="auto">
            <a:xfrm>
              <a:off x="6016" y="880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079" name="AutoShape 31"/>
          <p:cNvCxnSpPr>
            <a:cxnSpLocks noChangeShapeType="1"/>
          </p:cNvCxnSpPr>
          <p:nvPr/>
        </p:nvCxnSpPr>
        <p:spPr bwMode="auto">
          <a:xfrm flipV="1">
            <a:off x="1603549" y="3013732"/>
            <a:ext cx="0" cy="539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80" name="AutoShape 32"/>
          <p:cNvCxnSpPr>
            <a:cxnSpLocks noChangeShapeType="1"/>
          </p:cNvCxnSpPr>
          <p:nvPr/>
        </p:nvCxnSpPr>
        <p:spPr bwMode="auto">
          <a:xfrm flipV="1">
            <a:off x="3556501" y="3014553"/>
            <a:ext cx="0" cy="539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81" name="AutoShape 33"/>
          <p:cNvCxnSpPr>
            <a:cxnSpLocks noChangeShapeType="1"/>
          </p:cNvCxnSpPr>
          <p:nvPr/>
        </p:nvCxnSpPr>
        <p:spPr bwMode="auto">
          <a:xfrm flipV="1">
            <a:off x="5417626" y="3002244"/>
            <a:ext cx="0" cy="539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82" name="AutoShape 34"/>
          <p:cNvCxnSpPr>
            <a:cxnSpLocks noChangeShapeType="1"/>
          </p:cNvCxnSpPr>
          <p:nvPr/>
        </p:nvCxnSpPr>
        <p:spPr bwMode="auto">
          <a:xfrm flipV="1">
            <a:off x="7370579" y="2993218"/>
            <a:ext cx="0" cy="539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83" name="AutoShape 35"/>
          <p:cNvCxnSpPr>
            <a:cxnSpLocks noChangeShapeType="1"/>
          </p:cNvCxnSpPr>
          <p:nvPr/>
        </p:nvCxnSpPr>
        <p:spPr bwMode="auto">
          <a:xfrm flipV="1">
            <a:off x="1568842" y="4021398"/>
            <a:ext cx="0" cy="539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84" name="AutoShape 36"/>
          <p:cNvCxnSpPr>
            <a:cxnSpLocks noChangeShapeType="1"/>
          </p:cNvCxnSpPr>
          <p:nvPr/>
        </p:nvCxnSpPr>
        <p:spPr bwMode="auto">
          <a:xfrm flipV="1">
            <a:off x="5407504" y="4021398"/>
            <a:ext cx="0" cy="539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85" name="AutoShape 37"/>
          <p:cNvCxnSpPr>
            <a:cxnSpLocks noChangeShapeType="1"/>
          </p:cNvCxnSpPr>
          <p:nvPr/>
        </p:nvCxnSpPr>
        <p:spPr bwMode="auto">
          <a:xfrm flipV="1">
            <a:off x="2302013" y="3023579"/>
            <a:ext cx="0" cy="3167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2086" name="AutoShape 38"/>
          <p:cNvCxnSpPr>
            <a:cxnSpLocks noChangeShapeType="1"/>
          </p:cNvCxnSpPr>
          <p:nvPr/>
        </p:nvCxnSpPr>
        <p:spPr bwMode="auto">
          <a:xfrm flipV="1">
            <a:off x="4254965" y="2993218"/>
            <a:ext cx="0" cy="3167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2087" name="AutoShape 39"/>
          <p:cNvCxnSpPr>
            <a:cxnSpLocks noChangeShapeType="1"/>
          </p:cNvCxnSpPr>
          <p:nvPr/>
        </p:nvCxnSpPr>
        <p:spPr bwMode="auto">
          <a:xfrm flipV="1">
            <a:off x="6106691" y="3014553"/>
            <a:ext cx="0" cy="3167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2088" name="AutoShape 40"/>
          <p:cNvCxnSpPr>
            <a:cxnSpLocks noChangeShapeType="1"/>
          </p:cNvCxnSpPr>
          <p:nvPr/>
        </p:nvCxnSpPr>
        <p:spPr bwMode="auto">
          <a:xfrm flipV="1">
            <a:off x="8069043" y="2991577"/>
            <a:ext cx="0" cy="3167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2089" name="AutoShape 41"/>
          <p:cNvCxnSpPr>
            <a:cxnSpLocks noChangeShapeType="1"/>
          </p:cNvCxnSpPr>
          <p:nvPr/>
        </p:nvCxnSpPr>
        <p:spPr bwMode="auto">
          <a:xfrm flipV="1">
            <a:off x="3556501" y="4021398"/>
            <a:ext cx="0" cy="3167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cxnSp>
        <p:nvCxnSpPr>
          <p:cNvPr id="2090" name="AutoShape 42"/>
          <p:cNvCxnSpPr>
            <a:cxnSpLocks noChangeShapeType="1"/>
          </p:cNvCxnSpPr>
          <p:nvPr/>
        </p:nvCxnSpPr>
        <p:spPr bwMode="auto">
          <a:xfrm flipV="1">
            <a:off x="7370579" y="4021398"/>
            <a:ext cx="0" cy="3167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oval" w="med" len="med"/>
            <a:tailEnd type="triangle" w="med" len="med"/>
          </a:ln>
        </p:spPr>
      </p:cxn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5168898" y="3540541"/>
            <a:ext cx="3172734" cy="4808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Inverse</a:t>
            </a: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Unidirectional                                                           DCVF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2092" name="AutoShape 44"/>
          <p:cNvCxnSpPr>
            <a:cxnSpLocks noChangeShapeType="1"/>
          </p:cNvCxnSpPr>
          <p:nvPr/>
        </p:nvCxnSpPr>
        <p:spPr bwMode="auto">
          <a:xfrm>
            <a:off x="4926677" y="3786713"/>
            <a:ext cx="24294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1343975" y="3540541"/>
            <a:ext cx="3172734" cy="4808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Inverse</a:t>
            </a: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Unidirectional                                                           DCVF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2095" name="AutoShape 47"/>
          <p:cNvCxnSpPr>
            <a:cxnSpLocks noChangeShapeType="1"/>
          </p:cNvCxnSpPr>
          <p:nvPr/>
        </p:nvCxnSpPr>
        <p:spPr bwMode="auto">
          <a:xfrm>
            <a:off x="1103200" y="3757173"/>
            <a:ext cx="24294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97" name="AutoShape 49"/>
          <p:cNvCxnSpPr>
            <a:cxnSpLocks noChangeShapeType="1"/>
          </p:cNvCxnSpPr>
          <p:nvPr/>
        </p:nvCxnSpPr>
        <p:spPr bwMode="auto">
          <a:xfrm>
            <a:off x="1103200" y="4810791"/>
            <a:ext cx="243667" cy="8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098" name="Text Box 50"/>
          <p:cNvSpPr txBox="1">
            <a:spLocks noChangeArrowheads="1"/>
          </p:cNvSpPr>
          <p:nvPr/>
        </p:nvSpPr>
        <p:spPr bwMode="auto">
          <a:xfrm>
            <a:off x="675878" y="4662496"/>
            <a:ext cx="520594" cy="3036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1343252" y="4567901"/>
            <a:ext cx="4326718" cy="48085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Inverse</a:t>
            </a: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Unidirectional                                                                                                                                                                    DCVF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3357554" y="4286256"/>
            <a:ext cx="675327" cy="31099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h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4031544" y="3288625"/>
            <a:ext cx="637728" cy="273251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h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45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=0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5862301" y="3299292"/>
            <a:ext cx="637728" cy="273251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h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49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=0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2061238" y="3299292"/>
            <a:ext cx="637728" cy="273251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h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45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=0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7855744" y="3293548"/>
            <a:ext cx="637728" cy="273251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h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53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=0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05" name="Text Box 57"/>
          <p:cNvSpPr txBox="1">
            <a:spLocks noChangeArrowheads="1"/>
          </p:cNvSpPr>
          <p:nvPr/>
        </p:nvSpPr>
        <p:spPr bwMode="auto">
          <a:xfrm>
            <a:off x="7209339" y="4338140"/>
            <a:ext cx="637728" cy="273251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h</a:t>
            </a:r>
            <a:r>
              <a:rPr kumimoji="0" lang="en-US" sz="1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51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2106" name="Text Box 58"/>
          <p:cNvSpPr txBox="1">
            <a:spLocks noChangeArrowheads="1"/>
          </p:cNvSpPr>
          <p:nvPr/>
        </p:nvSpPr>
        <p:spPr bwMode="auto">
          <a:xfrm>
            <a:off x="428596" y="1682760"/>
            <a:ext cx="8019324" cy="572761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Views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39                41              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43                45                             47               49                                51               53                  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693820" y="3600451"/>
            <a:ext cx="520594" cy="3036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2" name="Text Box 50"/>
          <p:cNvSpPr txBox="1">
            <a:spLocks noChangeArrowheads="1"/>
          </p:cNvSpPr>
          <p:nvPr/>
        </p:nvSpPr>
        <p:spPr bwMode="auto">
          <a:xfrm>
            <a:off x="693820" y="2624132"/>
            <a:ext cx="520594" cy="3036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3" name="Text Box 50"/>
          <p:cNvSpPr txBox="1">
            <a:spLocks noChangeArrowheads="1"/>
          </p:cNvSpPr>
          <p:nvPr/>
        </p:nvSpPr>
        <p:spPr bwMode="auto">
          <a:xfrm>
            <a:off x="4500562" y="3634978"/>
            <a:ext cx="520594" cy="3036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4" name="Text Box 50"/>
          <p:cNvSpPr txBox="1">
            <a:spLocks noChangeArrowheads="1"/>
          </p:cNvSpPr>
          <p:nvPr/>
        </p:nvSpPr>
        <p:spPr bwMode="auto">
          <a:xfrm>
            <a:off x="2643174" y="2599130"/>
            <a:ext cx="520594" cy="3036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5" name="Text Box 50"/>
          <p:cNvSpPr txBox="1">
            <a:spLocks noChangeArrowheads="1"/>
          </p:cNvSpPr>
          <p:nvPr/>
        </p:nvSpPr>
        <p:spPr bwMode="auto">
          <a:xfrm>
            <a:off x="4500562" y="2600319"/>
            <a:ext cx="520594" cy="3036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7" name="Text Box 50"/>
          <p:cNvSpPr txBox="1">
            <a:spLocks noChangeArrowheads="1"/>
          </p:cNvSpPr>
          <p:nvPr/>
        </p:nvSpPr>
        <p:spPr bwMode="auto">
          <a:xfrm>
            <a:off x="6429388" y="2590794"/>
            <a:ext cx="520594" cy="3036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DVF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View Interpolation Results</a:t>
            </a:r>
            <a:endParaRPr lang="en-US" sz="3600" dirty="0"/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0" y="3214686"/>
            <a:ext cx="9144000" cy="443141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                   Pantomime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Views  39                                   </a:t>
            </a:r>
            <a:r>
              <a:rPr lang="en-US" sz="1000" b="1" dirty="0" smtClean="0">
                <a:latin typeface="Times New Roman" pitchFamily="18" charset="0"/>
                <a:cs typeface="Arial" pitchFamily="34" charset="0"/>
              </a:rPr>
              <a:t>Pantomime Views  41                               Pantomime Views  43                                 Pantomime Views 45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0" y="5357826"/>
            <a:ext cx="9144000" cy="443141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          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        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Pantomime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Arial" pitchFamily="34" charset="0"/>
              </a:rPr>
              <a:t>Views  47                                   </a:t>
            </a:r>
            <a:r>
              <a:rPr lang="en-US" sz="1000" b="1" dirty="0" smtClean="0">
                <a:latin typeface="Times New Roman" pitchFamily="18" charset="0"/>
                <a:cs typeface="Arial" pitchFamily="34" charset="0"/>
              </a:rPr>
              <a:t>Pantomime Views  49                                 Pantomime Views  51                                 Pantomime Views 53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27" descr="Pntomime_41_be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43174" y="1785926"/>
            <a:ext cx="1809763" cy="1357322"/>
          </a:xfrm>
          <a:prstGeom prst="rect">
            <a:avLst/>
          </a:prstGeom>
        </p:spPr>
      </p:pic>
      <p:pic>
        <p:nvPicPr>
          <p:cNvPr id="29" name="Picture 28" descr="Pantomime_43_bes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7752" y="1785942"/>
            <a:ext cx="1816686" cy="1362515"/>
          </a:xfrm>
          <a:prstGeom prst="rect">
            <a:avLst/>
          </a:prstGeom>
        </p:spPr>
      </p:pic>
      <p:pic>
        <p:nvPicPr>
          <p:cNvPr id="30" name="Picture 29" descr="Pantomime_45_bes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00892" y="1785927"/>
            <a:ext cx="1809763" cy="1357322"/>
          </a:xfrm>
          <a:prstGeom prst="rect">
            <a:avLst/>
          </a:prstGeom>
        </p:spPr>
      </p:pic>
      <p:pic>
        <p:nvPicPr>
          <p:cNvPr id="31" name="Picture 30" descr="Pantomime_47_bes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0162" y="4000512"/>
            <a:ext cx="1809752" cy="1357314"/>
          </a:xfrm>
          <a:prstGeom prst="rect">
            <a:avLst/>
          </a:prstGeom>
        </p:spPr>
      </p:pic>
      <p:pic>
        <p:nvPicPr>
          <p:cNvPr id="32" name="Picture 31" descr="Pantomime_49_best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43174" y="4000512"/>
            <a:ext cx="1809752" cy="1357314"/>
          </a:xfrm>
          <a:prstGeom prst="rect">
            <a:avLst/>
          </a:prstGeom>
        </p:spPr>
      </p:pic>
      <p:pic>
        <p:nvPicPr>
          <p:cNvPr id="33" name="Picture 32" descr="Pantomime_51_bes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7752" y="4000504"/>
            <a:ext cx="1809763" cy="1357322"/>
          </a:xfrm>
          <a:prstGeom prst="rect">
            <a:avLst/>
          </a:prstGeom>
        </p:spPr>
      </p:pic>
      <p:pic>
        <p:nvPicPr>
          <p:cNvPr id="34" name="Picture 33" descr="Pantomime_53_best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48517" y="4000504"/>
            <a:ext cx="1809763" cy="1357322"/>
          </a:xfrm>
          <a:prstGeom prst="rect">
            <a:avLst/>
          </a:prstGeom>
        </p:spPr>
      </p:pic>
      <p:pic>
        <p:nvPicPr>
          <p:cNvPr id="35" name="Picture 34" descr="Pantomime_39_bes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28596" y="1785926"/>
            <a:ext cx="180976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en-US" sz="4000" dirty="0" smtClean="0">
                <a:ea typeface="Calibri" pitchFamily="34" charset="0"/>
                <a:cs typeface="Times New Roman" pitchFamily="18" charset="0"/>
              </a:rPr>
              <a:t>Conclusions</a:t>
            </a:r>
            <a:r>
              <a:rPr lang="en-US" sz="4900" dirty="0" smtClean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900" dirty="0" smtClean="0">
                <a:cs typeface="Arial" pitchFamily="34" charset="0"/>
              </a:rPr>
              <a:t/>
            </a:r>
            <a:br>
              <a:rPr lang="en-US" sz="4900" dirty="0" smtClean="0">
                <a:cs typeface="Arial" pitchFamily="34" charset="0"/>
              </a:rPr>
            </a:br>
            <a:endParaRPr lang="en-US" sz="49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6699FF"/>
                </a:solidFill>
                <a:ea typeface="Malgun Gothic" pitchFamily="34" charset="-127"/>
                <a:cs typeface="Times New Roman" pitchFamily="18" charset="0"/>
              </a:rPr>
              <a:t> EE1</a:t>
            </a:r>
          </a:p>
          <a:p>
            <a:pPr marL="40005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 Depth estimation by using a “</a:t>
            </a:r>
            <a:r>
              <a:rPr lang="en-US" altLang="ko-KR" i="1" dirty="0" smtClean="0">
                <a:solidFill>
                  <a:srgbClr val="6699FF"/>
                </a:solidFill>
                <a:ea typeface="Malgun Gothic" pitchFamily="34" charset="-127"/>
                <a:cs typeface="Times New Roman" pitchFamily="18" charset="0"/>
              </a:rPr>
              <a:t>reference depth map</a:t>
            </a: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” (depth estimation mode “3”) improves the quality of estimated depth map and hence the quality of the view synthesis.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solidFill>
                  <a:srgbClr val="6699FF"/>
                </a:solidFill>
                <a:ea typeface="Malgun Gothic" pitchFamily="34" charset="-127"/>
                <a:cs typeface="Times New Roman" pitchFamily="18" charset="0"/>
              </a:rPr>
              <a:t> EE4</a:t>
            </a:r>
          </a:p>
          <a:p>
            <a:pPr marL="40005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 Quality of the synthesized view improves by assigning more bit rate to texture views.</a:t>
            </a: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solidFill>
                  <a:srgbClr val="6699FF"/>
                </a:solidFill>
                <a:ea typeface="Malgun Gothic" pitchFamily="34" charset="-127"/>
                <a:cs typeface="Times New Roman" pitchFamily="18" charset="0"/>
              </a:rPr>
              <a:t> </a:t>
            </a:r>
            <a:r>
              <a:rPr lang="en-US" altLang="ko-KR" dirty="0" smtClean="0">
                <a:solidFill>
                  <a:srgbClr val="6699FF"/>
                </a:solidFill>
                <a:ea typeface="Malgun Gothic" pitchFamily="34" charset="-127"/>
                <a:cs typeface="Times New Roman" pitchFamily="18" charset="0"/>
              </a:rPr>
              <a:t>Multiresolution</a:t>
            </a:r>
            <a:r>
              <a:rPr lang="en-US" altLang="ko-KR" b="1" dirty="0" smtClean="0">
                <a:solidFill>
                  <a:srgbClr val="6699FF"/>
                </a:solidFill>
                <a:ea typeface="Malgun Gothic" pitchFamily="34" charset="-127"/>
                <a:cs typeface="Times New Roman" pitchFamily="18" charset="0"/>
              </a:rPr>
              <a:t> </a:t>
            </a:r>
            <a:r>
              <a:rPr lang="en-US" altLang="ko-KR" dirty="0" smtClean="0">
                <a:solidFill>
                  <a:srgbClr val="6699FF"/>
                </a:solidFill>
                <a:ea typeface="Malgun Gothic" pitchFamily="34" charset="-127"/>
                <a:cs typeface="Times New Roman" pitchFamily="18" charset="0"/>
              </a:rPr>
              <a:t>View </a:t>
            </a:r>
            <a:r>
              <a:rPr lang="en-US" altLang="ko-KR" dirty="0" smtClean="0">
                <a:solidFill>
                  <a:srgbClr val="6699FF"/>
                </a:solidFill>
                <a:ea typeface="Malgun Gothic" pitchFamily="34" charset="-127"/>
                <a:cs typeface="Times New Roman" pitchFamily="18" charset="0"/>
              </a:rPr>
              <a:t>Interpolation</a:t>
            </a:r>
            <a:endParaRPr lang="en-US" altLang="ko-KR" dirty="0" smtClean="0">
              <a:solidFill>
                <a:srgbClr val="6699FF"/>
              </a:solidFill>
              <a:ea typeface="Malgun Gothic" pitchFamily="34" charset="-127"/>
              <a:cs typeface="Times New Roman" pitchFamily="18" charset="0"/>
            </a:endParaRPr>
          </a:p>
          <a:p>
            <a:pPr marL="400050" lvl="1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ea typeface="Malgun Gothic" pitchFamily="34" charset="-127"/>
                <a:cs typeface="Times New Roman" pitchFamily="18" charset="0"/>
              </a:rPr>
              <a:t> </a:t>
            </a:r>
            <a:r>
              <a:rPr lang="en-US" altLang="ko-KR" dirty="0" smtClean="0"/>
              <a:t> </a:t>
            </a:r>
            <a:r>
              <a:rPr lang="en-US" dirty="0" smtClean="0"/>
              <a:t>Investigating  consistent </a:t>
            </a:r>
            <a:r>
              <a:rPr lang="en-US" dirty="0" smtClean="0"/>
              <a:t>DVF representations for </a:t>
            </a:r>
            <a:r>
              <a:rPr lang="en-US" dirty="0" smtClean="0"/>
              <a:t>the multi-resolution </a:t>
            </a:r>
            <a:r>
              <a:rPr lang="en-US" dirty="0" smtClean="0"/>
              <a:t>view interpolation by using the </a:t>
            </a:r>
            <a:r>
              <a:rPr lang="en-US" dirty="0" smtClean="0"/>
              <a:t>MPEG reference software</a:t>
            </a:r>
            <a:endParaRPr lang="en-US" dirty="0" smtClean="0"/>
          </a:p>
          <a:p>
            <a:pPr marL="400050" lvl="1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ea typeface="Malgun Gothic" pitchFamily="34" charset="-127"/>
              <a:cs typeface="Times New Roman" pitchFamily="18" charset="0"/>
            </a:endParaRPr>
          </a:p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1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FTV Exploration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6699FF"/>
                </a:solidFill>
              </a:rPr>
              <a:t>EE1</a:t>
            </a:r>
          </a:p>
          <a:p>
            <a:pPr lvl="1" algn="just"/>
            <a:r>
              <a:rPr lang="en-US" sz="2200" dirty="0" smtClean="0"/>
              <a:t>Experiment for the depth map generation improvement with </a:t>
            </a:r>
            <a:r>
              <a:rPr lang="en-US" sz="2200" dirty="0" smtClean="0">
                <a:solidFill>
                  <a:srgbClr val="0070C0"/>
                </a:solidFill>
              </a:rPr>
              <a:t>DERS 5.0  </a:t>
            </a:r>
            <a:r>
              <a:rPr lang="en-US" sz="2200" dirty="0" smtClean="0"/>
              <a:t>and  the synthesized views quality improvement  with </a:t>
            </a:r>
            <a:r>
              <a:rPr lang="en-US" sz="2200" dirty="0" smtClean="0">
                <a:solidFill>
                  <a:srgbClr val="0070C0"/>
                </a:solidFill>
              </a:rPr>
              <a:t>VSRS 3.5. </a:t>
            </a:r>
          </a:p>
          <a:p>
            <a:pPr algn="just"/>
            <a:r>
              <a:rPr lang="en-US" dirty="0" smtClean="0">
                <a:solidFill>
                  <a:srgbClr val="6699FF"/>
                </a:solidFill>
              </a:rPr>
              <a:t>EE4</a:t>
            </a:r>
          </a:p>
          <a:p>
            <a:pPr lvl="1" algn="just"/>
            <a:r>
              <a:rPr lang="en-US" sz="2200" dirty="0" smtClean="0"/>
              <a:t>Coding experiments for the texture views and the depth map using the </a:t>
            </a:r>
            <a:r>
              <a:rPr lang="en-US" sz="2200" dirty="0" smtClean="0">
                <a:solidFill>
                  <a:srgbClr val="0070C0"/>
                </a:solidFill>
              </a:rPr>
              <a:t>JMVC 5.0.5 </a:t>
            </a:r>
            <a:r>
              <a:rPr lang="en-US" sz="2200" dirty="0" smtClean="0"/>
              <a:t>reference software. </a:t>
            </a:r>
          </a:p>
          <a:p>
            <a:pPr lvl="1" algn="just"/>
            <a:r>
              <a:rPr lang="en-US" sz="2200" dirty="0" smtClean="0"/>
              <a:t>The goal of experiment is to get insights on how the depth maps coding affects the quality of synthesized views. </a:t>
            </a:r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714480" y="1500174"/>
            <a:ext cx="5906986" cy="4879809"/>
            <a:chOff x="1714480" y="1500174"/>
            <a:chExt cx="5906986" cy="4879809"/>
          </a:xfrm>
        </p:grpSpPr>
        <p:grpSp>
          <p:nvGrpSpPr>
            <p:cNvPr id="10241" name="Group 1"/>
            <p:cNvGrpSpPr>
              <a:grpSpLocks noChangeAspect="1"/>
            </p:cNvGrpSpPr>
            <p:nvPr/>
          </p:nvGrpSpPr>
          <p:grpSpPr bwMode="auto">
            <a:xfrm>
              <a:off x="1714480" y="1500174"/>
              <a:ext cx="5906986" cy="4601861"/>
              <a:chOff x="2902" y="10672"/>
              <a:chExt cx="5441" cy="4241"/>
            </a:xfrm>
          </p:grpSpPr>
          <p:sp>
            <p:nvSpPr>
              <p:cNvPr id="10242" name="AutoShape 2"/>
              <p:cNvSpPr>
                <a:spLocks noChangeAspect="1" noChangeArrowheads="1"/>
              </p:cNvSpPr>
              <p:nvPr/>
            </p:nvSpPr>
            <p:spPr bwMode="auto">
              <a:xfrm>
                <a:off x="2902" y="10672"/>
                <a:ext cx="5441" cy="424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43" name="Rectangle 3"/>
              <p:cNvSpPr>
                <a:spLocks noChangeArrowheads="1"/>
              </p:cNvSpPr>
              <p:nvPr/>
            </p:nvSpPr>
            <p:spPr bwMode="auto">
              <a:xfrm>
                <a:off x="5373" y="10983"/>
                <a:ext cx="452" cy="690"/>
              </a:xfrm>
              <a:prstGeom prst="rect">
                <a:avLst/>
              </a:prstGeom>
              <a:solidFill>
                <a:srgbClr val="8DB3E2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6280" y="10983"/>
                <a:ext cx="452" cy="690"/>
              </a:xfrm>
              <a:prstGeom prst="rect">
                <a:avLst/>
              </a:prstGeom>
              <a:solidFill>
                <a:srgbClr val="8DB3E2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45" name="Text Box 5"/>
              <p:cNvSpPr txBox="1">
                <a:spLocks noChangeArrowheads="1"/>
              </p:cNvSpPr>
              <p:nvPr/>
            </p:nvSpPr>
            <p:spPr bwMode="auto">
              <a:xfrm>
                <a:off x="5337" y="11660"/>
                <a:ext cx="1579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View 7                        View 8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4465" y="10983"/>
                <a:ext cx="453" cy="690"/>
              </a:xfrm>
              <a:prstGeom prst="rect">
                <a:avLst/>
              </a:prstGeom>
              <a:solidFill>
                <a:srgbClr val="8DB3E2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7188" y="10983"/>
                <a:ext cx="452" cy="690"/>
              </a:xfrm>
              <a:prstGeom prst="rect">
                <a:avLst/>
              </a:prstGeom>
              <a:solidFill>
                <a:srgbClr val="8DB3E2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48" name="Text Box 8"/>
              <p:cNvSpPr txBox="1">
                <a:spLocks noChangeArrowheads="1"/>
              </p:cNvSpPr>
              <p:nvPr/>
            </p:nvSpPr>
            <p:spPr bwMode="auto">
              <a:xfrm>
                <a:off x="4155" y="11667"/>
                <a:ext cx="102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rgbClr val="003258"/>
                    </a:solidFill>
                    <a:effectLst/>
                    <a:cs typeface="Arial" pitchFamily="34" charset="0"/>
                  </a:rPr>
                  <a:t>   </a:t>
                </a: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View 6</a:t>
                </a:r>
                <a:endPara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49" name="Text Box 9"/>
              <p:cNvSpPr txBox="1">
                <a:spLocks noChangeArrowheads="1"/>
              </p:cNvSpPr>
              <p:nvPr/>
            </p:nvSpPr>
            <p:spPr bwMode="auto">
              <a:xfrm>
                <a:off x="6960" y="11663"/>
                <a:ext cx="102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rgbClr val="003258"/>
                    </a:solidFill>
                    <a:effectLst/>
                    <a:cs typeface="Arial" pitchFamily="34" charset="0"/>
                  </a:rPr>
                  <a:t> </a:t>
                </a: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View 9</a:t>
                </a:r>
                <a:endPara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4465" y="12232"/>
                <a:ext cx="453" cy="689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51" name="Text Box 11"/>
              <p:cNvSpPr txBox="1">
                <a:spLocks noChangeArrowheads="1"/>
              </p:cNvSpPr>
              <p:nvPr/>
            </p:nvSpPr>
            <p:spPr bwMode="auto">
              <a:xfrm>
                <a:off x="4034" y="12913"/>
                <a:ext cx="1248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   Depth 6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6270" y="12219"/>
                <a:ext cx="453" cy="689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53" name="Text Box 13"/>
              <p:cNvSpPr txBox="1">
                <a:spLocks noChangeArrowheads="1"/>
              </p:cNvSpPr>
              <p:nvPr/>
            </p:nvSpPr>
            <p:spPr bwMode="auto">
              <a:xfrm>
                <a:off x="5912" y="12883"/>
                <a:ext cx="1248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rgbClr val="003258"/>
                    </a:solidFill>
                    <a:effectLst/>
                    <a:cs typeface="Arial" pitchFamily="34" charset="0"/>
                  </a:rPr>
                  <a:t>  </a:t>
                </a:r>
                <a:r>
                  <a:rPr kumimoji="0" lang="sv-SE" sz="10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Depth 8</a:t>
                </a:r>
                <a:endParaRPr kumimoji="0" lang="en-US" sz="1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54" name="Rectangle 14"/>
              <p:cNvSpPr>
                <a:spLocks noChangeArrowheads="1"/>
              </p:cNvSpPr>
              <p:nvPr/>
            </p:nvSpPr>
            <p:spPr bwMode="auto">
              <a:xfrm>
                <a:off x="5373" y="13591"/>
                <a:ext cx="452" cy="690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55" name="Text Box 15"/>
              <p:cNvSpPr txBox="1">
                <a:spLocks noChangeArrowheads="1"/>
              </p:cNvSpPr>
              <p:nvPr/>
            </p:nvSpPr>
            <p:spPr bwMode="auto">
              <a:xfrm>
                <a:off x="5020" y="14288"/>
                <a:ext cx="1248" cy="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     View 7 -  </a:t>
                </a: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Synthesized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56" name="Rectangle 16"/>
              <p:cNvSpPr>
                <a:spLocks noChangeArrowheads="1"/>
              </p:cNvSpPr>
              <p:nvPr/>
            </p:nvSpPr>
            <p:spPr bwMode="auto">
              <a:xfrm>
                <a:off x="3557" y="10983"/>
                <a:ext cx="453" cy="690"/>
              </a:xfrm>
              <a:prstGeom prst="rect">
                <a:avLst/>
              </a:prstGeom>
              <a:solidFill>
                <a:srgbClr val="8DB3E2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57" name="Line 17"/>
              <p:cNvSpPr>
                <a:spLocks noChangeShapeType="1"/>
              </p:cNvSpPr>
              <p:nvPr/>
            </p:nvSpPr>
            <p:spPr bwMode="auto">
              <a:xfrm>
                <a:off x="5625" y="11939"/>
                <a:ext cx="545" cy="323"/>
              </a:xfrm>
              <a:prstGeom prst="line">
                <a:avLst/>
              </a:prstGeom>
              <a:noFill/>
              <a:ln w="9525">
                <a:solidFill>
                  <a:srgbClr val="003258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58" name="Text Box 18"/>
              <p:cNvSpPr txBox="1">
                <a:spLocks noChangeArrowheads="1"/>
              </p:cNvSpPr>
              <p:nvPr/>
            </p:nvSpPr>
            <p:spPr bwMode="auto">
              <a:xfrm>
                <a:off x="3262" y="11667"/>
                <a:ext cx="1023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  View 5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10259" name="Oval 19"/>
              <p:cNvSpPr>
                <a:spLocks noChangeArrowheads="1"/>
              </p:cNvSpPr>
              <p:nvPr/>
            </p:nvSpPr>
            <p:spPr bwMode="auto">
              <a:xfrm>
                <a:off x="4125" y="10749"/>
                <a:ext cx="1135" cy="275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0" name="Oval 20"/>
              <p:cNvSpPr>
                <a:spLocks noChangeArrowheads="1"/>
              </p:cNvSpPr>
              <p:nvPr/>
            </p:nvSpPr>
            <p:spPr bwMode="auto">
              <a:xfrm>
                <a:off x="5917" y="10749"/>
                <a:ext cx="1135" cy="2750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1" name="Line 21"/>
              <p:cNvSpPr>
                <a:spLocks noChangeShapeType="1"/>
              </p:cNvSpPr>
              <p:nvPr/>
            </p:nvSpPr>
            <p:spPr bwMode="auto">
              <a:xfrm>
                <a:off x="5192" y="13159"/>
                <a:ext cx="343" cy="3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2" name="Line 22"/>
              <p:cNvSpPr>
                <a:spLocks noChangeShapeType="1"/>
              </p:cNvSpPr>
              <p:nvPr/>
            </p:nvSpPr>
            <p:spPr bwMode="auto">
              <a:xfrm flipH="1">
                <a:off x="5625" y="13151"/>
                <a:ext cx="361" cy="36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3" name="Line 23"/>
              <p:cNvSpPr>
                <a:spLocks noChangeShapeType="1"/>
              </p:cNvSpPr>
              <p:nvPr/>
            </p:nvSpPr>
            <p:spPr bwMode="auto">
              <a:xfrm>
                <a:off x="3811" y="11939"/>
                <a:ext cx="540" cy="340"/>
              </a:xfrm>
              <a:prstGeom prst="line">
                <a:avLst/>
              </a:prstGeom>
              <a:noFill/>
              <a:ln w="9525">
                <a:solidFill>
                  <a:srgbClr val="003258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4" name="Line 24"/>
              <p:cNvSpPr>
                <a:spLocks noChangeShapeType="1"/>
              </p:cNvSpPr>
              <p:nvPr/>
            </p:nvSpPr>
            <p:spPr bwMode="auto">
              <a:xfrm flipH="1">
                <a:off x="5015" y="11939"/>
                <a:ext cx="610" cy="329"/>
              </a:xfrm>
              <a:prstGeom prst="line">
                <a:avLst/>
              </a:prstGeom>
              <a:noFill/>
              <a:ln w="9525">
                <a:solidFill>
                  <a:srgbClr val="003258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 flipH="1">
                <a:off x="6797" y="11939"/>
                <a:ext cx="513" cy="310"/>
              </a:xfrm>
              <a:prstGeom prst="line">
                <a:avLst/>
              </a:prstGeom>
              <a:noFill/>
              <a:ln w="9525">
                <a:solidFill>
                  <a:srgbClr val="003366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 rot="3776996">
                <a:off x="4603" y="11981"/>
                <a:ext cx="217" cy="113"/>
              </a:xfrm>
              <a:prstGeom prst="line">
                <a:avLst/>
              </a:prstGeom>
              <a:noFill/>
              <a:ln w="9525">
                <a:solidFill>
                  <a:srgbClr val="003258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 rot="3776996">
                <a:off x="6391" y="11991"/>
                <a:ext cx="217" cy="113"/>
              </a:xfrm>
              <a:prstGeom prst="line">
                <a:avLst/>
              </a:prstGeom>
              <a:noFill/>
              <a:ln w="9525">
                <a:solidFill>
                  <a:srgbClr val="003258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8" name="Rectangle 28"/>
              <p:cNvSpPr>
                <a:spLocks noChangeArrowheads="1"/>
              </p:cNvSpPr>
              <p:nvPr/>
            </p:nvSpPr>
            <p:spPr bwMode="auto">
              <a:xfrm>
                <a:off x="6271" y="13591"/>
                <a:ext cx="452" cy="690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69" name="Text Box 29"/>
              <p:cNvSpPr txBox="1">
                <a:spLocks noChangeArrowheads="1"/>
              </p:cNvSpPr>
              <p:nvPr/>
            </p:nvSpPr>
            <p:spPr bwMode="auto">
              <a:xfrm>
                <a:off x="6061" y="14277"/>
                <a:ext cx="855" cy="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Arial" pitchFamily="34" charset="0"/>
                  </a:rPr>
                  <a:t>Original View 8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3" name="Right Brace 32"/>
            <p:cNvSpPr/>
            <p:nvPr/>
          </p:nvSpPr>
          <p:spPr>
            <a:xfrm rot="5400000">
              <a:off x="4958623" y="5471269"/>
              <a:ext cx="298324" cy="928694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43372" y="6072206"/>
              <a:ext cx="1959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Synthesized  Stereo Pair</a:t>
              </a:r>
              <a:endParaRPr lang="en-US" sz="1400" b="1" dirty="0"/>
            </a:p>
          </p:txBody>
        </p:sp>
      </p:grpSp>
      <p:pic>
        <p:nvPicPr>
          <p:cNvPr id="39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Exploration Experimental  </a:t>
            </a:r>
            <a:r>
              <a:rPr lang="en-US" sz="3600" dirty="0" smtClean="0"/>
              <a:t>1 </a:t>
            </a:r>
            <a:r>
              <a:rPr lang="en-US" sz="3600" dirty="0" smtClean="0"/>
              <a:t>Set Up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Reference Software</a:t>
            </a:r>
            <a:endParaRPr lang="en-US" sz="3600" dirty="0"/>
          </a:p>
        </p:txBody>
      </p:sp>
      <p:sp>
        <p:nvSpPr>
          <p:cNvPr id="83" name="Text Placeholder 8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Depth Estimation Reference Software (Version 5.0)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5" name="Text Placeholder 8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View Synthesis Reference Software (Version 3.5)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2" name="Content Placeholder 86"/>
          <p:cNvGrpSpPr>
            <a:grpSpLocks noGrp="1"/>
          </p:cNvGrpSpPr>
          <p:nvPr>
            <p:ph sz="half" idx="2"/>
          </p:nvPr>
        </p:nvGrpSpPr>
        <p:grpSpPr>
          <a:xfrm>
            <a:off x="538134" y="2251075"/>
            <a:ext cx="3890990" cy="3951288"/>
            <a:chOff x="2549657" y="1643050"/>
            <a:chExt cx="3059417" cy="3584757"/>
          </a:xfrm>
        </p:grpSpPr>
        <p:grpSp>
          <p:nvGrpSpPr>
            <p:cNvPr id="3" name="Group 51"/>
            <p:cNvGrpSpPr/>
            <p:nvPr/>
          </p:nvGrpSpPr>
          <p:grpSpPr>
            <a:xfrm>
              <a:off x="2549657" y="1643050"/>
              <a:ext cx="3059417" cy="3584757"/>
              <a:chOff x="2549657" y="1643050"/>
              <a:chExt cx="3059417" cy="3584757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786050" y="2928934"/>
                <a:ext cx="2643206" cy="10001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DERS 5.0</a:t>
                </a:r>
                <a:endParaRPr lang="en-US" dirty="0"/>
              </a:p>
            </p:txBody>
          </p:sp>
          <p:sp>
            <p:nvSpPr>
              <p:cNvPr id="93" name="Rectangle 16"/>
              <p:cNvSpPr>
                <a:spLocks noChangeArrowheads="1"/>
              </p:cNvSpPr>
              <p:nvPr/>
            </p:nvSpPr>
            <p:spPr bwMode="auto">
              <a:xfrm>
                <a:off x="3871908" y="4214818"/>
                <a:ext cx="491796" cy="7487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Text Box 11"/>
              <p:cNvSpPr txBox="1">
                <a:spLocks noChangeArrowheads="1"/>
              </p:cNvSpPr>
              <p:nvPr/>
            </p:nvSpPr>
            <p:spPr bwMode="auto">
              <a:xfrm>
                <a:off x="3505367" y="4981586"/>
                <a:ext cx="1223797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sv-SE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Depth 6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grpSp>
            <p:nvGrpSpPr>
              <p:cNvPr id="4" name="Group 46"/>
              <p:cNvGrpSpPr/>
              <p:nvPr/>
            </p:nvGrpSpPr>
            <p:grpSpPr>
              <a:xfrm>
                <a:off x="2549657" y="1643050"/>
                <a:ext cx="3059417" cy="1049606"/>
                <a:chOff x="2549657" y="1643050"/>
                <a:chExt cx="3059417" cy="1049606"/>
              </a:xfrm>
            </p:grpSpPr>
            <p:sp>
              <p:nvSpPr>
                <p:cNvPr id="97" name="Rectangle 3"/>
                <p:cNvSpPr>
                  <a:spLocks noChangeArrowheads="1"/>
                </p:cNvSpPr>
                <p:nvPr/>
              </p:nvSpPr>
              <p:spPr bwMode="auto">
                <a:xfrm>
                  <a:off x="4943478" y="1643050"/>
                  <a:ext cx="490711" cy="748711"/>
                </a:xfrm>
                <a:prstGeom prst="rect">
                  <a:avLst/>
                </a:prstGeom>
                <a:solidFill>
                  <a:srgbClr val="8DB3E2"/>
                </a:solidFill>
                <a:ln w="9525">
                  <a:solidFill>
                    <a:srgbClr val="003258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6"/>
                <p:cNvSpPr>
                  <a:spLocks noChangeArrowheads="1"/>
                </p:cNvSpPr>
                <p:nvPr/>
              </p:nvSpPr>
              <p:spPr bwMode="auto">
                <a:xfrm>
                  <a:off x="3857620" y="1643050"/>
                  <a:ext cx="491796" cy="748711"/>
                </a:xfrm>
                <a:prstGeom prst="rect">
                  <a:avLst/>
                </a:prstGeom>
                <a:solidFill>
                  <a:srgbClr val="8DB3E2"/>
                </a:solidFill>
                <a:ln w="9525">
                  <a:solidFill>
                    <a:srgbClr val="003258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16"/>
                <p:cNvSpPr>
                  <a:spLocks noChangeArrowheads="1"/>
                </p:cNvSpPr>
                <p:nvPr/>
              </p:nvSpPr>
              <p:spPr bwMode="auto">
                <a:xfrm>
                  <a:off x="2794320" y="1662100"/>
                  <a:ext cx="491796" cy="748711"/>
                </a:xfrm>
                <a:prstGeom prst="rect">
                  <a:avLst/>
                </a:prstGeom>
                <a:solidFill>
                  <a:srgbClr val="8DB3E2"/>
                </a:solidFill>
                <a:ln w="9525">
                  <a:solidFill>
                    <a:srgbClr val="003258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786314" y="2395530"/>
                  <a:ext cx="82276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sv-SE" sz="1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View 7                       </a:t>
                  </a:r>
                  <a:endPara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10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600443" y="2398444"/>
                  <a:ext cx="1003161" cy="263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sv-SE" sz="1000" b="1" i="0" u="none" strike="noStrike" cap="none" normalizeH="0" baseline="0" dirty="0" smtClean="0">
                      <a:ln>
                        <a:noFill/>
                      </a:ln>
                      <a:solidFill>
                        <a:srgbClr val="003258"/>
                      </a:solidFill>
                      <a:effectLst/>
                      <a:cs typeface="Arial" pitchFamily="34" charset="0"/>
                    </a:rPr>
                    <a:t>   </a:t>
                  </a:r>
                  <a:r>
                    <a:rPr kumimoji="0" lang="sv-SE" sz="1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View 6</a:t>
                  </a:r>
                  <a:endPara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1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549657" y="2428868"/>
                  <a:ext cx="1003161" cy="2637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sv-SE" sz="1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  View 5</a:t>
                  </a:r>
                  <a:endPara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p:grpSp>
          <p:cxnSp>
            <p:nvCxnSpPr>
              <p:cNvPr id="96" name="Straight Arrow Connector 95"/>
              <p:cNvCxnSpPr>
                <a:stCxn id="92" idx="2"/>
                <a:endCxn id="93" idx="0"/>
              </p:cNvCxnSpPr>
              <p:nvPr/>
            </p:nvCxnSpPr>
            <p:spPr>
              <a:xfrm rot="16200000" flipH="1">
                <a:off x="3969853" y="4066865"/>
                <a:ext cx="285752" cy="10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9" name="Straight Arrow Connector 88"/>
            <p:cNvCxnSpPr>
              <a:stCxn id="101" idx="2"/>
              <a:endCxn id="92" idx="0"/>
            </p:cNvCxnSpPr>
            <p:nvPr/>
          </p:nvCxnSpPr>
          <p:spPr>
            <a:xfrm rot="16200000" flipH="1">
              <a:off x="3971487" y="2792768"/>
              <a:ext cx="266702" cy="56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16200000" flipH="1">
              <a:off x="2917453" y="2773718"/>
              <a:ext cx="266702" cy="56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16200000" flipH="1">
              <a:off x="5055831" y="2773719"/>
              <a:ext cx="266702" cy="56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Content Placeholder 102"/>
          <p:cNvGrpSpPr>
            <a:grpSpLocks noGrp="1"/>
          </p:cNvGrpSpPr>
          <p:nvPr>
            <p:ph sz="quarter" idx="4"/>
          </p:nvPr>
        </p:nvGrpSpPr>
        <p:grpSpPr>
          <a:xfrm>
            <a:off x="4733926" y="2241550"/>
            <a:ext cx="3857652" cy="3926113"/>
            <a:chOff x="2549657" y="1643050"/>
            <a:chExt cx="3059417" cy="3561917"/>
          </a:xfrm>
        </p:grpSpPr>
        <p:grpSp>
          <p:nvGrpSpPr>
            <p:cNvPr id="6" name="Group 51"/>
            <p:cNvGrpSpPr/>
            <p:nvPr/>
          </p:nvGrpSpPr>
          <p:grpSpPr>
            <a:xfrm>
              <a:off x="2549657" y="1643050"/>
              <a:ext cx="3059417" cy="3561917"/>
              <a:chOff x="2549657" y="1643050"/>
              <a:chExt cx="3059417" cy="3561917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786050" y="2928934"/>
                <a:ext cx="2643206" cy="10001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VSRS 3.5</a:t>
                </a:r>
                <a:endParaRPr lang="en-US" dirty="0"/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3871908" y="4214818"/>
                <a:ext cx="491796" cy="74871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rgbClr val="003258"/>
                </a:solidFill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" name="Text Box 11"/>
              <p:cNvSpPr txBox="1">
                <a:spLocks noChangeArrowheads="1"/>
              </p:cNvSpPr>
              <p:nvPr/>
            </p:nvSpPr>
            <p:spPr bwMode="auto">
              <a:xfrm>
                <a:off x="3505367" y="4981586"/>
                <a:ext cx="1223797" cy="223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1000" b="1" dirty="0" smtClean="0"/>
                  <a:t>Synthesized View</a:t>
                </a:r>
                <a:r>
                  <a:rPr kumimoji="0" lang="sv-SE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</a:t>
                </a:r>
                <a:r>
                  <a:rPr lang="sv-SE" sz="1000" b="1" dirty="0" smtClean="0">
                    <a:cs typeface="Arial" pitchFamily="34" charset="0"/>
                  </a:rPr>
                  <a:t>7</a:t>
                </a:r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grpSp>
            <p:nvGrpSpPr>
              <p:cNvPr id="7" name="Group 46"/>
              <p:cNvGrpSpPr/>
              <p:nvPr/>
            </p:nvGrpSpPr>
            <p:grpSpPr>
              <a:xfrm>
                <a:off x="2549657" y="1643050"/>
                <a:ext cx="3059417" cy="994870"/>
                <a:chOff x="2549657" y="1643050"/>
                <a:chExt cx="3059417" cy="994870"/>
              </a:xfrm>
            </p:grpSpPr>
            <p:sp>
              <p:nvSpPr>
                <p:cNvPr id="113" name="Rectangle 3"/>
                <p:cNvSpPr>
                  <a:spLocks noChangeArrowheads="1"/>
                </p:cNvSpPr>
                <p:nvPr/>
              </p:nvSpPr>
              <p:spPr bwMode="auto">
                <a:xfrm>
                  <a:off x="4943478" y="1643050"/>
                  <a:ext cx="490711" cy="74871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3258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6"/>
                <p:cNvSpPr>
                  <a:spLocks noChangeArrowheads="1"/>
                </p:cNvSpPr>
                <p:nvPr/>
              </p:nvSpPr>
              <p:spPr bwMode="auto">
                <a:xfrm>
                  <a:off x="3505591" y="1659144"/>
                  <a:ext cx="491796" cy="74871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>
                  <a:solidFill>
                    <a:srgbClr val="003258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6"/>
                <p:cNvSpPr>
                  <a:spLocks noChangeArrowheads="1"/>
                </p:cNvSpPr>
                <p:nvPr/>
              </p:nvSpPr>
              <p:spPr bwMode="auto">
                <a:xfrm>
                  <a:off x="2794320" y="1648915"/>
                  <a:ext cx="491796" cy="748711"/>
                </a:xfrm>
                <a:prstGeom prst="rect">
                  <a:avLst/>
                </a:prstGeom>
                <a:solidFill>
                  <a:srgbClr val="8DB3E2"/>
                </a:solidFill>
                <a:ln w="9525">
                  <a:solidFill>
                    <a:srgbClr val="003258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786314" y="2395530"/>
                  <a:ext cx="822760" cy="2233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sv-SE" sz="1000" b="1" dirty="0" smtClean="0">
                      <a:cs typeface="Arial" pitchFamily="34" charset="0"/>
                    </a:rPr>
                    <a:t>Depth 8</a:t>
                  </a:r>
                  <a:r>
                    <a:rPr kumimoji="0" lang="sv-SE" sz="1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                      </a:t>
                  </a:r>
                  <a:endPara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11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248413" y="2414539"/>
                  <a:ext cx="1003161" cy="2233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sv-SE" sz="1000" b="1" i="0" u="none" strike="noStrike" cap="none" normalizeH="0" baseline="0" dirty="0" smtClean="0">
                      <a:ln>
                        <a:noFill/>
                      </a:ln>
                      <a:solidFill>
                        <a:srgbClr val="003258"/>
                      </a:solidFill>
                      <a:effectLst/>
                      <a:cs typeface="Arial" pitchFamily="34" charset="0"/>
                    </a:rPr>
                    <a:t>Depth </a:t>
                  </a:r>
                  <a:r>
                    <a:rPr kumimoji="0" lang="sv-SE" sz="1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6</a:t>
                  </a:r>
                  <a:endPara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  <p:sp>
              <p:nvSpPr>
                <p:cNvPr id="1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549657" y="2391750"/>
                  <a:ext cx="1003161" cy="2233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sv-SE" sz="1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cs typeface="Arial" pitchFamily="34" charset="0"/>
                    </a:rPr>
                    <a:t>   View 6</a:t>
                  </a:r>
                  <a:endParaRPr kumimoji="0" lang="en-US" sz="1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endParaRPr>
                </a:p>
              </p:txBody>
            </p:sp>
          </p:grpSp>
          <p:cxnSp>
            <p:nvCxnSpPr>
              <p:cNvPr id="112" name="Straight Arrow Connector 111"/>
              <p:cNvCxnSpPr>
                <a:stCxn id="108" idx="2"/>
                <a:endCxn id="109" idx="0"/>
              </p:cNvCxnSpPr>
              <p:nvPr/>
            </p:nvCxnSpPr>
            <p:spPr>
              <a:xfrm rot="16200000" flipH="1">
                <a:off x="3969853" y="4066865"/>
                <a:ext cx="285752" cy="10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/>
            <p:cNvCxnSpPr>
              <a:stCxn id="117" idx="2"/>
            </p:cNvCxnSpPr>
            <p:nvPr/>
          </p:nvCxnSpPr>
          <p:spPr>
            <a:xfrm rot="16200000" flipH="1">
              <a:off x="3599254" y="2788659"/>
              <a:ext cx="307109" cy="56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rot="16200000" flipH="1">
              <a:off x="2917453" y="2773718"/>
              <a:ext cx="266702" cy="56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6200000" flipH="1">
              <a:off x="5055831" y="2773719"/>
              <a:ext cx="266702" cy="56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5" name="Rectangle 6"/>
          <p:cNvSpPr>
            <a:spLocks noChangeArrowheads="1"/>
          </p:cNvSpPr>
          <p:nvPr/>
        </p:nvSpPr>
        <p:spPr bwMode="auto">
          <a:xfrm>
            <a:off x="6880847" y="2233604"/>
            <a:ext cx="620111" cy="825264"/>
          </a:xfrm>
          <a:prstGeom prst="rect">
            <a:avLst/>
          </a:prstGeom>
          <a:solidFill>
            <a:srgbClr val="8DB3E2"/>
          </a:solidFill>
          <a:ln w="9525">
            <a:solidFill>
              <a:srgbClr val="003258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rot="16200000" flipH="1">
            <a:off x="7045581" y="3500431"/>
            <a:ext cx="293972" cy="7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 Box 8"/>
          <p:cNvSpPr txBox="1">
            <a:spLocks noChangeArrowheads="1"/>
          </p:cNvSpPr>
          <p:nvPr/>
        </p:nvSpPr>
        <p:spPr bwMode="auto">
          <a:xfrm>
            <a:off x="6572264" y="3071810"/>
            <a:ext cx="126489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sv-SE" sz="1000" b="1" i="0" u="none" strike="noStrike" cap="none" normalizeH="0" baseline="0" dirty="0" smtClean="0">
                <a:ln>
                  <a:noFill/>
                </a:ln>
                <a:solidFill>
                  <a:srgbClr val="003258"/>
                </a:solidFill>
                <a:effectLst/>
                <a:cs typeface="Arial" pitchFamily="34" charset="0"/>
              </a:rPr>
              <a:t>   </a:t>
            </a:r>
            <a:r>
              <a:rPr kumimoji="0" lang="sv-SE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View 8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Automatic Depth Estimation Mode</a:t>
            </a:r>
            <a:endParaRPr lang="en-US" sz="3600" dirty="0"/>
          </a:p>
        </p:txBody>
      </p:sp>
      <p:pic>
        <p:nvPicPr>
          <p:cNvPr id="4" name="Content Placeholder 3" descr="Y-PSNR-plot-star-new-new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12194" y="1600200"/>
            <a:ext cx="6119612" cy="4525963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0232" y="1566856"/>
            <a:ext cx="6500858" cy="271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Semi-automatic Depth Estimation Mode 1</a:t>
            </a:r>
            <a:endParaRPr lang="en-US" sz="3600" dirty="0"/>
          </a:p>
        </p:txBody>
      </p:sp>
      <p:pic>
        <p:nvPicPr>
          <p:cNvPr id="4" name="Content Placeholder 3" descr="Y-PSNR-Plot-star-new-new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5316" y="1600200"/>
            <a:ext cx="6173367" cy="4525963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0232" y="1566856"/>
            <a:ext cx="6500858" cy="271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Semi-automatic Depth Estimation Mode 2</a:t>
            </a:r>
            <a:endParaRPr lang="en-US" sz="3600" dirty="0"/>
          </a:p>
        </p:txBody>
      </p:sp>
      <p:pic>
        <p:nvPicPr>
          <p:cNvPr id="4" name="Content Placeholder 3" descr="Y-PSNR-Plot-star-new-new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7989" y="1600200"/>
            <a:ext cx="6088021" cy="4525963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0232" y="1566856"/>
            <a:ext cx="6500858" cy="271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Reference Depth Estimation Mode</a:t>
            </a:r>
            <a:endParaRPr lang="en-US" sz="3600" dirty="0"/>
          </a:p>
        </p:txBody>
      </p:sp>
      <p:pic>
        <p:nvPicPr>
          <p:cNvPr id="4" name="Content Placeholder 3" descr="New-Y-PSNR-fig--star-new-new.t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8271" y="1600200"/>
            <a:ext cx="6127458" cy="4525963"/>
          </a:xfrm>
          <a:prstGeom prst="rect">
            <a:avLst/>
          </a:prstGeom>
        </p:spPr>
      </p:pic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0232" y="1566856"/>
            <a:ext cx="6500858" cy="271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757</Words>
  <Application>Microsoft Office PowerPoint</Application>
  <PresentationFormat>On-screen Show (4:3)</PresentationFormat>
  <Paragraphs>166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MPEG 3DTV FTV EE on the Lovebird1 Data Set &amp; Multiresolution View Interpolation</vt:lpstr>
      <vt:lpstr>Outline</vt:lpstr>
      <vt:lpstr>FTV Exploration Experiments</vt:lpstr>
      <vt:lpstr>Exploration Experimental  1 Set Up</vt:lpstr>
      <vt:lpstr>Reference Software</vt:lpstr>
      <vt:lpstr>Automatic Depth Estimation Mode</vt:lpstr>
      <vt:lpstr>Semi-automatic Depth Estimation Mode 1</vt:lpstr>
      <vt:lpstr>Semi-automatic Depth Estimation Mode 2</vt:lpstr>
      <vt:lpstr>Reference Depth Estimation Mode</vt:lpstr>
      <vt:lpstr>EE1 Summary</vt:lpstr>
      <vt:lpstr>Estimated Depth Maps </vt:lpstr>
      <vt:lpstr>Synthesized  Views</vt:lpstr>
      <vt:lpstr>Exploration Experimental  4 Set Up</vt:lpstr>
      <vt:lpstr>Coding Parameters</vt:lpstr>
      <vt:lpstr>EE4 Results</vt:lpstr>
      <vt:lpstr>EE4 Results</vt:lpstr>
      <vt:lpstr>Synthesized  Views</vt:lpstr>
      <vt:lpstr>View Interpolation via Multiresolution View Analysis and Synthesis</vt:lpstr>
      <vt:lpstr>Multiresolution View Analysis</vt:lpstr>
      <vt:lpstr>Multiresolution View Interpolation </vt:lpstr>
      <vt:lpstr>View Interpolation Results</vt:lpstr>
      <vt:lpstr> Conclusions  </vt:lpstr>
    </vt:vector>
  </TitlesOfParts>
  <Company>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Pravin Kumar Rana</dc:creator>
  <cp:lastModifiedBy>Pravin Kumar Rana</cp:lastModifiedBy>
  <cp:revision>227</cp:revision>
  <dcterms:created xsi:type="dcterms:W3CDTF">2009-11-02T08:55:51Z</dcterms:created>
  <dcterms:modified xsi:type="dcterms:W3CDTF">2009-12-01T16:02:19Z</dcterms:modified>
</cp:coreProperties>
</file>