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0"/>
  </p:notesMasterIdLst>
  <p:sldIdLst>
    <p:sldId id="256" r:id="rId5"/>
    <p:sldId id="257" r:id="rId6"/>
    <p:sldId id="258" r:id="rId7"/>
    <p:sldId id="259" r:id="rId8"/>
    <p:sldId id="352" r:id="rId9"/>
    <p:sldId id="353" r:id="rId10"/>
    <p:sldId id="360" r:id="rId11"/>
    <p:sldId id="260" r:id="rId12"/>
    <p:sldId id="261" r:id="rId13"/>
    <p:sldId id="262" r:id="rId14"/>
    <p:sldId id="315" r:id="rId15"/>
    <p:sldId id="348" r:id="rId16"/>
    <p:sldId id="349" r:id="rId17"/>
    <p:sldId id="347" r:id="rId18"/>
    <p:sldId id="350" r:id="rId19"/>
    <p:sldId id="325" r:id="rId20"/>
    <p:sldId id="342" r:id="rId21"/>
    <p:sldId id="354" r:id="rId22"/>
    <p:sldId id="324" r:id="rId23"/>
    <p:sldId id="355" r:id="rId24"/>
    <p:sldId id="333" r:id="rId25"/>
    <p:sldId id="356" r:id="rId26"/>
    <p:sldId id="358" r:id="rId27"/>
    <p:sldId id="359" r:id="rId28"/>
    <p:sldId id="299" r:id="rId29"/>
    <p:sldId id="337" r:id="rId30"/>
    <p:sldId id="336" r:id="rId31"/>
    <p:sldId id="302" r:id="rId32"/>
    <p:sldId id="330" r:id="rId33"/>
    <p:sldId id="339" r:id="rId34"/>
    <p:sldId id="344" r:id="rId35"/>
    <p:sldId id="351" r:id="rId36"/>
    <p:sldId id="334" r:id="rId37"/>
    <p:sldId id="335" r:id="rId38"/>
    <p:sldId id="308" r:id="rId39"/>
    <p:sldId id="323" r:id="rId40"/>
    <p:sldId id="338" r:id="rId41"/>
    <p:sldId id="322" r:id="rId42"/>
    <p:sldId id="321" r:id="rId43"/>
    <p:sldId id="331" r:id="rId44"/>
    <p:sldId id="277" r:id="rId45"/>
    <p:sldId id="280" r:id="rId46"/>
    <p:sldId id="279" r:id="rId47"/>
    <p:sldId id="293" r:id="rId48"/>
    <p:sldId id="282" r:id="rId4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734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D2BC1-6792-4604-A4E0-29624711FD37}" type="datetimeFigureOut">
              <a:rPr lang="en-US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B0B5-15C9-46BF-A815-84F594B7597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7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04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2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3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3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3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4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2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5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16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3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9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15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76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0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3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13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3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2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8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8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39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367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7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2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60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5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89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1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8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3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1B0B5-15C9-46BF-A815-84F594B7597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4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Picture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21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6477480" y="6175800"/>
            <a:ext cx="2180880" cy="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</p:sp>
      <p:pic>
        <p:nvPicPr>
          <p:cNvPr id="7" name="Bildobjekt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185960" y="6370560"/>
            <a:ext cx="1467360" cy="286920"/>
          </a:xfrm>
          <a:prstGeom prst="rect">
            <a:avLst/>
          </a:prstGeom>
          <a:ln>
            <a:noFill/>
          </a:ln>
        </p:spPr>
      </p:pic>
      <p:pic>
        <p:nvPicPr>
          <p:cNvPr id="2" name="Bildobjekt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3600"/>
            <a:ext cx="9141840" cy="6849000"/>
          </a:xfrm>
          <a:prstGeom prst="rect">
            <a:avLst/>
          </a:prstGeom>
          <a:ln>
            <a:noFill/>
          </a:ln>
        </p:spPr>
      </p:pic>
      <p:pic>
        <p:nvPicPr>
          <p:cNvPr id="3" name="Bildobjekt 4"/>
          <p:cNvPicPr/>
          <p:nvPr/>
        </p:nvPicPr>
        <p:blipFill>
          <a:blip r:embed="rId16"/>
          <a:stretch>
            <a:fillRect/>
          </a:stretch>
        </p:blipFill>
        <p:spPr>
          <a:xfrm>
            <a:off x="581760" y="692640"/>
            <a:ext cx="3042720" cy="59616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6477480" y="6175800"/>
            <a:ext cx="2180880" cy="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</p:sp>
      <p:pic>
        <p:nvPicPr>
          <p:cNvPr id="41" name="Bildobjekt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185960" y="6370560"/>
            <a:ext cx="1467360" cy="286920"/>
          </a:xfrm>
          <a:prstGeom prst="rect">
            <a:avLst/>
          </a:prstGeom>
          <a:ln>
            <a:noFill/>
          </a:ln>
        </p:spPr>
      </p:pic>
      <p:pic>
        <p:nvPicPr>
          <p:cNvPr id="42" name="Bildobjekt 3"/>
          <p:cNvPicPr/>
          <p:nvPr/>
        </p:nvPicPr>
        <p:blipFill>
          <a:blip r:embed="rId15"/>
          <a:stretch>
            <a:fillRect/>
          </a:stretch>
        </p:blipFill>
        <p:spPr>
          <a:xfrm>
            <a:off x="3600" y="0"/>
            <a:ext cx="4569840" cy="685584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6477480" y="6175800"/>
            <a:ext cx="2180880" cy="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</p:sp>
      <p:pic>
        <p:nvPicPr>
          <p:cNvPr id="80" name="Bildobjekt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185960" y="6370560"/>
            <a:ext cx="1467360" cy="286920"/>
          </a:xfrm>
          <a:prstGeom prst="rect">
            <a:avLst/>
          </a:prstGeom>
          <a:ln>
            <a:noFill/>
          </a:ln>
        </p:spPr>
      </p:pic>
      <p:pic>
        <p:nvPicPr>
          <p:cNvPr id="81" name="Bildobjekt 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-2160"/>
            <a:ext cx="9141840" cy="342684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6477480" y="6175800"/>
            <a:ext cx="2180880" cy="0"/>
          </a:xfrm>
          <a:prstGeom prst="line">
            <a:avLst/>
          </a:prstGeom>
          <a:ln w="19080">
            <a:solidFill>
              <a:srgbClr val="0E103E"/>
            </a:solidFill>
            <a:miter/>
          </a:ln>
        </p:spPr>
      </p:sp>
      <p:pic>
        <p:nvPicPr>
          <p:cNvPr id="119" name="Bildobjekt 6"/>
          <p:cNvPicPr/>
          <p:nvPr/>
        </p:nvPicPr>
        <p:blipFill>
          <a:blip r:embed="rId14"/>
          <a:stretch>
            <a:fillRect/>
          </a:stretch>
        </p:blipFill>
        <p:spPr>
          <a:xfrm>
            <a:off x="7185960" y="6370560"/>
            <a:ext cx="1467360" cy="286920"/>
          </a:xfrm>
          <a:prstGeom prst="rect">
            <a:avLst/>
          </a:prstGeom>
          <a:ln>
            <a:noFill/>
          </a:ln>
        </p:spPr>
      </p:pic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68000" y="1902240"/>
            <a:ext cx="7116840" cy="1380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FFFFFF"/>
                </a:solidFill>
                <a:latin typeface="Arial"/>
              </a:rPr>
              <a:t>Stereo Vision Based Distance Estimation in G6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05440" y="3537000"/>
            <a:ext cx="5305320" cy="47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Arial"/>
              </a:rPr>
              <a:t>Pravin Kumar Rana</a:t>
            </a: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505440" y="3971880"/>
            <a:ext cx="5305320" cy="36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i="1">
                <a:solidFill>
                  <a:srgbClr val="D9D9D9"/>
                </a:solidFill>
                <a:latin typeface="Arial"/>
              </a:rPr>
              <a:t>Algorithm Team</a:t>
            </a:r>
            <a:endParaRPr dirty="0"/>
          </a:p>
        </p:txBody>
      </p:sp>
      <p:sp>
        <p:nvSpPr>
          <p:cNvPr id="159" name="CustomShape 4"/>
          <p:cNvSpPr/>
          <p:nvPr/>
        </p:nvSpPr>
        <p:spPr>
          <a:xfrm>
            <a:off x="469440" y="6431400"/>
            <a:ext cx="360720" cy="362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712177"/>
                </a:solidFill>
                <a:latin typeface="Arial"/>
              </a:rPr>
              <a:t>G6 Eye Tracker</a:t>
            </a:r>
            <a:endParaRPr/>
          </a:p>
        </p:txBody>
      </p:sp>
      <p:pic>
        <p:nvPicPr>
          <p:cNvPr id="187" name="Picture 186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0" y="1039680"/>
            <a:ext cx="9141840" cy="489816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2130840" y="2204640"/>
            <a:ext cx="1649520" cy="1067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High Resolution Camera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644440" y="869040"/>
            <a:ext cx="1649520" cy="113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Low Resolution Camera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2926080" y="4663440"/>
            <a:ext cx="1649520" cy="1005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Bright Pupil Illuminator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594920" y="2396880"/>
            <a:ext cx="1375200" cy="1165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Dark Pupil Illuminator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4272840" y="1427040"/>
            <a:ext cx="1649520" cy="109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endParaRPr>
              <a:solidFill>
                <a:srgbClr val="595959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Tobii </a:t>
            </a:r>
            <a:endParaRPr>
              <a:solidFill>
                <a:srgbClr val="595959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ASIC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3" name="Line 8"/>
          <p:cNvSpPr/>
          <p:nvPr/>
        </p:nvSpPr>
        <p:spPr>
          <a:xfrm>
            <a:off x="2834640" y="3200400"/>
            <a:ext cx="274320" cy="2743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4" name="Line 9"/>
          <p:cNvSpPr/>
          <p:nvPr/>
        </p:nvSpPr>
        <p:spPr>
          <a:xfrm flipH="1" flipV="1">
            <a:off x="3017520" y="4389120"/>
            <a:ext cx="822960" cy="2743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5" name="Line 10"/>
          <p:cNvSpPr/>
          <p:nvPr/>
        </p:nvSpPr>
        <p:spPr>
          <a:xfrm flipV="1">
            <a:off x="3840480" y="4023360"/>
            <a:ext cx="91440" cy="64008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6" name="Line 11"/>
          <p:cNvSpPr/>
          <p:nvPr/>
        </p:nvSpPr>
        <p:spPr>
          <a:xfrm>
            <a:off x="6309360" y="1920240"/>
            <a:ext cx="274320" cy="18288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7" name="Line 12"/>
          <p:cNvSpPr/>
          <p:nvPr/>
        </p:nvSpPr>
        <p:spPr>
          <a:xfrm flipV="1">
            <a:off x="8229600" y="2103120"/>
            <a:ext cx="0" cy="27432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8" name="Line 13"/>
          <p:cNvSpPr/>
          <p:nvPr/>
        </p:nvSpPr>
        <p:spPr>
          <a:xfrm>
            <a:off x="5120640" y="2377440"/>
            <a:ext cx="365760" cy="457200"/>
          </a:xfrm>
          <a:prstGeom prst="line">
            <a:avLst/>
          </a:prstGeom>
          <a:ln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sp>
      <p:sp>
        <p:nvSpPr>
          <p:cNvPr id="199" name="CustomShape 14"/>
          <p:cNvSpPr/>
          <p:nvPr/>
        </p:nvSpPr>
        <p:spPr>
          <a:xfrm>
            <a:off x="8640" y="5695920"/>
            <a:ext cx="9143280" cy="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595959"/>
                </a:solidFill>
                <a:latin typeface="Arial"/>
              </a:rPr>
              <a:t>G6 Base Geometry</a:t>
            </a:r>
            <a:endParaRPr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12129" y="1763486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7326" y="5432353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Image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77765" y="2830444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2600 X 1952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1110342" y="60579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449285" y="5837464"/>
            <a:ext cx="1463516" cy="4077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Picture 43" descr="1441269725158480_idx_3_seq_4_sid_1_H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4" y="2873828"/>
            <a:ext cx="3548596" cy="263887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00200" y="2947307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2600 X 1952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8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112153" y="6063905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456694" y="5837677"/>
            <a:ext cx="1463516" cy="40779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937" y="5483507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Image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pic>
        <p:nvPicPr>
          <p:cNvPr id="33" name="Picture 32" descr="1441269725158480_idx_3_seq_4_sid_1_H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66" y="2878709"/>
            <a:ext cx="3548596" cy="26388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952050" y="3324921"/>
            <a:ext cx="481566" cy="4980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59749" y="3338421"/>
            <a:ext cx="481566" cy="4980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Callout 41"/>
          <p:cNvSpPr/>
          <p:nvPr/>
        </p:nvSpPr>
        <p:spPr>
          <a:xfrm>
            <a:off x="425366" y="1960971"/>
            <a:ext cx="2959409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595959"/>
                </a:solidFill>
              </a:rPr>
              <a:t>Eye Classification and Detection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1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1690" y="3792538"/>
            <a:ext cx="3729449" cy="36988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902649" y="2497500"/>
            <a:ext cx="481566" cy="4980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frame022573_cam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8" y="2579639"/>
            <a:ext cx="3811587" cy="118749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917575" y="2928938"/>
            <a:ext cx="832185" cy="741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25198" y="2929500"/>
            <a:ext cx="832185" cy="7414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147557" y="25110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1160 X 300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frame022573_cam0_ey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1984375"/>
            <a:ext cx="2448046" cy="230051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5557" y="4278086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189888" y="595162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51704" y="5837677"/>
            <a:ext cx="1368506" cy="24368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frame022573_cam0_ey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2727325"/>
            <a:ext cx="2448046" cy="230051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5557" y="5021036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8" name="Down Arrow Callout 37"/>
          <p:cNvSpPr/>
          <p:nvPr/>
        </p:nvSpPr>
        <p:spPr>
          <a:xfrm>
            <a:off x="41729" y="2051050"/>
            <a:ext cx="3471119" cy="6477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Glint Detector on Image Patch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9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H="1">
            <a:off x="4392385" y="4816928"/>
            <a:ext cx="87234" cy="740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20282860">
            <a:off x="3804557" y="4808764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High  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189888" y="595162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51704" y="5837677"/>
            <a:ext cx="1368506" cy="24368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25042" y="1779814"/>
            <a:ext cx="487956" cy="336528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frame022573_cam0_ey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38" y="2727325"/>
            <a:ext cx="2448046" cy="230051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5557" y="5021036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22788" y="4522788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8" name="Down Arrow Callout 37"/>
          <p:cNvSpPr/>
          <p:nvPr/>
        </p:nvSpPr>
        <p:spPr>
          <a:xfrm>
            <a:off x="41729" y="2051050"/>
            <a:ext cx="3471119" cy="6477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Glint Detector on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50132" y="4124239"/>
            <a:ext cx="129763" cy="116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773069" y="3658875"/>
            <a:ext cx="1473851" cy="527036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/>
          <p:cNvSpPr txBox="1"/>
          <p:nvPr/>
        </p:nvSpPr>
        <p:spPr>
          <a:xfrm>
            <a:off x="3181706" y="3472042"/>
            <a:ext cx="2316796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Glint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14850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950000" y="514440"/>
            <a:ext cx="3804840" cy="194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712177"/>
                </a:solidFill>
                <a:latin typeface="Arial"/>
              </a:rPr>
              <a:t>Outline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65120" y="6431400"/>
            <a:ext cx="37260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extBox 3"/>
          <p:cNvSpPr txBox="1"/>
          <p:nvPr/>
        </p:nvSpPr>
        <p:spPr>
          <a:xfrm>
            <a:off x="5021263" y="2551113"/>
            <a:ext cx="3808207" cy="286232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Importance of Distance Information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Stereo Glint Based Distance Estimation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</a:rPr>
              <a:t>Benefits, </a:t>
            </a:r>
            <a:r>
              <a:rPr lang="en-US" sz="2400"/>
              <a:t>Challenges, and Beyond 15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14850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207162" y="5891159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60342" y="5837676"/>
            <a:ext cx="1359868" cy="2609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5" idx="4"/>
            <a:endCxn id="53" idx="0"/>
          </p:cNvCxnSpPr>
          <p:nvPr/>
        </p:nvCxnSpPr>
        <p:spPr>
          <a:xfrm>
            <a:off x="4914900" y="1804307"/>
            <a:ext cx="2057096" cy="218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4907" y="3363686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49485" y="4482193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pic>
        <p:nvPicPr>
          <p:cNvPr id="43" name="Picture 42" descr="1441269725158480_idx_3_seq_4_sid_1_L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21" y="2599481"/>
            <a:ext cx="2756706" cy="2057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45431" y="2584893"/>
            <a:ext cx="1779588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1280 X 960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2362" y="4651481"/>
            <a:ext cx="2743200" cy="369332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  <a:cs typeface="Arial"/>
              </a:rPr>
              <a:t>Low Resolution Image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3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207162" y="5891159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60342" y="5837676"/>
            <a:ext cx="1359868" cy="2609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4907" y="3363686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49485" y="4482193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9857" y="2090057"/>
            <a:ext cx="3395061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No eye classification, detection, and tracking in low resolution image 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Let us assume, a good initial </a:t>
            </a:r>
            <a:r>
              <a:rPr lang="en-US" dirty="0">
                <a:solidFill>
                  <a:srgbClr val="595959"/>
                </a:solidFill>
                <a:latin typeface="Arial" charset="0"/>
              </a:rPr>
              <a:t>guess of </a:t>
            </a:r>
            <a:r>
              <a:rPr lang="en-US" dirty="0">
                <a:solidFill>
                  <a:srgbClr val="595959"/>
                </a:solidFill>
              </a:rPr>
              <a:t>eye distance from tracker 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207162" y="5891159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60342" y="5837676"/>
            <a:ext cx="1359868" cy="2609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4907" y="3363686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49485" y="4482193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9857" y="2090057"/>
            <a:ext cx="3395061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Let us assume, a good initial guess of eye distance from tracker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16928" y="1836964"/>
            <a:ext cx="1095885" cy="3274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1207162" y="5891159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60342" y="5837676"/>
            <a:ext cx="1359868" cy="26096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04907" y="3363686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49485" y="4482193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9857" y="2090057"/>
            <a:ext cx="3395061" cy="230832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Let us assume, a good initial guess of eye distance from tracker 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Position of the low resolution camera and both of the </a:t>
            </a:r>
            <a:r>
              <a:rPr lang="en-US" dirty="0">
                <a:solidFill>
                  <a:srgbClr val="595959"/>
                </a:solidFill>
                <a:latin typeface="Arial" charset="0"/>
              </a:rPr>
              <a:t>illuminators are 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  <a:latin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16928" y="1836964"/>
            <a:ext cx="1095885" cy="32743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3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1" name="CustomShape 8"/>
          <p:cNvSpPr/>
          <p:nvPr/>
        </p:nvSpPr>
        <p:spPr>
          <a:xfrm>
            <a:off x="2194560" y="3108960"/>
            <a:ext cx="54864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64" y="3594741"/>
            <a:ext cx="7108665" cy="316058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0390" y="73793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 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3908350" y="1837505"/>
            <a:ext cx="886025" cy="3909567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>
            <a:off x="4752000" y="1782000"/>
            <a:ext cx="111331" cy="117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3861707" y="607422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33207" y="5715000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ustomShape 3"/>
          <p:cNvSpPr/>
          <p:nvPr/>
        </p:nvSpPr>
        <p:spPr>
          <a:xfrm>
            <a:off x="7829550" y="4327071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417378" y="3984171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CustomShape 3"/>
          <p:cNvSpPr/>
          <p:nvPr/>
        </p:nvSpPr>
        <p:spPr>
          <a:xfrm>
            <a:off x="2130878" y="5306785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7" name="CustomShape 3"/>
          <p:cNvSpPr/>
          <p:nvPr/>
        </p:nvSpPr>
        <p:spPr>
          <a:xfrm>
            <a:off x="6401181" y="4998150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279116" y="4578177"/>
            <a:ext cx="71660" cy="4269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77176" y="5527858"/>
            <a:ext cx="425812" cy="3280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481692" y="2090057"/>
            <a:ext cx="3594100" cy="412420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Let us assume, a good initial guess of eye distance from tracker   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Position of the low resolution camera and both of the illuminators are known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Using pin-hole camera model, project the glint in low resolution camera </a:t>
            </a:r>
          </a:p>
          <a:p>
            <a:endParaRPr lang="en-US" sz="2200" dirty="0"/>
          </a:p>
          <a:p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3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CustomShape 8"/>
          <p:cNvSpPr/>
          <p:nvPr/>
        </p:nvSpPr>
        <p:spPr>
          <a:xfrm>
            <a:off x="2194560" y="3108960"/>
            <a:ext cx="54864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64" y="3594741"/>
            <a:ext cx="7108665" cy="316058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0390" y="73793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 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3908350" y="1837505"/>
            <a:ext cx="886025" cy="3909567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>
            <a:off x="4752000" y="1782000"/>
            <a:ext cx="111331" cy="117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5775" y="2092325"/>
            <a:ext cx="3594100" cy="412420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Let us assume, a good initial guess of eye distance from tracker  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Position of the low resolution camera and both of the illuminators are known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Using pin-hole camera model, project the glint in low resolution camera </a:t>
            </a:r>
          </a:p>
          <a:p>
            <a:endParaRPr lang="en-US" sz="2200" dirty="0"/>
          </a:p>
          <a:p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820917" y="3901712"/>
            <a:ext cx="381507" cy="3898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11975" y="3971622"/>
            <a:ext cx="80996" cy="939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endCxn id="20" idx="1"/>
          </p:cNvCxnSpPr>
          <p:nvPr/>
        </p:nvCxnSpPr>
        <p:spPr>
          <a:xfrm>
            <a:off x="4880439" y="1893839"/>
            <a:ext cx="2043398" cy="2091544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3861707" y="607422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33207" y="5715000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ustomShape 3"/>
          <p:cNvSpPr/>
          <p:nvPr/>
        </p:nvSpPr>
        <p:spPr>
          <a:xfrm>
            <a:off x="7829550" y="4327071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417378" y="3984171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CustomShape 3"/>
          <p:cNvSpPr/>
          <p:nvPr/>
        </p:nvSpPr>
        <p:spPr>
          <a:xfrm>
            <a:off x="2130878" y="5306785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15887" y="2705586"/>
            <a:ext cx="1392921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Low Resolution Image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399168" y="3396300"/>
            <a:ext cx="98310" cy="2836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stomShape 3"/>
          <p:cNvSpPr/>
          <p:nvPr/>
        </p:nvSpPr>
        <p:spPr>
          <a:xfrm>
            <a:off x="6401181" y="4998150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279116" y="4578177"/>
            <a:ext cx="71660" cy="4269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77176" y="5527858"/>
            <a:ext cx="425812" cy="3280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CustomShape 2"/>
          <p:cNvSpPr/>
          <p:nvPr/>
        </p:nvSpPr>
        <p:spPr>
          <a:xfrm>
            <a:off x="457200" y="424542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/>
              </a:rPr>
              <a:t>Glint in Low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/>
              </a:rPr>
              <a:t>Resolution   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/>
              </a:rPr>
              <a:t>Image    </a:t>
            </a:r>
          </a:p>
          <a:p>
            <a:endParaRPr lang="en-US" sz="3000" b="1" dirty="0">
              <a:solidFill>
                <a:srgbClr val="712177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4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41" name="CustomShape 8"/>
          <p:cNvSpPr/>
          <p:nvPr/>
        </p:nvSpPr>
        <p:spPr>
          <a:xfrm>
            <a:off x="2194560" y="3108960"/>
            <a:ext cx="548640" cy="457200"/>
          </a:xfrm>
          <a:prstGeom prst="rect">
            <a:avLst/>
          </a:prstGeom>
          <a:noFill/>
          <a:ln w="18360">
            <a:solidFill>
              <a:srgbClr val="FFFFFF"/>
            </a:solidFill>
            <a:round/>
          </a:ln>
        </p:spPr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64" y="3594741"/>
            <a:ext cx="7108665" cy="316058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0390" y="73793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 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3908350" y="1837505"/>
            <a:ext cx="886025" cy="3909567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 flipH="1">
            <a:off x="4752000" y="1782000"/>
            <a:ext cx="111331" cy="117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820917" y="3901712"/>
            <a:ext cx="381507" cy="3898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911975" y="3971622"/>
            <a:ext cx="80996" cy="939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endCxn id="20" idx="1"/>
          </p:cNvCxnSpPr>
          <p:nvPr/>
        </p:nvCxnSpPr>
        <p:spPr>
          <a:xfrm>
            <a:off x="4880439" y="1893839"/>
            <a:ext cx="2043398" cy="2091544"/>
          </a:xfrm>
          <a:prstGeom prst="straightConnector1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3861707" y="607422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433207" y="5715000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ustomShape 3"/>
          <p:cNvSpPr/>
          <p:nvPr/>
        </p:nvSpPr>
        <p:spPr>
          <a:xfrm>
            <a:off x="7829550" y="4327071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417378" y="3984171"/>
            <a:ext cx="302628" cy="3203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CustomShape 3"/>
          <p:cNvSpPr/>
          <p:nvPr/>
        </p:nvSpPr>
        <p:spPr>
          <a:xfrm>
            <a:off x="2130878" y="5306785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15887" y="2705586"/>
            <a:ext cx="1392921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Low Resolution Image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399168" y="3396300"/>
            <a:ext cx="98310" cy="28367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stomShape 3"/>
          <p:cNvSpPr/>
          <p:nvPr/>
        </p:nvSpPr>
        <p:spPr>
          <a:xfrm>
            <a:off x="6401181" y="4998150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7279116" y="4578177"/>
            <a:ext cx="71660" cy="4269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77176" y="5527858"/>
            <a:ext cx="425812" cy="3280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4857750" y="3470502"/>
            <a:ext cx="1502229" cy="923330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cs typeface="Arial"/>
              </a:rPr>
              <a:t>Expected Glint Position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68093" y="3853543"/>
            <a:ext cx="922564" cy="228600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481692" y="2090057"/>
            <a:ext cx="3594100" cy="412420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Let us assume, a good initial guess of eye distance from tracker</a:t>
            </a: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Position of the low resolution camera and both of the illuminators are known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 charset="0"/>
              </a:rPr>
              <a:t>Using pin-hole camera model, project the glint in low resolution camera </a:t>
            </a:r>
          </a:p>
          <a:p>
            <a:endParaRPr lang="en-US" sz="2200" dirty="0"/>
          </a:p>
          <a:p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3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Glint Mapping and Detection</a:t>
            </a:r>
          </a:p>
          <a:p>
            <a:pPr>
              <a:lnSpc>
                <a:spcPct val="100000"/>
              </a:lnSpc>
            </a:pPr>
            <a:endParaRPr sz="3000" b="1" dirty="0">
              <a:solidFill>
                <a:srgbClr val="712177"/>
              </a:solidFill>
            </a:endParaRPr>
          </a:p>
        </p:txBody>
      </p:sp>
      <p:pic>
        <p:nvPicPr>
          <p:cNvPr id="2" name="Picture 1" descr="1441269725158480_idx_3_seq_4_sid_1_L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67" y="2938438"/>
            <a:ext cx="3987689" cy="2987993"/>
          </a:xfrm>
          <a:prstGeom prst="rect">
            <a:avLst/>
          </a:prstGeom>
        </p:spPr>
      </p:pic>
      <p:pic>
        <p:nvPicPr>
          <p:cNvPr id="5" name="Picture 4" descr="frame022573_cam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6" y="1429243"/>
            <a:ext cx="4928465" cy="1279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986" y="1618843"/>
            <a:ext cx="1178299" cy="1019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>
            <a:off x="2193968" y="2250106"/>
            <a:ext cx="4274017" cy="1703570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118357" y="2197327"/>
            <a:ext cx="76929" cy="88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61205" y="3910578"/>
            <a:ext cx="76929" cy="889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798" y="3969331"/>
            <a:ext cx="3767820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No eye classification and detection is required in low resolution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04234" y="555920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Low Resolution Image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2055" y="1060113"/>
            <a:ext cx="32051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2468" y="1494249"/>
            <a:ext cx="2693895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95959"/>
                </a:solidFill>
              </a:rPr>
              <a:t>Expected glint position in low resolution image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6057776" y="2782003"/>
            <a:ext cx="1566192" cy="634302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966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Glint Mapping and Detection</a:t>
            </a:r>
          </a:p>
          <a:p>
            <a:pPr>
              <a:lnSpc>
                <a:spcPct val="100000"/>
              </a:lnSpc>
            </a:pPr>
            <a:endParaRPr sz="3000" b="1" dirty="0">
              <a:solidFill>
                <a:srgbClr val="712177"/>
              </a:solidFill>
            </a:endParaRPr>
          </a:p>
        </p:txBody>
      </p:sp>
      <p:pic>
        <p:nvPicPr>
          <p:cNvPr id="2" name="Picture 1" descr="1441269725158480_idx_3_seq_4_sid_1_L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67" y="2938438"/>
            <a:ext cx="3987689" cy="2987993"/>
          </a:xfrm>
          <a:prstGeom prst="rect">
            <a:avLst/>
          </a:prstGeom>
        </p:spPr>
      </p:pic>
      <p:pic>
        <p:nvPicPr>
          <p:cNvPr id="5" name="Picture 4" descr="frame022573_cam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6" y="1429243"/>
            <a:ext cx="4928465" cy="12790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2986" y="1618843"/>
            <a:ext cx="1178299" cy="10199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/>
          <p:nvPr/>
        </p:nvCxnSpPr>
        <p:spPr>
          <a:xfrm>
            <a:off x="2193968" y="2250106"/>
            <a:ext cx="4274017" cy="1703570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126521" y="2189163"/>
            <a:ext cx="76929" cy="889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61205" y="3910578"/>
            <a:ext cx="76929" cy="889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2798" y="3969331"/>
            <a:ext cx="376782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No eye classification and detection is required in low resolution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4234" y="5559201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Low Resolution Image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2055" y="1060113"/>
            <a:ext cx="3205137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H="1">
            <a:off x="6241143" y="3699453"/>
            <a:ext cx="499994" cy="4249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4100" y="1499008"/>
            <a:ext cx="2693895" cy="120032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595959"/>
                </a:solidFill>
              </a:rPr>
              <a:t>Crop image patch around the expected glint position in low resolution image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6468008" y="2814299"/>
            <a:ext cx="1027755" cy="681518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9319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62960" y="3703680"/>
            <a:ext cx="8184960" cy="6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712177"/>
                </a:solidFill>
                <a:latin typeface="Arial"/>
              </a:rPr>
              <a:t>Brief Overview of </a:t>
            </a:r>
            <a:r>
              <a:rPr lang="en-US" sz="3600" b="1" dirty="0">
                <a:solidFill>
                  <a:srgbClr val="712177"/>
                </a:solidFill>
                <a:latin typeface="Arial" charset="0"/>
              </a:rPr>
              <a:t>Eye Tracking</a:t>
            </a:r>
            <a:endParaRPr dirty="0">
              <a:latin typeface="Arial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65120" y="6431400"/>
            <a:ext cx="37260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CustomShape 3"/>
          <p:cNvSpPr/>
          <p:nvPr/>
        </p:nvSpPr>
        <p:spPr>
          <a:xfrm>
            <a:off x="470880" y="4284000"/>
            <a:ext cx="8177400" cy="604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2200">
                <a:solidFill>
                  <a:srgbClr val="3F3F3F"/>
                </a:solidFill>
                <a:latin typeface="Arial"/>
              </a:rPr>
              <a:t>Importance of Distance Information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Glint Mapping and Detection</a:t>
            </a:r>
          </a:p>
          <a:p>
            <a:pPr>
              <a:lnSpc>
                <a:spcPct val="100000"/>
              </a:lnSpc>
            </a:pPr>
            <a:endParaRPr sz="3000" b="1" dirty="0">
              <a:solidFill>
                <a:srgbClr val="712177"/>
              </a:solidFill>
            </a:endParaRPr>
          </a:p>
        </p:txBody>
      </p:sp>
      <p:pic>
        <p:nvPicPr>
          <p:cNvPr id="9" name="Picture 8" descr="1441269679193725_idx_0_seq_1_sid_1_cr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77" y="2071688"/>
            <a:ext cx="3039609" cy="2909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2738" y="2085295"/>
            <a:ext cx="3052762" cy="28661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71800" y="4996542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Low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Down Arrow Callout 7"/>
          <p:cNvSpPr/>
          <p:nvPr/>
        </p:nvSpPr>
        <p:spPr>
          <a:xfrm>
            <a:off x="2824842" y="1183821"/>
            <a:ext cx="3059424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Glint Detector on Image Patch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71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</a:rPr>
              <a:t>Glint </a:t>
            </a:r>
            <a:r>
              <a:rPr lang="en-US" sz="3000" b="1" dirty="0" smtClean="0">
                <a:solidFill>
                  <a:srgbClr val="712177"/>
                </a:solidFill>
              </a:rPr>
              <a:t>Mapping and Detection</a:t>
            </a:r>
            <a:endParaRPr sz="3000" b="1" dirty="0">
              <a:solidFill>
                <a:srgbClr val="712177"/>
              </a:solidFill>
            </a:endParaRPr>
          </a:p>
        </p:txBody>
      </p:sp>
      <p:pic>
        <p:nvPicPr>
          <p:cNvPr id="9" name="Picture 8" descr="1441269679193725_idx_0_seq_1_sid_1_cr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77" y="2071688"/>
            <a:ext cx="3039609" cy="29091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2738" y="2085295"/>
            <a:ext cx="3052762" cy="28661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Callout 10"/>
          <p:cNvSpPr/>
          <p:nvPr/>
        </p:nvSpPr>
        <p:spPr>
          <a:xfrm>
            <a:off x="2826962" y="1184599"/>
            <a:ext cx="3059424" cy="914400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Glint Detector on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4996542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Low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4637" y="2961375"/>
            <a:ext cx="2316796" cy="1200329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Detected double glint position in low resolution image patch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4648200" y="3129136"/>
            <a:ext cx="1478280" cy="604664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4327087" y="3657600"/>
            <a:ext cx="321113" cy="161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2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5" idx="4"/>
            <a:endCxn id="53" idx="0"/>
          </p:cNvCxnSpPr>
          <p:nvPr/>
        </p:nvCxnSpPr>
        <p:spPr>
          <a:xfrm>
            <a:off x="4914900" y="1804307"/>
            <a:ext cx="2057096" cy="218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2" name="Picture 31" descr="1441269679193725_idx_0_seq_1_sid_1_cro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967592"/>
            <a:ext cx="2479675" cy="2309586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1853746" y="3257324"/>
            <a:ext cx="98878" cy="7483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9228" y="4269921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Low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04907" y="3363686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49485" y="4482193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5" idx="4"/>
            <a:endCxn id="53" idx="0"/>
          </p:cNvCxnSpPr>
          <p:nvPr/>
        </p:nvCxnSpPr>
        <p:spPr>
          <a:xfrm>
            <a:off x="4914900" y="1804307"/>
            <a:ext cx="2057096" cy="218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000501" y="1845128"/>
            <a:ext cx="820371" cy="40017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98471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604907" y="3412671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408964" y="3494314"/>
            <a:ext cx="914400" cy="91440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31478" y="3992335"/>
            <a:ext cx="356287" cy="38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Glint in Low </a:t>
            </a:r>
            <a:endParaRPr lang="en-US" sz="3000" b="1" dirty="0">
              <a:solidFill>
                <a:srgbClr val="712177"/>
              </a:solidFill>
              <a:latin typeface="Arial" charset="0"/>
            </a:endParaRP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Resolution  </a:t>
            </a:r>
          </a:p>
          <a:p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Image  </a:t>
            </a:r>
          </a:p>
          <a:p>
            <a:endParaRPr lang="en-US" sz="3000" b="1" dirty="0">
              <a:solidFill>
                <a:srgbClr val="712177"/>
              </a:solidFill>
              <a:latin typeface="Arial" charset="0"/>
            </a:endParaRP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5" idx="4"/>
            <a:endCxn id="53" idx="0"/>
          </p:cNvCxnSpPr>
          <p:nvPr/>
        </p:nvCxnSpPr>
        <p:spPr>
          <a:xfrm>
            <a:off x="4914900" y="1804307"/>
            <a:ext cx="2057096" cy="2185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906735" y="1763485"/>
            <a:ext cx="3595057" cy="214709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9" name="Picture 38" descr="1441269679193725_idx_0_seq_1_sid_1_cro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4" y="1975757"/>
            <a:ext cx="2479675" cy="230958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7392" y="4278085"/>
            <a:ext cx="2743200" cy="646331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Low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730828" y="3208563"/>
            <a:ext cx="351776" cy="204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000501" y="1845128"/>
            <a:ext cx="820371" cy="40017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0209" y="1845128"/>
            <a:ext cx="2119434" cy="218087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67943" y="1812472"/>
            <a:ext cx="73479" cy="571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8000" y="4008664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/>
          <p:cNvCxnSpPr/>
          <p:nvPr/>
        </p:nvCxnSpPr>
        <p:spPr>
          <a:xfrm flipV="1">
            <a:off x="2081893" y="2530930"/>
            <a:ext cx="1208314" cy="783771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2971574" y="2167164"/>
            <a:ext cx="133077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Double glint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0307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96742" y="340450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</a:rPr>
              <a:t>Stereo </a:t>
            </a:r>
            <a:r>
              <a:rPr lang="en-US" sz="3000" b="1" dirty="0" smtClean="0">
                <a:solidFill>
                  <a:srgbClr val="712177"/>
                </a:solidFill>
              </a:rPr>
              <a:t>Glint Pair</a:t>
            </a:r>
            <a:endParaRPr sz="3000" b="1" dirty="0">
              <a:solidFill>
                <a:srgbClr val="712177"/>
              </a:solidFill>
            </a:endParaRPr>
          </a:p>
        </p:txBody>
      </p:sp>
      <p:pic>
        <p:nvPicPr>
          <p:cNvPr id="9" name="Picture 8" descr="1441269679193725_idx_0_seq_1_sid_1_cro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78" y="1364593"/>
            <a:ext cx="2716563" cy="2603500"/>
          </a:xfrm>
          <a:prstGeom prst="rect">
            <a:avLst/>
          </a:prstGeom>
        </p:spPr>
      </p:pic>
      <p:pic>
        <p:nvPicPr>
          <p:cNvPr id="13" name="Picture 12" descr="frame022573_cam0_ey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76" y="1385380"/>
            <a:ext cx="2743200" cy="257929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297113" y="2963888"/>
            <a:ext cx="129763" cy="116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10224" y="2771008"/>
            <a:ext cx="351776" cy="204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74386" y="4005577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High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5481" y="4000034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Low Resolution ROI Image Patch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4864" y="1845128"/>
            <a:ext cx="1330779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Double glint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flipV="1">
            <a:off x="6964135" y="2098221"/>
            <a:ext cx="1208314" cy="783771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24492" y="1958975"/>
            <a:ext cx="1175204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Single</a:t>
            </a:r>
            <a:endParaRPr lang="en-US" dirty="0">
              <a:solidFill>
                <a:srgbClr val="595959"/>
              </a:solidFill>
            </a:endParaRPr>
          </a:p>
          <a:p>
            <a:pPr algn="ctr"/>
            <a:r>
              <a:rPr lang="en-US">
                <a:solidFill>
                  <a:srgbClr val="595959"/>
                </a:solidFill>
              </a:rPr>
              <a:t>glint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" name="Curved Connector 2"/>
          <p:cNvCxnSpPr/>
          <p:nvPr/>
        </p:nvCxnSpPr>
        <p:spPr>
          <a:xfrm rot="10800000">
            <a:off x="930731" y="2171703"/>
            <a:ext cx="1355273" cy="832756"/>
          </a:xfrm>
          <a:prstGeom prst="curvedConnector3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8436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Stereo Glint 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Based Distance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Estimation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4000500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96742" y="340450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82142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Stereo Glint 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Based Distance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Estimation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11554" y="3989832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858000" y="4000500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425042" y="1102178"/>
            <a:ext cx="575175" cy="406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96742" y="340450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29099" y="449035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236" name="Straight Connector 235"/>
          <p:cNvCxnSpPr/>
          <p:nvPr/>
        </p:nvCxnSpPr>
        <p:spPr>
          <a:xfrm flipH="1">
            <a:off x="4394224" y="4821653"/>
            <a:ext cx="87234" cy="740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Stereo Glint 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Based Distance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Estimation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Arrow Connector 231"/>
          <p:cNvCxnSpPr/>
          <p:nvPr/>
        </p:nvCxnSpPr>
        <p:spPr>
          <a:xfrm flipV="1">
            <a:off x="4429641" y="1107019"/>
            <a:ext cx="575175" cy="406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17178" y="3984171"/>
            <a:ext cx="223838" cy="762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96742" y="340450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69921" y="4523014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7688" y="2355850"/>
            <a:ext cx="3091034" cy="64633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  <a:cs typeface="Arial"/>
              </a:rPr>
              <a:t>Assume double glint as a big single glint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9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cxnSp>
        <p:nvCxnSpPr>
          <p:cNvPr id="236" name="Straight Connector 235"/>
          <p:cNvCxnSpPr/>
          <p:nvPr/>
        </p:nvCxnSpPr>
        <p:spPr>
          <a:xfrm flipH="1">
            <a:off x="4394224" y="4821653"/>
            <a:ext cx="87234" cy="740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924582" y="4020019"/>
            <a:ext cx="356287" cy="38406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Stereo Glint 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Based Distance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Estimation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-297698" y="2285424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4382999" y="5077220"/>
            <a:ext cx="112801" cy="1043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20282860">
            <a:off x="6441850" y="3662771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0282860">
            <a:off x="3810384" y="4812452"/>
            <a:ext cx="1144638" cy="7144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18755184" lon="18553735" rev="233753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4481149" y="1330421"/>
            <a:ext cx="2459993" cy="2708179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flipV="1">
            <a:off x="4429641" y="1107019"/>
            <a:ext cx="575175" cy="40626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4358052" y="5157216"/>
            <a:ext cx="126278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21714" y="3989388"/>
            <a:ext cx="223838" cy="762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96742" y="3404507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61756" y="4514850"/>
            <a:ext cx="1356404" cy="36933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/>
              <a:t>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02907" y="17145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Point of Intersection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5014619" y="1790035"/>
            <a:ext cx="715743" cy="111133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462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Brief Overview of Eye Tracking </a:t>
            </a:r>
            <a:endParaRPr dirty="0">
              <a:latin typeface="Arial" charset="0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2833560" y="3315240"/>
            <a:ext cx="2867760" cy="622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pic>
        <p:nvPicPr>
          <p:cNvPr id="169" name="Picture 16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" y="1005840"/>
            <a:ext cx="9014400" cy="515556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7386638" y="740229"/>
            <a:ext cx="1573212" cy="16884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b="1">
                <a:latin typeface="Arial"/>
              </a:rPr>
              <a:t>Camera </a:t>
            </a:r>
            <a:r>
              <a:rPr lang="en-US" sz="1200">
                <a:latin typeface="Arial"/>
              </a:rPr>
              <a:t>acquire</a:t>
            </a:r>
            <a:endParaRPr dirty="0"/>
          </a:p>
          <a:p>
            <a:r>
              <a:rPr lang="en-US" sz="1200">
                <a:latin typeface="Arial"/>
              </a:rPr>
              <a:t>the image </a:t>
            </a:r>
            <a:endParaRPr dirty="0"/>
          </a:p>
          <a:p>
            <a:r>
              <a:rPr lang="en-US" sz="1200">
                <a:latin typeface="Arial"/>
              </a:rPr>
              <a:t>of the user in real </a:t>
            </a:r>
            <a:endParaRPr dirty="0"/>
          </a:p>
          <a:p>
            <a:r>
              <a:rPr lang="en-US" sz="1200">
                <a:latin typeface="Arial"/>
              </a:rPr>
              <a:t>time. </a:t>
            </a:r>
            <a:endParaRPr dirty="0"/>
          </a:p>
        </p:txBody>
      </p:sp>
      <p:sp>
        <p:nvSpPr>
          <p:cNvPr id="171" name="CustomShape 5"/>
          <p:cNvSpPr/>
          <p:nvPr/>
        </p:nvSpPr>
        <p:spPr>
          <a:xfrm>
            <a:off x="7387200" y="2945520"/>
            <a:ext cx="1572840" cy="1370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b="1">
                <a:latin typeface="Arial"/>
              </a:rPr>
              <a:t>Algorithms </a:t>
            </a:r>
            <a:r>
              <a:rPr lang="en-US" sz="1200">
                <a:latin typeface="Arial"/>
              </a:rPr>
              <a:t>are</a:t>
            </a:r>
            <a:endParaRPr lang="en-US" sz="1200" dirty="0">
              <a:latin typeface="Arial"/>
            </a:endParaRPr>
          </a:p>
          <a:p>
            <a:r>
              <a:rPr lang="en-US" sz="1200">
                <a:latin typeface="Arial"/>
              </a:rPr>
              <a:t>used to find </a:t>
            </a:r>
            <a:endParaRPr lang="en-US" dirty="0"/>
          </a:p>
          <a:p>
            <a:r>
              <a:rPr lang="en-US" sz="1200">
                <a:latin typeface="Arial"/>
              </a:rPr>
              <a:t>features in the image,</a:t>
            </a:r>
            <a:endParaRPr lang="en-US" sz="1200" dirty="0">
              <a:latin typeface="Arial"/>
            </a:endParaRPr>
          </a:p>
          <a:p>
            <a:r>
              <a:rPr lang="en-US" sz="1200">
                <a:latin typeface="Arial"/>
              </a:rPr>
              <a:t>such as the eyes,</a:t>
            </a:r>
            <a:endParaRPr lang="en-US" sz="1200" dirty="0">
              <a:latin typeface="Arial"/>
            </a:endParaRPr>
          </a:p>
          <a:p>
            <a:r>
              <a:rPr lang="en-US" sz="1200">
                <a:latin typeface="Arial"/>
              </a:rPr>
              <a:t>pupils, and glints.</a:t>
            </a:r>
            <a:endParaRPr dirty="0"/>
          </a:p>
        </p:txBody>
      </p:sp>
      <p:sp>
        <p:nvSpPr>
          <p:cNvPr id="172" name="CustomShape 6"/>
          <p:cNvSpPr/>
          <p:nvPr/>
        </p:nvSpPr>
        <p:spPr>
          <a:xfrm>
            <a:off x="7421760" y="4461480"/>
            <a:ext cx="1572840" cy="13705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>
                <a:latin typeface="Arial"/>
              </a:rPr>
              <a:t>Mathematical </a:t>
            </a:r>
            <a:endParaRPr dirty="0"/>
          </a:p>
          <a:p>
            <a:r>
              <a:rPr lang="en-US" sz="1200">
                <a:latin typeface="Arial"/>
              </a:rPr>
              <a:t>models are used to </a:t>
            </a:r>
            <a:endParaRPr dirty="0"/>
          </a:p>
          <a:p>
            <a:r>
              <a:rPr lang="en-US" sz="1200">
                <a:latin typeface="Arial"/>
              </a:rPr>
              <a:t>calculate </a:t>
            </a:r>
            <a:r>
              <a:rPr lang="en-US" sz="1200" b="1">
                <a:latin typeface="Arial"/>
              </a:rPr>
              <a:t>the eye's </a:t>
            </a:r>
            <a:endParaRPr dirty="0"/>
          </a:p>
          <a:p>
            <a:r>
              <a:rPr lang="en-US" sz="1200" b="1">
                <a:latin typeface="Arial"/>
              </a:rPr>
              <a:t>distance and the </a:t>
            </a:r>
            <a:endParaRPr dirty="0"/>
          </a:p>
          <a:p>
            <a:r>
              <a:rPr lang="en-US" sz="1200" b="1">
                <a:latin typeface="Arial"/>
              </a:rPr>
              <a:t>gaze points.</a:t>
            </a:r>
            <a:endParaRPr dirty="0"/>
          </a:p>
        </p:txBody>
      </p:sp>
      <p:sp>
        <p:nvSpPr>
          <p:cNvPr id="173" name="CustomShape 7"/>
          <p:cNvSpPr/>
          <p:nvPr/>
        </p:nvSpPr>
        <p:spPr>
          <a:xfrm>
            <a:off x="257760" y="1163520"/>
            <a:ext cx="1752840" cy="1680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b="1">
                <a:latin typeface="Arial"/>
              </a:rPr>
              <a:t>The G6 eye tracker</a:t>
            </a:r>
            <a:r>
              <a:rPr lang="en-US" sz="1200">
                <a:latin typeface="Arial"/>
              </a:rPr>
              <a:t> </a:t>
            </a:r>
            <a:endParaRPr dirty="0"/>
          </a:p>
          <a:p>
            <a:r>
              <a:rPr lang="en-US" sz="1200">
                <a:latin typeface="Arial"/>
              </a:rPr>
              <a:t>incorporates </a:t>
            </a:r>
            <a:endParaRPr dirty="0"/>
          </a:p>
          <a:p>
            <a:r>
              <a:rPr lang="en-US" sz="1200">
                <a:latin typeface="Arial"/>
              </a:rPr>
              <a:t>two near-infrared </a:t>
            </a:r>
            <a:endParaRPr dirty="0"/>
          </a:p>
          <a:p>
            <a:r>
              <a:rPr lang="en-US" sz="1200">
                <a:latin typeface="Arial"/>
              </a:rPr>
              <a:t>illuminators, </a:t>
            </a:r>
            <a:endParaRPr dirty="0"/>
          </a:p>
          <a:p>
            <a:r>
              <a:rPr lang="en-US" sz="1200">
                <a:latin typeface="Arial"/>
              </a:rPr>
              <a:t>one high resolution</a:t>
            </a:r>
            <a:endParaRPr dirty="0"/>
          </a:p>
          <a:p>
            <a:r>
              <a:rPr lang="en-US" sz="1200">
                <a:latin typeface="Arial"/>
              </a:rPr>
              <a:t>cameras, one low </a:t>
            </a:r>
            <a:endParaRPr dirty="0"/>
          </a:p>
          <a:p>
            <a:r>
              <a:rPr lang="en-US" sz="1200">
                <a:latin typeface="Arial"/>
              </a:rPr>
              <a:t>resolution camera </a:t>
            </a:r>
            <a:endParaRPr dirty="0"/>
          </a:p>
          <a:p>
            <a:r>
              <a:rPr lang="en-US" sz="1200">
                <a:latin typeface="Arial"/>
              </a:rPr>
              <a:t>and algorithms.</a:t>
            </a:r>
            <a:endParaRPr dirty="0"/>
          </a:p>
        </p:txBody>
      </p:sp>
      <p:sp>
        <p:nvSpPr>
          <p:cNvPr id="174" name="CustomShape 8"/>
          <p:cNvSpPr/>
          <p:nvPr/>
        </p:nvSpPr>
        <p:spPr>
          <a:xfrm>
            <a:off x="1789920" y="1188720"/>
            <a:ext cx="273240" cy="4921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175" name="CustomShape 9"/>
          <p:cNvSpPr/>
          <p:nvPr/>
        </p:nvSpPr>
        <p:spPr>
          <a:xfrm>
            <a:off x="4846320" y="1208160"/>
            <a:ext cx="1259640" cy="11293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b="1">
                <a:latin typeface="Arial"/>
              </a:rPr>
              <a:t>Illuminators</a:t>
            </a:r>
            <a:endParaRPr/>
          </a:p>
          <a:p>
            <a:r>
              <a:rPr lang="en-US" sz="1200">
                <a:latin typeface="Arial"/>
              </a:rPr>
              <a:t>create </a:t>
            </a:r>
            <a:endParaRPr/>
          </a:p>
          <a:p>
            <a:r>
              <a:rPr lang="en-US" sz="1200">
                <a:latin typeface="Arial"/>
              </a:rPr>
              <a:t>reflections, </a:t>
            </a:r>
            <a:endParaRPr/>
          </a:p>
          <a:p>
            <a:r>
              <a:rPr lang="en-US" sz="1200">
                <a:latin typeface="Arial"/>
              </a:rPr>
              <a:t>know as </a:t>
            </a:r>
            <a:endParaRPr/>
          </a:p>
          <a:p>
            <a:r>
              <a:rPr lang="en-US" sz="1200">
                <a:latin typeface="Arial"/>
              </a:rPr>
              <a:t>glints, on </a:t>
            </a:r>
            <a:endParaRPr/>
          </a:p>
          <a:p>
            <a:r>
              <a:rPr lang="en-US" sz="1200">
                <a:latin typeface="Arial"/>
              </a:rPr>
              <a:t>the eyes.</a:t>
            </a:r>
            <a:endParaRPr/>
          </a:p>
        </p:txBody>
      </p:sp>
      <p:sp>
        <p:nvSpPr>
          <p:cNvPr id="176" name="CustomShape 10"/>
          <p:cNvSpPr/>
          <p:nvPr/>
        </p:nvSpPr>
        <p:spPr>
          <a:xfrm>
            <a:off x="5824231" y="1593784"/>
            <a:ext cx="1498320" cy="1681200"/>
          </a:xfrm>
          <a:prstGeom prst="ellipse">
            <a:avLst/>
          </a:prstGeom>
          <a:noFill/>
          <a:ln w="82440">
            <a:solidFill>
              <a:srgbClr val="0066CC"/>
            </a:solidFill>
            <a:round/>
          </a:ln>
        </p:spPr>
      </p:sp>
      <p:sp>
        <p:nvSpPr>
          <p:cNvPr id="177" name="CustomShape 11"/>
          <p:cNvSpPr/>
          <p:nvPr/>
        </p:nvSpPr>
        <p:spPr>
          <a:xfrm>
            <a:off x="569481" y="5893071"/>
            <a:ext cx="1787040" cy="3308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200">
                <a:latin typeface="Arial"/>
              </a:rPr>
              <a:t>The G6 Eye Tracker</a:t>
            </a:r>
            <a:endParaRPr/>
          </a:p>
        </p:txBody>
      </p:sp>
      <p:sp>
        <p:nvSpPr>
          <p:cNvPr id="178" name="CustomShape 12"/>
          <p:cNvSpPr/>
          <p:nvPr/>
        </p:nvSpPr>
        <p:spPr>
          <a:xfrm>
            <a:off x="914400" y="4699440"/>
            <a:ext cx="914400" cy="27432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sz="1200">
                <a:latin typeface="Arial"/>
              </a:rPr>
              <a:t>Gaze Point</a:t>
            </a:r>
            <a:endParaRPr/>
          </a:p>
        </p:txBody>
      </p:sp>
      <p:cxnSp>
        <p:nvCxnSpPr>
          <p:cNvPr id="7" name="Curved Connector 6"/>
          <p:cNvCxnSpPr/>
          <p:nvPr/>
        </p:nvCxnSpPr>
        <p:spPr>
          <a:xfrm rot="16200000" flipH="1">
            <a:off x="5735365" y="1457993"/>
            <a:ext cx="1025410" cy="753973"/>
          </a:xfrm>
          <a:prstGeom prst="curvedConnector3">
            <a:avLst/>
          </a:prstGeom>
          <a:ln>
            <a:solidFill>
              <a:schemeClr val="tx1"/>
            </a:solidFill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" name="Straight Arrow Connector 1"/>
          <p:cNvCxnSpPr/>
          <p:nvPr/>
        </p:nvCxnSpPr>
        <p:spPr>
          <a:xfrm flipH="1">
            <a:off x="8090807" y="1918607"/>
            <a:ext cx="8164" cy="62048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00333_f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5" y="3697415"/>
            <a:ext cx="7108665" cy="3160585"/>
          </a:xfrm>
          <a:prstGeom prst="rect">
            <a:avLst/>
          </a:prstGeom>
        </p:spPr>
      </p:pic>
      <p:sp>
        <p:nvSpPr>
          <p:cNvPr id="234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r>
              <a:rPr lang="en-US" sz="3000" b="1" dirty="0">
                <a:solidFill>
                  <a:srgbClr val="712177"/>
                </a:solidFill>
              </a:rPr>
              <a:t>Stereo Glint 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Based Distance</a:t>
            </a:r>
          </a:p>
          <a:p>
            <a:r>
              <a:rPr lang="en-US" sz="3000" b="1" dirty="0">
                <a:solidFill>
                  <a:srgbClr val="712177"/>
                </a:solidFill>
              </a:rPr>
              <a:t>Estimation</a:t>
            </a:r>
          </a:p>
        </p:txBody>
      </p:sp>
      <p:sp>
        <p:nvSpPr>
          <p:cNvPr id="244" name="Line 11"/>
          <p:cNvSpPr/>
          <p:nvPr/>
        </p:nvSpPr>
        <p:spPr>
          <a:xfrm flipH="1">
            <a:off x="3200400" y="2743200"/>
            <a:ext cx="137160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245" name="Line 12"/>
          <p:cNvSpPr/>
          <p:nvPr/>
        </p:nvSpPr>
        <p:spPr>
          <a:xfrm>
            <a:off x="4886754" y="2743200"/>
            <a:ext cx="1463040" cy="731520"/>
          </a:xfrm>
          <a:prstGeom prst="line">
            <a:avLst/>
          </a:prstGeom>
          <a:ln>
            <a:solidFill>
              <a:srgbClr val="FFFFFF"/>
            </a:solidFill>
            <a:tailEnd type="triangle" w="med" len="med"/>
          </a:ln>
        </p:spPr>
      </p:sp>
      <p:sp>
        <p:nvSpPr>
          <p:cNvPr id="30" name="Oval 29"/>
          <p:cNvSpPr/>
          <p:nvPr/>
        </p:nvSpPr>
        <p:spPr>
          <a:xfrm>
            <a:off x="3810730" y="442060"/>
            <a:ext cx="1340838" cy="13299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charset="0"/>
              </a:rPr>
              <a:t> </a:t>
            </a:r>
          </a:p>
        </p:txBody>
      </p:sp>
      <p:sp>
        <p:nvSpPr>
          <p:cNvPr id="31" name="Oval 30"/>
          <p:cNvSpPr/>
          <p:nvPr/>
        </p:nvSpPr>
        <p:spPr>
          <a:xfrm>
            <a:off x="4233407" y="986601"/>
            <a:ext cx="838133" cy="894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 rot="-2340000">
            <a:off x="4086160" y="794861"/>
            <a:ext cx="990197" cy="100944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846547" y="1714500"/>
            <a:ext cx="111331" cy="11747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82193" y="1728216"/>
            <a:ext cx="70807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stomShape 3"/>
          <p:cNvSpPr/>
          <p:nvPr/>
        </p:nvSpPr>
        <p:spPr>
          <a:xfrm>
            <a:off x="6629400" y="4988378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Low Resolution Camera</a:t>
            </a:r>
            <a:endParaRPr dirty="0"/>
          </a:p>
        </p:txBody>
      </p:sp>
      <p:sp>
        <p:nvSpPr>
          <p:cNvPr id="22" name="CustomShape 3"/>
          <p:cNvSpPr/>
          <p:nvPr/>
        </p:nvSpPr>
        <p:spPr>
          <a:xfrm>
            <a:off x="3959678" y="6139542"/>
            <a:ext cx="2093913" cy="5870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High Resolution Camera</a:t>
            </a:r>
            <a:endParaRPr dirty="0"/>
          </a:p>
        </p:txBody>
      </p:sp>
      <p:sp>
        <p:nvSpPr>
          <p:cNvPr id="23" name="CustomShape 3"/>
          <p:cNvSpPr/>
          <p:nvPr/>
        </p:nvSpPr>
        <p:spPr>
          <a:xfrm>
            <a:off x="2122714" y="5208814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Bright Pupil Illuminator</a:t>
            </a:r>
            <a:endParaRPr dirty="0"/>
          </a:p>
        </p:txBody>
      </p:sp>
      <p:sp>
        <p:nvSpPr>
          <p:cNvPr id="24" name="CustomShape 3"/>
          <p:cNvSpPr/>
          <p:nvPr/>
        </p:nvSpPr>
        <p:spPr>
          <a:xfrm>
            <a:off x="7829550" y="3086100"/>
            <a:ext cx="1383856" cy="587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3F3F3F"/>
                </a:solidFill>
                <a:latin typeface="Arial"/>
              </a:rPr>
              <a:t>Dark Pupil Illuminator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5086350" y="800100"/>
            <a:ext cx="930983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7F7F7F"/>
                </a:solidFill>
              </a:rPr>
              <a:t>Eye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7410549" y="459746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49981" y="5571764"/>
            <a:ext cx="470229" cy="26591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14088" y="5685346"/>
            <a:ext cx="257027" cy="4524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465307" y="3640255"/>
            <a:ext cx="106009" cy="15931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26124" y="1800574"/>
            <a:ext cx="989362" cy="33135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687" y="2090221"/>
            <a:ext cx="3395061" cy="20313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Point of intersection gives distance of the tracker from the eye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F7F7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For next frame, initialize the stereo algorithm with the estimated stereo distance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96592" y="17145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Point of Intersection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>
            <a:off x="5012871" y="1787978"/>
            <a:ext cx="715743" cy="111133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4565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62960" y="3703680"/>
            <a:ext cx="8184960" cy="6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95000"/>
              </a:lnSpc>
            </a:pPr>
            <a:r>
              <a:rPr lang="en-US" sz="3600" b="1" dirty="0">
                <a:solidFill>
                  <a:srgbClr val="712177"/>
                </a:solidFill>
                <a:latin typeface="Arial" charset="0"/>
              </a:rPr>
              <a:t>Benefits, </a:t>
            </a:r>
            <a:r>
              <a:rPr lang="en-US" sz="3600" b="1">
                <a:solidFill>
                  <a:srgbClr val="712177"/>
                </a:solidFill>
                <a:latin typeface="Arial"/>
              </a:rPr>
              <a:t>Challenges, and Beyond 15 </a:t>
            </a:r>
            <a:endParaRPr dirty="0"/>
          </a:p>
        </p:txBody>
      </p:sp>
      <p:sp>
        <p:nvSpPr>
          <p:cNvPr id="302" name="CustomShape 2"/>
          <p:cNvSpPr/>
          <p:nvPr/>
        </p:nvSpPr>
        <p:spPr>
          <a:xfrm>
            <a:off x="465120" y="6431400"/>
            <a:ext cx="372600" cy="362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712177"/>
                </a:solidFill>
                <a:latin typeface="Arial"/>
              </a:rPr>
              <a:t>Benefits</a:t>
            </a:r>
            <a:endParaRPr/>
          </a:p>
        </p:txBody>
      </p:sp>
      <p:sp>
        <p:nvSpPr>
          <p:cNvPr id="310" name="CustomShape 3"/>
          <p:cNvSpPr/>
          <p:nvPr/>
        </p:nvSpPr>
        <p:spPr>
          <a:xfrm>
            <a:off x="462600" y="1371600"/>
            <a:ext cx="8185680" cy="469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95959"/>
                </a:solidFill>
                <a:latin typeface="Arial"/>
              </a:rPr>
              <a:t>Stable distance estimation when compare to temporal glints based position information</a:t>
            </a:r>
            <a:endParaRPr dirty="0">
              <a:solidFill>
                <a:srgbClr val="595959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95959"/>
                </a:solidFill>
                <a:latin typeface="Arial"/>
              </a:rPr>
              <a:t>Only one glint is required to estimate distance information</a:t>
            </a:r>
            <a:endParaRPr lang="en-US" sz="2200" dirty="0">
              <a:solidFill>
                <a:srgbClr val="595959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5F5F5F"/>
              </a:solidFill>
              <a:latin typeface="Arial"/>
            </a:endParaRPr>
          </a:p>
          <a:p>
            <a:pPr marL="800100" lvl="1" indent="-342900">
              <a:buSzPct val="110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95959"/>
                </a:solidFill>
                <a:latin typeface="Arial"/>
              </a:rPr>
              <a:t>Improve gaze at large gaze angles </a:t>
            </a:r>
            <a:endParaRPr dirty="0">
              <a:solidFill>
                <a:srgbClr val="595959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 marL="800100" lvl="1" indent="-342900">
              <a:buSzPct val="110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95959"/>
                </a:solidFill>
                <a:latin typeface="Arial"/>
              </a:rPr>
              <a:t>Distance information is even when temporal glint based distance estimation fails</a:t>
            </a:r>
            <a:endParaRPr lang="en-US" sz="2200" dirty="0">
              <a:solidFill>
                <a:srgbClr val="595959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SzPct val="110000"/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SzPct val="110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95959"/>
                </a:solidFill>
              </a:rPr>
              <a:t>Help to improve temporal glints based distance estimates</a:t>
            </a:r>
            <a:endParaRPr lang="en-US" sz="2200" dirty="0">
              <a:solidFill>
                <a:srgbClr val="595959"/>
              </a:solidFill>
            </a:endParaRPr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595959"/>
                </a:solidFill>
                <a:latin typeface="Arial" charset="0"/>
              </a:rPr>
              <a:t>Improves gaze accuracy and precision with </a:t>
            </a:r>
            <a:r>
              <a:rPr lang="en-US" sz="2200">
                <a:solidFill>
                  <a:srgbClr val="595959"/>
                </a:solidFill>
                <a:latin typeface="Arial"/>
              </a:rPr>
              <a:t>estimated cornea radius, instead of a fixed default value</a:t>
            </a:r>
            <a:endParaRPr dirty="0">
              <a:solidFill>
                <a:srgbClr val="595959"/>
              </a:solidFill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712177"/>
                </a:solidFill>
                <a:latin typeface="Arial"/>
              </a:rPr>
              <a:t>Challenges</a:t>
            </a: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464040" y="1371600"/>
            <a:ext cx="8496720" cy="469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000" tIns="45000" rIns="90000" bIns="45000" anchor="t"/>
          <a:lstStyle/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5F5F5F"/>
                </a:solidFill>
                <a:latin typeface="Arial"/>
              </a:rPr>
              <a:t>Unsynchronized stereo system</a:t>
            </a:r>
            <a:endParaRPr lang="en-US" sz="24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F5F5F"/>
                </a:solidFill>
                <a:latin typeface="Arial"/>
              </a:rPr>
              <a:t>Acquisition time will be different for the low and high resolution images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F5F5F"/>
                </a:solidFill>
                <a:latin typeface="Arial"/>
              </a:rPr>
              <a:t>Double glints in low resolution images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5F5F5F"/>
                </a:solidFill>
                <a:latin typeface="Arial" charset="0"/>
              </a:rPr>
              <a:t>Asymmetric stereo system</a:t>
            </a:r>
            <a:endParaRPr sz="2400" dirty="0">
              <a:latin typeface="Arial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F5F5F"/>
                </a:solidFill>
                <a:latin typeface="Arial" charset="0"/>
              </a:rPr>
              <a:t>Detected glint position in low resolution will have limited accuracy and precision</a:t>
            </a:r>
            <a:endParaRPr lang="en-US" sz="1600" dirty="0">
              <a:solidFill>
                <a:srgbClr val="5F5F5F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F5F5F"/>
              </a:solidFill>
              <a:latin typeface="Ari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F5F5F"/>
                </a:solidFill>
                <a:latin typeface="Arial" charset="0"/>
              </a:rPr>
              <a:t>Highly sensitive to camera calibration parameters  </a:t>
            </a:r>
            <a:r>
              <a:rPr lang="en-US" sz="1600" dirty="0">
                <a:solidFill>
                  <a:srgbClr val="5F5F5F"/>
                </a:solidFill>
                <a:latin typeface="Arial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712177"/>
                </a:solidFill>
                <a:latin typeface="Arial"/>
              </a:rPr>
              <a:t>Develop Beyond 15</a:t>
            </a:r>
            <a:endParaRPr dirty="0"/>
          </a:p>
        </p:txBody>
      </p:sp>
      <p:sp>
        <p:nvSpPr>
          <p:cNvPr id="310" name="CustomShape 3"/>
          <p:cNvSpPr/>
          <p:nvPr/>
        </p:nvSpPr>
        <p:spPr>
          <a:xfrm>
            <a:off x="462600" y="1371600"/>
            <a:ext cx="8185680" cy="469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F5F5F"/>
                </a:solidFill>
              </a:rPr>
              <a:t>Online self-calibration for the stereo camera rig</a:t>
            </a:r>
            <a:endParaRPr lang="en-US" sz="2200" dirty="0">
              <a:solidFill>
                <a:srgbClr val="5F5F5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29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62960" y="3703680"/>
            <a:ext cx="8184960" cy="6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712177"/>
                </a:solidFill>
                <a:latin typeface="Arial"/>
              </a:rPr>
              <a:t>Thank You</a:t>
            </a:r>
            <a:endParaRPr dirty="0"/>
          </a:p>
        </p:txBody>
      </p:sp>
      <p:sp>
        <p:nvSpPr>
          <p:cNvPr id="315" name="CustomShape 2"/>
          <p:cNvSpPr/>
          <p:nvPr/>
        </p:nvSpPr>
        <p:spPr>
          <a:xfrm>
            <a:off x="465120" y="6431400"/>
            <a:ext cx="372600" cy="362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Importance of Distance Information</a:t>
            </a:r>
            <a:endParaRPr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65613" y="2514599"/>
            <a:ext cx="3886200" cy="81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2" descr="eye-s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60000">
            <a:off x="4218058" y="4733174"/>
            <a:ext cx="444962" cy="570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2443" y="482546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80649" y="2498684"/>
            <a:ext cx="957587" cy="230730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3988079" y="2534835"/>
            <a:ext cx="914400" cy="128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71080" y="2675912"/>
            <a:ext cx="9788" cy="23222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 flipV="1">
            <a:off x="5403471" y="2484421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033" y="229474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Screen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4064" y="369081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Tracker to Eye Distance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71700" y="2514600"/>
            <a:ext cx="2535906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 </a:t>
            </a:r>
            <a:endParaRPr lang="en-US" dirty="0">
              <a:solidFill>
                <a:srgbClr val="595959"/>
              </a:solidFill>
            </a:endParaRPr>
          </a:p>
          <a:p>
            <a:pPr algn="ctr"/>
            <a:r>
              <a:rPr lang="en-US">
                <a:solidFill>
                  <a:srgbClr val="595959"/>
                </a:solidFill>
              </a:rPr>
              <a:t>Tracker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00650" y="2506435"/>
            <a:ext cx="157639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Gaze point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63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2457450" y="1698171"/>
            <a:ext cx="3886200" cy="81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Importance of Distance Information</a:t>
            </a:r>
            <a:endParaRPr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65613" y="2514599"/>
            <a:ext cx="3886200" cy="81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2" descr="eye-s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60000">
            <a:off x="4218058" y="4733174"/>
            <a:ext cx="444962" cy="570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2443" y="482546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80649" y="1712692"/>
            <a:ext cx="1216705" cy="3093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3988079" y="2534835"/>
            <a:ext cx="914400" cy="128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63594" y="1889920"/>
            <a:ext cx="7486" cy="310826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 flipV="1">
            <a:off x="5662589" y="1673936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9857" y="150200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Screen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463" y="2520950"/>
            <a:ext cx="2535906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Eye </a:t>
            </a:r>
            <a:endParaRPr lang="en-US" dirty="0">
              <a:solidFill>
                <a:srgbClr val="BFBFBF"/>
              </a:solidFill>
            </a:endParaRPr>
          </a:p>
          <a:p>
            <a:pPr algn="ctr"/>
            <a:r>
              <a:rPr lang="en-US">
                <a:solidFill>
                  <a:srgbClr val="BFBFBF"/>
                </a:solidFill>
              </a:rPr>
              <a:t>Tracker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4064" y="369081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Tracker to Eye Distance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3889" y="2509002"/>
            <a:ext cx="157639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Gaze point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0499" y="1722663"/>
            <a:ext cx="914400" cy="128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854" y="233025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Screen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0409" y="1713348"/>
            <a:ext cx="157639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Gaze point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3703" y="1686963"/>
            <a:ext cx="2535906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 </a:t>
            </a:r>
            <a:endParaRPr lang="en-US" dirty="0">
              <a:solidFill>
                <a:srgbClr val="595959"/>
              </a:solidFill>
            </a:endParaRPr>
          </a:p>
          <a:p>
            <a:pPr algn="ctr"/>
            <a:r>
              <a:rPr lang="en-US">
                <a:solidFill>
                  <a:srgbClr val="595959"/>
                </a:solidFill>
              </a:rPr>
              <a:t>Tracker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V="1">
            <a:off x="5363935" y="2473778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64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2457450" y="1698171"/>
            <a:ext cx="3886200" cy="816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rgbClr val="712177"/>
                </a:solidFill>
                <a:latin typeface="Arial" charset="0"/>
              </a:rPr>
              <a:t>Importance of Distance Information</a:t>
            </a:r>
            <a:endParaRPr dirty="0"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465613" y="2514599"/>
            <a:ext cx="3886200" cy="81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2" descr="eye-si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60000">
            <a:off x="4218058" y="4733174"/>
            <a:ext cx="444962" cy="570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2443" y="482546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</a:t>
            </a:r>
            <a:endParaRPr lang="en-US" dirty="0">
              <a:solidFill>
                <a:srgbClr val="595959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80649" y="1712692"/>
            <a:ext cx="1216705" cy="309329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3988079" y="2534835"/>
            <a:ext cx="914400" cy="128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BFB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63594" y="1889920"/>
            <a:ext cx="7486" cy="310826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Oval 7"/>
          <p:cNvSpPr/>
          <p:nvPr/>
        </p:nvSpPr>
        <p:spPr>
          <a:xfrm flipV="1">
            <a:off x="5662589" y="1673936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9857" y="150200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Screen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463" y="2520950"/>
            <a:ext cx="2535906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Eye </a:t>
            </a:r>
            <a:endParaRPr lang="en-US" dirty="0">
              <a:solidFill>
                <a:srgbClr val="BFBFBF"/>
              </a:solidFill>
            </a:endParaRPr>
          </a:p>
          <a:p>
            <a:pPr algn="ctr"/>
            <a:r>
              <a:rPr lang="en-US">
                <a:solidFill>
                  <a:srgbClr val="BFBFBF"/>
                </a:solidFill>
              </a:rPr>
              <a:t>Tracker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44064" y="369081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Tracker to Eye Distance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03889" y="2509002"/>
            <a:ext cx="1576396" cy="36830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Gaze point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00499" y="1722663"/>
            <a:ext cx="914400" cy="128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4854" y="233025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Screen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30409" y="1713348"/>
            <a:ext cx="157639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Estimated Gaze point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3703" y="1686963"/>
            <a:ext cx="2535906" cy="64611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Eye </a:t>
            </a:r>
            <a:endParaRPr lang="en-US" dirty="0">
              <a:solidFill>
                <a:srgbClr val="595959"/>
              </a:solidFill>
            </a:endParaRPr>
          </a:p>
          <a:p>
            <a:pPr algn="ctr"/>
            <a:r>
              <a:rPr lang="en-US">
                <a:solidFill>
                  <a:srgbClr val="595959"/>
                </a:solidFill>
              </a:rPr>
              <a:t>Tracker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V="1">
            <a:off x="5363935" y="2473778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372101" y="1706336"/>
            <a:ext cx="8165" cy="80009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 flipV="1">
            <a:off x="5347607" y="1665513"/>
            <a:ext cx="59310" cy="6161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55670" y="971550"/>
            <a:ext cx="1576396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>
                <a:solidFill>
                  <a:srgbClr val="595959"/>
                </a:solidFill>
              </a:rPr>
              <a:t>Actual Gaze point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72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2960" y="3703680"/>
            <a:ext cx="8184960" cy="62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>
              <a:lnSpc>
                <a:spcPct val="95000"/>
              </a:lnSpc>
            </a:pPr>
            <a:r>
              <a:rPr lang="en-US" sz="3600" b="1">
                <a:solidFill>
                  <a:srgbClr val="712177"/>
                </a:solidFill>
                <a:latin typeface="Arial"/>
              </a:rPr>
              <a:t>Stereo Glints Based Eye Position Estimation in G6</a:t>
            </a:r>
            <a:endParaRPr dirty="0"/>
          </a:p>
        </p:txBody>
      </p:sp>
      <p:sp>
        <p:nvSpPr>
          <p:cNvPr id="180" name="CustomShape 2"/>
          <p:cNvSpPr/>
          <p:nvPr/>
        </p:nvSpPr>
        <p:spPr>
          <a:xfrm>
            <a:off x="465120" y="6431400"/>
            <a:ext cx="372600" cy="362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65120" y="6435000"/>
            <a:ext cx="37332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CustomShape 2"/>
          <p:cNvSpPr/>
          <p:nvPr/>
        </p:nvSpPr>
        <p:spPr>
          <a:xfrm>
            <a:off x="462960" y="425160"/>
            <a:ext cx="8184960" cy="88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>
                <a:solidFill>
                  <a:srgbClr val="712177"/>
                </a:solidFill>
                <a:latin typeface="Arial"/>
              </a:rPr>
              <a:t>G6 Eye Tracker</a:t>
            </a:r>
            <a:endParaRPr/>
          </a:p>
        </p:txBody>
      </p:sp>
      <p:pic>
        <p:nvPicPr>
          <p:cNvPr id="183" name="Picture 182"/>
          <p:cNvPicPr/>
          <p:nvPr/>
        </p:nvPicPr>
        <p:blipFill>
          <a:blip r:embed="rId3"/>
          <a:stretch>
            <a:fillRect/>
          </a:stretch>
        </p:blipFill>
        <p:spPr>
          <a:xfrm>
            <a:off x="15120" y="1039680"/>
            <a:ext cx="9141840" cy="489816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0" y="5686560"/>
            <a:ext cx="9143280" cy="40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3F3F3F"/>
                </a:solidFill>
                <a:latin typeface="Arial"/>
              </a:rPr>
              <a:t>G6 Base Geometry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1079</Words>
  <Application>Microsoft Office PowerPoint</Application>
  <PresentationFormat>On-screen Show (4:3)</PresentationFormat>
  <Paragraphs>388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Pravin Kumar Rana</cp:lastModifiedBy>
  <cp:revision>28</cp:revision>
  <dcterms:modified xsi:type="dcterms:W3CDTF">2015-09-08T06:56:57Z</dcterms:modified>
</cp:coreProperties>
</file>