
<file path=[Content_Types].xml><?xml version="1.0" encoding="utf-8"?>
<Types xmlns="http://schemas.openxmlformats.org/package/2006/content-types"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Default Extension="bin" ContentType="application/vnd.openxmlformats-officedocument.oleObject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wmf" ContentType="image/x-w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Default Extension="tiff" ContentType="image/tiff"/>
  <Default Extension="vml" ContentType="application/vnd.openxmlformats-officedocument.vmlDrawing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14"/>
  </p:notesMasterIdLst>
  <p:sldIdLst>
    <p:sldId id="256" r:id="rId2"/>
    <p:sldId id="257" r:id="rId3"/>
    <p:sldId id="259" r:id="rId4"/>
    <p:sldId id="265" r:id="rId5"/>
    <p:sldId id="281" r:id="rId6"/>
    <p:sldId id="264" r:id="rId7"/>
    <p:sldId id="266" r:id="rId8"/>
    <p:sldId id="279" r:id="rId9"/>
    <p:sldId id="282" r:id="rId10"/>
    <p:sldId id="278" r:id="rId11"/>
    <p:sldId id="267" r:id="rId12"/>
    <p:sldId id="277" r:id="rId13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94" d="100"/>
          <a:sy n="94" d="100"/>
        </p:scale>
        <p:origin x="-858" y="-21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2" Type="http://schemas.openxmlformats.org/officeDocument/2006/relationships/image" Target="../media/image5.wmf"/><Relationship Id="rId1" Type="http://schemas.openxmlformats.org/officeDocument/2006/relationships/image" Target="../media/image4.wmf"/></Relationships>
</file>

<file path=ppt/drawings/_rels/vmlDrawing2.vml.rels><?xml version="1.0" encoding="UTF-8" standalone="yes"?>
<Relationships xmlns="http://schemas.openxmlformats.org/package/2006/relationships"><Relationship Id="rId3" Type="http://schemas.openxmlformats.org/officeDocument/2006/relationships/image" Target="../media/image8.wmf"/><Relationship Id="rId2" Type="http://schemas.openxmlformats.org/officeDocument/2006/relationships/image" Target="../media/image7.wmf"/><Relationship Id="rId1" Type="http://schemas.openxmlformats.org/officeDocument/2006/relationships/image" Target="../media/image6.wmf"/><Relationship Id="rId4" Type="http://schemas.openxmlformats.org/officeDocument/2006/relationships/image" Target="../media/image9.wmf"/></Relationships>
</file>

<file path=ppt/drawings/_rels/vmlDrawing3.vml.rels><?xml version="1.0" encoding="UTF-8" standalone="yes"?>
<Relationships xmlns="http://schemas.openxmlformats.org/package/2006/relationships"><Relationship Id="rId8" Type="http://schemas.openxmlformats.org/officeDocument/2006/relationships/image" Target="../media/image18.wmf"/><Relationship Id="rId3" Type="http://schemas.openxmlformats.org/officeDocument/2006/relationships/image" Target="../media/image13.wmf"/><Relationship Id="rId7" Type="http://schemas.openxmlformats.org/officeDocument/2006/relationships/image" Target="../media/image17.wmf"/><Relationship Id="rId2" Type="http://schemas.openxmlformats.org/officeDocument/2006/relationships/image" Target="../media/image12.wmf"/><Relationship Id="rId1" Type="http://schemas.openxmlformats.org/officeDocument/2006/relationships/image" Target="../media/image11.wmf"/><Relationship Id="rId6" Type="http://schemas.openxmlformats.org/officeDocument/2006/relationships/image" Target="../media/image16.wmf"/><Relationship Id="rId5" Type="http://schemas.openxmlformats.org/officeDocument/2006/relationships/image" Target="../media/image15.wmf"/><Relationship Id="rId4" Type="http://schemas.openxmlformats.org/officeDocument/2006/relationships/image" Target="../media/image14.wmf"/><Relationship Id="rId9" Type="http://schemas.openxmlformats.org/officeDocument/2006/relationships/image" Target="../media/image19.wmf"/></Relationships>
</file>

<file path=ppt/drawings/_rels/vmlDrawing4.vml.rels><?xml version="1.0" encoding="UTF-8" standalone="yes"?>
<Relationships xmlns="http://schemas.openxmlformats.org/package/2006/relationships"><Relationship Id="rId2" Type="http://schemas.openxmlformats.org/officeDocument/2006/relationships/image" Target="../media/image21.wmf"/><Relationship Id="rId1" Type="http://schemas.openxmlformats.org/officeDocument/2006/relationships/image" Target="../media/image20.wmf"/></Relationships>
</file>

<file path=ppt/drawings/_rels/vmlDrawing5.vml.rels><?xml version="1.0" encoding="UTF-8" standalone="yes"?>
<Relationships xmlns="http://schemas.openxmlformats.org/package/2006/relationships"><Relationship Id="rId3" Type="http://schemas.openxmlformats.org/officeDocument/2006/relationships/image" Target="../media/image25.wmf"/><Relationship Id="rId2" Type="http://schemas.openxmlformats.org/officeDocument/2006/relationships/image" Target="../media/image24.wmf"/><Relationship Id="rId1" Type="http://schemas.openxmlformats.org/officeDocument/2006/relationships/image" Target="../media/image23.wmf"/><Relationship Id="rId5" Type="http://schemas.openxmlformats.org/officeDocument/2006/relationships/image" Target="../media/image27.wmf"/><Relationship Id="rId4" Type="http://schemas.openxmlformats.org/officeDocument/2006/relationships/image" Target="../media/image26.w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57E0D2D-2286-4633-88B0-AA121EEBD9CD}" type="datetimeFigureOut">
              <a:rPr lang="en-US" smtClean="0"/>
              <a:pPr/>
              <a:t>9/14/2010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5F502BE-36CA-4555-B972-48136EB81D05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3218236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sv-S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5F502BE-36CA-4555-B972-48136EB81D05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xmlns="" val="7114329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5FC0C8-EFD1-45EE-B965-55C001A33166}" type="datetime4">
              <a:rPr lang="en-US" smtClean="0"/>
              <a:pPr/>
              <a:t>September 14,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September 15,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22BA6-6B57-4FA2-8042-695B7E8575EE}" type="datetime4">
              <a:rPr lang="en-US" smtClean="0"/>
              <a:pPr/>
              <a:t>September 14,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September 15,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0A97E49-0509-4FB8-AC73-D46B0520DED4}" type="datetime4">
              <a:rPr lang="en-US" smtClean="0"/>
              <a:pPr/>
              <a:t>September 14,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September 15,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2EEB35-2077-4BAB-94C8-943F8713EE60}" type="datetime4">
              <a:rPr lang="en-US" smtClean="0"/>
              <a:pPr/>
              <a:t>September 14,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September 15,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BFADFF-018D-4A52-9A40-FE728A4D6AEE}" type="datetime4">
              <a:rPr lang="en-US" smtClean="0"/>
              <a:pPr/>
              <a:t>September 14,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September 15,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7F40-9836-423C-85EE-EEF2305C4424}" type="datetime4">
              <a:rPr lang="en-US" smtClean="0"/>
              <a:pPr/>
              <a:t>September 14, 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September 15,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A9E16D-24BF-46C7-A6BE-06B1C21CBF46}" type="datetime4">
              <a:rPr lang="en-US" smtClean="0"/>
              <a:pPr/>
              <a:t>September 14, 2010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September 15, 2010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0CD2D54-1666-4FFA-83C1-C4F5D20B3014}" type="datetime4">
              <a:rPr lang="en-US" smtClean="0"/>
              <a:pPr/>
              <a:t>September 14, 2010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September 15, 2010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333B52-2B78-4A00-9E5B-AA78EC1F9B48}" type="datetime4">
              <a:rPr lang="en-US" smtClean="0"/>
              <a:pPr/>
              <a:t>September 14, 2010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September 15, 2010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897519-1835-473E-A553-BF98B762053C}" type="datetime4">
              <a:rPr lang="en-US" smtClean="0"/>
              <a:pPr/>
              <a:t>September 14, 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September 15,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776D47-E3CF-48B1-A083-CEAA0D38D573}" type="datetime4">
              <a:rPr lang="en-US" smtClean="0"/>
              <a:pPr/>
              <a:t>September 14, 2010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September 15, 2010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9FF48E-62FD-427C-A69E-3889A73C8F47}" type="datetime4">
              <a:rPr lang="en-US" smtClean="0"/>
              <a:pPr/>
              <a:t>September 14, 2010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(Confidential) September 15, 2010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97C095E-FAB8-474F-B155-81A507A9DE8E}" type="slidenum">
              <a:rPr lang="en-US" smtClean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4.vml"/><Relationship Id="rId6" Type="http://schemas.openxmlformats.org/officeDocument/2006/relationships/oleObject" Target="../embeddings/oleObject17.bin"/><Relationship Id="rId5" Type="http://schemas.openxmlformats.org/officeDocument/2006/relationships/oleObject" Target="../embeddings/oleObject16.bin"/><Relationship Id="rId4" Type="http://schemas.openxmlformats.org/officeDocument/2006/relationships/image" Target="../media/image1.jpe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22.bin"/><Relationship Id="rId3" Type="http://schemas.openxmlformats.org/officeDocument/2006/relationships/image" Target="../media/image1.jpeg"/><Relationship Id="rId7" Type="http://schemas.openxmlformats.org/officeDocument/2006/relationships/oleObject" Target="../embeddings/oleObject21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5.vml"/><Relationship Id="rId6" Type="http://schemas.openxmlformats.org/officeDocument/2006/relationships/oleObject" Target="../embeddings/oleObject20.bin"/><Relationship Id="rId5" Type="http://schemas.openxmlformats.org/officeDocument/2006/relationships/oleObject" Target="../embeddings/oleObject19.bin"/><Relationship Id="rId4" Type="http://schemas.openxmlformats.org/officeDocument/2006/relationships/oleObject" Target="../embeddings/oleObject18.bin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tiff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1.vml"/><Relationship Id="rId5" Type="http://schemas.openxmlformats.org/officeDocument/2006/relationships/oleObject" Target="../embeddings/oleObject2.bin"/><Relationship Id="rId4" Type="http://schemas.openxmlformats.org/officeDocument/2006/relationships/oleObject" Target="../embeddings/oleObject1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7" Type="http://schemas.openxmlformats.org/officeDocument/2006/relationships/oleObject" Target="../embeddings/oleObject6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5.bin"/><Relationship Id="rId5" Type="http://schemas.openxmlformats.org/officeDocument/2006/relationships/oleObject" Target="../embeddings/oleObject4.bin"/><Relationship Id="rId4" Type="http://schemas.openxmlformats.org/officeDocument/2006/relationships/oleObject" Target="../embeddings/oleObject3.bin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oleObject" Target="../embeddings/oleObject11.bin"/><Relationship Id="rId3" Type="http://schemas.openxmlformats.org/officeDocument/2006/relationships/image" Target="../media/image1.jpeg"/><Relationship Id="rId7" Type="http://schemas.openxmlformats.org/officeDocument/2006/relationships/oleObject" Target="../embeddings/oleObject10.bin"/><Relationship Id="rId12" Type="http://schemas.openxmlformats.org/officeDocument/2006/relationships/oleObject" Target="../embeddings/oleObject15.bin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3.vml"/><Relationship Id="rId6" Type="http://schemas.openxmlformats.org/officeDocument/2006/relationships/oleObject" Target="../embeddings/oleObject9.bin"/><Relationship Id="rId11" Type="http://schemas.openxmlformats.org/officeDocument/2006/relationships/oleObject" Target="../embeddings/oleObject14.bin"/><Relationship Id="rId5" Type="http://schemas.openxmlformats.org/officeDocument/2006/relationships/oleObject" Target="../embeddings/oleObject8.bin"/><Relationship Id="rId10" Type="http://schemas.openxmlformats.org/officeDocument/2006/relationships/oleObject" Target="../embeddings/oleObject13.bin"/><Relationship Id="rId4" Type="http://schemas.openxmlformats.org/officeDocument/2006/relationships/oleObject" Target="../embeddings/oleObject7.bin"/><Relationship Id="rId9" Type="http://schemas.openxmlformats.org/officeDocument/2006/relationships/oleObject" Target="../embeddings/oleObject12.bin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/>
          <p:cNvSpPr>
            <a:spLocks noGrp="1"/>
          </p:cNvSpPr>
          <p:nvPr>
            <p:ph type="ctrTitle"/>
          </p:nvPr>
        </p:nvSpPr>
        <p:spPr>
          <a:xfrm>
            <a:off x="683568" y="620688"/>
            <a:ext cx="7772400" cy="1470025"/>
          </a:xfrm>
        </p:spPr>
        <p:txBody>
          <a:bodyPr>
            <a:normAutofit/>
          </a:bodyPr>
          <a:lstStyle/>
          <a:p>
            <a:r>
              <a:rPr lang="en-US" sz="4000" dirty="0" smtClean="0">
                <a:solidFill>
                  <a:srgbClr val="0070C0"/>
                </a:solidFill>
              </a:rPr>
              <a:t>N-view Depth Consistency Testing Algorithm</a:t>
            </a:r>
            <a:endParaRPr lang="en-US" sz="4000" dirty="0">
              <a:solidFill>
                <a:srgbClr val="0070C0"/>
              </a:solidFill>
            </a:endParaRPr>
          </a:p>
        </p:txBody>
      </p:sp>
      <p:grpSp>
        <p:nvGrpSpPr>
          <p:cNvPr id="9" name="Group 8"/>
          <p:cNvGrpSpPr/>
          <p:nvPr/>
        </p:nvGrpSpPr>
        <p:grpSpPr>
          <a:xfrm>
            <a:off x="572912" y="4950792"/>
            <a:ext cx="8001056" cy="1428760"/>
            <a:chOff x="714348" y="5000636"/>
            <a:chExt cx="8001056" cy="1428760"/>
          </a:xfrm>
        </p:grpSpPr>
        <p:pic>
          <p:nvPicPr>
            <p:cNvPr id="10" name="Content Placeholder 3" descr="kth_logo.jpg"/>
            <p:cNvPicPr>
              <a:picLocks noChangeAspect="1"/>
            </p:cNvPicPr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500958" y="5114936"/>
              <a:ext cx="1214446" cy="1214446"/>
            </a:xfrm>
            <a:prstGeom prst="rect">
              <a:avLst/>
            </a:prstGeom>
          </p:spPr>
        </p:pic>
        <p:sp>
          <p:nvSpPr>
            <p:cNvPr id="11" name="Rectangle 10"/>
            <p:cNvSpPr/>
            <p:nvPr/>
          </p:nvSpPr>
          <p:spPr>
            <a:xfrm>
              <a:off x="714348" y="5000636"/>
              <a:ext cx="5857916" cy="1428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342900" lvl="0" indent="-342900">
                <a:defRPr/>
              </a:pP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Pravin Kumar Rana</a:t>
              </a:r>
            </a:p>
            <a:p>
              <a:pPr marL="342900" lvl="0" indent="-342900">
                <a:defRPr/>
              </a:pPr>
              <a:r>
                <a:rPr lang="sv-SE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Sound and </a:t>
              </a: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Image</a:t>
              </a:r>
              <a:r>
                <a:rPr lang="sv-SE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 Processing Lab.(SIP)</a:t>
              </a:r>
              <a:endParaRPr lang="en-US" sz="2000" dirty="0" smtClean="0">
                <a:solidFill>
                  <a:schemeClr val="tx1">
                    <a:lumMod val="65000"/>
                    <a:lumOff val="35000"/>
                  </a:schemeClr>
                </a:solidFill>
              </a:endParaRPr>
            </a:p>
            <a:p>
              <a:pPr marL="342900" lvl="0" indent="-342900">
                <a:defRPr/>
              </a:pP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KTH - Royal Institute of Technology</a:t>
              </a:r>
            </a:p>
            <a:p>
              <a:pPr marL="342900" lvl="0" indent="-342900">
                <a:defRPr/>
              </a:pPr>
              <a:r>
                <a:rPr lang="en-US" sz="2000" dirty="0" smtClean="0">
                  <a:solidFill>
                    <a:schemeClr val="tx1">
                      <a:lumMod val="65000"/>
                      <a:lumOff val="35000"/>
                    </a:schemeClr>
                  </a:solidFill>
                </a:rPr>
                <a:t>SE-10044 Stockholm, Sweden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11560" y="1147911"/>
            <a:ext cx="7562850" cy="5305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1520" y="274638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Relative Distance Classification for Class C Cluster 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(Confidential) September 15, 2010</a:t>
            </a:r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10</a:t>
            </a:fld>
            <a:endParaRPr lang="sv-SE" dirty="0"/>
          </a:p>
        </p:txBody>
      </p:sp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4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cxnSp>
        <p:nvCxnSpPr>
          <p:cNvPr id="4" name="Straight Connector 3"/>
          <p:cNvCxnSpPr/>
          <p:nvPr/>
        </p:nvCxnSpPr>
        <p:spPr>
          <a:xfrm>
            <a:off x="3059832" y="1556792"/>
            <a:ext cx="0" cy="4320480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 flipH="1">
            <a:off x="2267744" y="2441208"/>
            <a:ext cx="405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sv-SE" dirty="0" smtClean="0"/>
              <a:t>C</a:t>
            </a:r>
            <a:r>
              <a:rPr lang="sv-SE" baseline="-25000" dirty="0" smtClean="0"/>
              <a:t>1</a:t>
            </a:r>
            <a:endParaRPr lang="sv-SE" baseline="-25000" dirty="0"/>
          </a:p>
        </p:txBody>
      </p:sp>
      <p:sp>
        <p:nvSpPr>
          <p:cNvPr id="12" name="TextBox 11"/>
          <p:cNvSpPr txBox="1"/>
          <p:nvPr/>
        </p:nvSpPr>
        <p:spPr>
          <a:xfrm>
            <a:off x="3419872" y="2450026"/>
            <a:ext cx="38664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sv-SE" dirty="0" smtClean="0"/>
              <a:t>C</a:t>
            </a:r>
            <a:r>
              <a:rPr lang="sv-SE" baseline="-25000" dirty="0"/>
              <a:t>2</a:t>
            </a:r>
          </a:p>
        </p:txBody>
      </p:sp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277980109"/>
              </p:ext>
            </p:extLst>
          </p:nvPr>
        </p:nvGraphicFramePr>
        <p:xfrm>
          <a:off x="954867" y="3487630"/>
          <a:ext cx="304765" cy="445426"/>
        </p:xfrm>
        <a:graphic>
          <a:graphicData uri="http://schemas.openxmlformats.org/presentationml/2006/ole">
            <p:oleObj spid="_x0000_s6208" name="Equation" r:id="rId5" imgW="164880" imgH="241200" progId="Equation.3">
              <p:embed/>
            </p:oleObj>
          </a:graphicData>
        </a:graphic>
      </p:graphicFrame>
      <p:graphicFrame>
        <p:nvGraphicFramePr>
          <p:cNvPr id="14" name="Object 1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867427580"/>
              </p:ext>
            </p:extLst>
          </p:nvPr>
        </p:nvGraphicFramePr>
        <p:xfrm>
          <a:off x="4361433" y="6008836"/>
          <a:ext cx="282575" cy="444500"/>
        </p:xfrm>
        <a:graphic>
          <a:graphicData uri="http://schemas.openxmlformats.org/presentationml/2006/ole">
            <p:oleObj spid="_x0000_s6209" name="Equation" r:id="rId6" imgW="152280" imgH="241200" progId="Equation.3">
              <p:embed/>
            </p:oleObj>
          </a:graphicData>
        </a:graphic>
      </p:graphicFrame>
      <p:sp>
        <p:nvSpPr>
          <p:cNvPr id="15" name="TextBox 14"/>
          <p:cNvSpPr txBox="1"/>
          <p:nvPr/>
        </p:nvSpPr>
        <p:spPr>
          <a:xfrm>
            <a:off x="3091475" y="1115452"/>
            <a:ext cx="2603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reference-view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21731358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Connection Threshold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(Confidential) September 15, 2010</a:t>
            </a:r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11</a:t>
            </a:fld>
            <a:endParaRPr lang="sv-SE" dirty="0"/>
          </a:p>
        </p:txBody>
      </p:sp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grpSp>
        <p:nvGrpSpPr>
          <p:cNvPr id="14" name="Group 13"/>
          <p:cNvGrpSpPr/>
          <p:nvPr/>
        </p:nvGrpSpPr>
        <p:grpSpPr>
          <a:xfrm>
            <a:off x="2280493" y="1283896"/>
            <a:ext cx="4511501" cy="914400"/>
            <a:chOff x="971600" y="2054280"/>
            <a:chExt cx="4511501" cy="914400"/>
          </a:xfrm>
        </p:grpSpPr>
        <p:sp>
          <p:nvSpPr>
            <p:cNvPr id="4" name="TextBox 3"/>
            <p:cNvSpPr txBox="1"/>
            <p:nvPr/>
          </p:nvSpPr>
          <p:spPr>
            <a:xfrm>
              <a:off x="971600" y="2326814"/>
              <a:ext cx="2661947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Class A Cluster Depth Pixel</a:t>
              </a:r>
              <a:endParaRPr lang="en-US" dirty="0"/>
            </a:p>
          </p:txBody>
        </p:sp>
        <p:sp>
          <p:nvSpPr>
            <p:cNvPr id="9" name="Left Brace 8"/>
            <p:cNvSpPr/>
            <p:nvPr/>
          </p:nvSpPr>
          <p:spPr>
            <a:xfrm>
              <a:off x="3923928" y="2054280"/>
              <a:ext cx="288032" cy="91440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067082858"/>
                </p:ext>
              </p:extLst>
            </p:nvPr>
          </p:nvGraphicFramePr>
          <p:xfrm>
            <a:off x="4355976" y="2274888"/>
            <a:ext cx="1127125" cy="474662"/>
          </p:xfrm>
          <a:graphic>
            <a:graphicData uri="http://schemas.openxmlformats.org/presentationml/2006/ole">
              <p:oleObj spid="_x0000_s3269" name="Equation" r:id="rId4" imgW="545760" imgH="228600" progId="Equation.3">
                <p:embed/>
              </p:oleObj>
            </a:graphicData>
          </a:graphic>
        </p:graphicFrame>
      </p:grpSp>
      <p:grpSp>
        <p:nvGrpSpPr>
          <p:cNvPr id="18" name="Group 17"/>
          <p:cNvGrpSpPr/>
          <p:nvPr/>
        </p:nvGrpSpPr>
        <p:grpSpPr>
          <a:xfrm>
            <a:off x="2280493" y="2348880"/>
            <a:ext cx="4811787" cy="914400"/>
            <a:chOff x="971600" y="2054280"/>
            <a:chExt cx="4811787" cy="914400"/>
          </a:xfrm>
        </p:grpSpPr>
        <p:sp>
          <p:nvSpPr>
            <p:cNvPr id="19" name="TextBox 18"/>
            <p:cNvSpPr txBox="1"/>
            <p:nvPr/>
          </p:nvSpPr>
          <p:spPr>
            <a:xfrm>
              <a:off x="971600" y="2326814"/>
              <a:ext cx="2689198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Class B</a:t>
              </a:r>
              <a:r>
                <a:rPr lang="en-US" baseline="-25000" dirty="0"/>
                <a:t> </a:t>
              </a:r>
              <a:r>
                <a:rPr lang="en-US" dirty="0" smtClean="0"/>
                <a:t>Cluster Depth Pixel</a:t>
              </a:r>
              <a:endParaRPr lang="en-US" dirty="0"/>
            </a:p>
          </p:txBody>
        </p:sp>
        <p:sp>
          <p:nvSpPr>
            <p:cNvPr id="20" name="Left Brace 19"/>
            <p:cNvSpPr/>
            <p:nvPr/>
          </p:nvSpPr>
          <p:spPr>
            <a:xfrm>
              <a:off x="3923928" y="2054280"/>
              <a:ext cx="288032" cy="91440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21" name="Object 20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632077108"/>
                </p:ext>
              </p:extLst>
            </p:nvPr>
          </p:nvGraphicFramePr>
          <p:xfrm>
            <a:off x="4340350" y="2227690"/>
            <a:ext cx="1443037" cy="474662"/>
          </p:xfrm>
          <a:graphic>
            <a:graphicData uri="http://schemas.openxmlformats.org/presentationml/2006/ole">
              <p:oleObj spid="_x0000_s3270" name="Equation" r:id="rId5" imgW="698400" imgH="228600" progId="Equation.3">
                <p:embed/>
              </p:oleObj>
            </a:graphicData>
          </a:graphic>
        </p:graphicFrame>
      </p:grpSp>
      <p:grpSp>
        <p:nvGrpSpPr>
          <p:cNvPr id="28" name="Group 27"/>
          <p:cNvGrpSpPr/>
          <p:nvPr/>
        </p:nvGrpSpPr>
        <p:grpSpPr>
          <a:xfrm>
            <a:off x="1881280" y="3279016"/>
            <a:ext cx="6122320" cy="966197"/>
            <a:chOff x="251520" y="3830955"/>
            <a:chExt cx="6122320" cy="966197"/>
          </a:xfrm>
        </p:grpSpPr>
        <p:grpSp>
          <p:nvGrpSpPr>
            <p:cNvPr id="22" name="Group 21"/>
            <p:cNvGrpSpPr/>
            <p:nvPr/>
          </p:nvGrpSpPr>
          <p:grpSpPr>
            <a:xfrm>
              <a:off x="251520" y="3830955"/>
              <a:ext cx="4628222" cy="966197"/>
              <a:chOff x="971600" y="2002483"/>
              <a:chExt cx="4628222" cy="966197"/>
            </a:xfrm>
          </p:grpSpPr>
          <p:sp>
            <p:nvSpPr>
              <p:cNvPr id="23" name="TextBox 22"/>
              <p:cNvSpPr txBox="1"/>
              <p:nvPr/>
            </p:nvSpPr>
            <p:spPr>
              <a:xfrm>
                <a:off x="971600" y="2326814"/>
                <a:ext cx="2652329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dirty="0" smtClean="0"/>
                  <a:t>Class C Cluster Depth Pixel</a:t>
                </a:r>
                <a:endParaRPr lang="en-US" dirty="0"/>
              </a:p>
            </p:txBody>
          </p:sp>
          <p:sp>
            <p:nvSpPr>
              <p:cNvPr id="24" name="Left Brace 23"/>
              <p:cNvSpPr/>
              <p:nvPr/>
            </p:nvSpPr>
            <p:spPr>
              <a:xfrm>
                <a:off x="3616379" y="2054280"/>
                <a:ext cx="288032" cy="914400"/>
              </a:xfrm>
              <a:prstGeom prst="leftBrace">
                <a:avLst/>
              </a:prstGeom>
            </p:spPr>
            <p:style>
              <a:lnRef idx="1">
                <a:schemeClr val="dk1"/>
              </a:lnRef>
              <a:fillRef idx="0">
                <a:schemeClr val="dk1"/>
              </a:fillRef>
              <a:effectRef idx="0">
                <a:schemeClr val="dk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aphicFrame>
            <p:nvGraphicFramePr>
              <p:cNvPr id="25" name="Object 24"/>
              <p:cNvGraphicFramePr>
                <a:graphicFrameLocks noChangeAspect="1"/>
              </p:cNvGraphicFramePr>
              <p:nvPr>
                <p:extLst>
                  <p:ext uri="{D42A27DB-BD31-4B8C-83A1-F6EECF244321}">
                    <p14:modId xmlns:p14="http://schemas.microsoft.com/office/powerpoint/2010/main" xmlns="" val="1238294149"/>
                  </p:ext>
                </p:extLst>
              </p:nvPr>
            </p:nvGraphicFramePr>
            <p:xfrm>
              <a:off x="3790072" y="2002483"/>
              <a:ext cx="1809750" cy="431800"/>
            </p:xfrm>
            <a:graphic>
              <a:graphicData uri="http://schemas.openxmlformats.org/presentationml/2006/ole">
                <p:oleObj spid="_x0000_s3271" name="Equation" r:id="rId6" imgW="1015920" imgH="241200" progId="Equation.3">
                  <p:embed/>
                </p:oleObj>
              </a:graphicData>
            </a:graphic>
          </p:graphicFrame>
        </p:grpSp>
        <p:sp>
          <p:nvSpPr>
            <p:cNvPr id="17" name="Rectangle 16"/>
            <p:cNvSpPr/>
            <p:nvPr/>
          </p:nvSpPr>
          <p:spPr>
            <a:xfrm>
              <a:off x="4777184" y="3893284"/>
              <a:ext cx="1596656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Class C</a:t>
              </a:r>
              <a:r>
                <a:rPr lang="en-US" baseline="-25000" dirty="0" smtClean="0"/>
                <a:t>1 </a:t>
              </a:r>
              <a:r>
                <a:rPr lang="en-US" dirty="0"/>
                <a:t>Cluster</a:t>
              </a:r>
              <a:endParaRPr lang="sv-SE" dirty="0"/>
            </a:p>
          </p:txBody>
        </p:sp>
        <p:sp>
          <p:nvSpPr>
            <p:cNvPr id="27" name="Rectangle 26"/>
            <p:cNvSpPr/>
            <p:nvPr/>
          </p:nvSpPr>
          <p:spPr>
            <a:xfrm>
              <a:off x="4756864" y="4427820"/>
              <a:ext cx="1614288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dirty="0"/>
                <a:t>Class C</a:t>
              </a:r>
              <a:r>
                <a:rPr lang="en-US" baseline="-25000" dirty="0" smtClean="0"/>
                <a:t>2</a:t>
              </a:r>
              <a:r>
                <a:rPr lang="en-US" dirty="0" smtClean="0"/>
                <a:t> </a:t>
              </a:r>
              <a:r>
                <a:rPr lang="en-US" dirty="0"/>
                <a:t>Cluster</a:t>
              </a:r>
              <a:endParaRPr lang="sv-SE" dirty="0"/>
            </a:p>
          </p:txBody>
        </p:sp>
      </p:grpSp>
      <p:grpSp>
        <p:nvGrpSpPr>
          <p:cNvPr id="31" name="Group 30"/>
          <p:cNvGrpSpPr/>
          <p:nvPr/>
        </p:nvGrpSpPr>
        <p:grpSpPr>
          <a:xfrm>
            <a:off x="2267744" y="4530824"/>
            <a:ext cx="4695349" cy="914400"/>
            <a:chOff x="971600" y="2054280"/>
            <a:chExt cx="4695349" cy="914400"/>
          </a:xfrm>
        </p:grpSpPr>
        <p:sp>
          <p:nvSpPr>
            <p:cNvPr id="32" name="TextBox 31"/>
            <p:cNvSpPr txBox="1"/>
            <p:nvPr/>
          </p:nvSpPr>
          <p:spPr>
            <a:xfrm>
              <a:off x="971600" y="2326814"/>
              <a:ext cx="2687595" cy="36933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Class </a:t>
              </a:r>
              <a:r>
                <a:rPr lang="en-US" dirty="0" err="1" smtClean="0"/>
                <a:t>C</a:t>
              </a:r>
              <a:r>
                <a:rPr lang="en-US" baseline="-25000" dirty="0" err="1" smtClean="0"/>
                <a:t>i</a:t>
              </a:r>
              <a:r>
                <a:rPr lang="en-US" dirty="0" smtClean="0"/>
                <a:t> Cluster Depth Pixel</a:t>
              </a:r>
              <a:endParaRPr lang="en-US" dirty="0"/>
            </a:p>
          </p:txBody>
        </p:sp>
        <p:sp>
          <p:nvSpPr>
            <p:cNvPr id="33" name="Left Brace 32"/>
            <p:cNvSpPr/>
            <p:nvPr/>
          </p:nvSpPr>
          <p:spPr>
            <a:xfrm>
              <a:off x="3923928" y="2054280"/>
              <a:ext cx="288032" cy="914400"/>
            </a:xfrm>
            <a:prstGeom prst="leftBrace">
              <a:avLst/>
            </a:prstGeom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2426819631"/>
                </p:ext>
              </p:extLst>
            </p:nvPr>
          </p:nvGraphicFramePr>
          <p:xfrm>
            <a:off x="4174699" y="2249196"/>
            <a:ext cx="1492250" cy="527050"/>
          </p:xfrm>
          <a:graphic>
            <a:graphicData uri="http://schemas.openxmlformats.org/presentationml/2006/ole">
              <p:oleObj spid="_x0000_s3272" name="Equation" r:id="rId7" imgW="723600" imgH="253800" progId="Equation.3">
                <p:embed/>
              </p:oleObj>
            </a:graphicData>
          </a:graphic>
        </p:graphicFrame>
      </p:grpSp>
      <p:graphicFrame>
        <p:nvGraphicFramePr>
          <p:cNvPr id="45" name="Object 4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651436942"/>
              </p:ext>
            </p:extLst>
          </p:nvPr>
        </p:nvGraphicFramePr>
        <p:xfrm>
          <a:off x="4700555" y="3824327"/>
          <a:ext cx="1811337" cy="431800"/>
        </p:xfrm>
        <a:graphic>
          <a:graphicData uri="http://schemas.openxmlformats.org/presentationml/2006/ole">
            <p:oleObj spid="_x0000_s3273" name="Equation" r:id="rId8" imgW="101592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-27384"/>
            <a:ext cx="8229600" cy="1143000"/>
          </a:xfrm>
        </p:spPr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N-view DCTA Performance</a:t>
            </a:r>
            <a:endParaRPr lang="en-US" sz="3600" dirty="0">
              <a:solidFill>
                <a:srgbClr val="0070C0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2353934644"/>
              </p:ext>
            </p:extLst>
          </p:nvPr>
        </p:nvGraphicFramePr>
        <p:xfrm>
          <a:off x="218175" y="1268760"/>
          <a:ext cx="8784981" cy="3647844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36270"/>
                <a:gridCol w="965449"/>
                <a:gridCol w="889481"/>
                <a:gridCol w="889481"/>
                <a:gridCol w="1000860"/>
                <a:gridCol w="1000860"/>
                <a:gridCol w="1000860"/>
                <a:gridCol w="1000860"/>
                <a:gridCol w="1000860"/>
              </a:tblGrid>
              <a:tr h="324036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Test Sequences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Virtual</a:t>
                      </a:r>
                    </a:p>
                    <a:p>
                      <a:pPr algn="ctr"/>
                      <a:r>
                        <a:rPr lang="en-US" sz="1400" b="1" dirty="0" smtClean="0"/>
                        <a:t>Viewpoint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Cluster A,</a:t>
                      </a:r>
                    </a:p>
                    <a:p>
                      <a:pPr algn="ctr"/>
                      <a:r>
                        <a:rPr lang="en-US" sz="1400" b="1" dirty="0" smtClean="0"/>
                        <a:t>plus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Number of References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24036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#3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#4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#5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#6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#7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#8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lumMod val="75000"/>
                      </a:schemeClr>
                    </a:solidFill>
                  </a:tcPr>
                </a:tc>
              </a:tr>
              <a:tr h="324036"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Pantomime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 rowSpan="3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B, C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39.2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39.7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39.8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40.3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40.0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39.6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24036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B, C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C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/>
                        <a:t>39.3</a:t>
                      </a:r>
                      <a:endParaRPr lang="sv-SE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/>
                        <a:t>39.8</a:t>
                      </a:r>
                      <a:endParaRPr lang="sv-SE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400" dirty="0" smtClean="0"/>
                        <a:t>39.8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24036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aseline="0" dirty="0" smtClean="0"/>
                        <a:t>B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B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/>
                        <a:t>-</a:t>
                      </a:r>
                      <a:endParaRPr lang="sv-SE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/>
                        <a:t>-</a:t>
                      </a:r>
                      <a:endParaRPr lang="sv-SE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/>
                        <a:t>-</a:t>
                      </a:r>
                      <a:endParaRPr lang="sv-SE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sv-SE" sz="1400" dirty="0" smtClean="0"/>
                        <a:t>-</a:t>
                      </a:r>
                      <a:endParaRPr lang="sv-SE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40.5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40.2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2">
                        <a:lumMod val="40000"/>
                        <a:lumOff val="60000"/>
                      </a:schemeClr>
                    </a:solidFill>
                  </a:tcPr>
                </a:tc>
              </a:tr>
              <a:tr h="324036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Dog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B, C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29.0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30.7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32.5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33.5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33.3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32.6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4036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B, C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C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29.6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31.0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32.8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>
                        <a:lumMod val="40000"/>
                        <a:lumOff val="60000"/>
                      </a:schemeClr>
                    </a:solidFill>
                  </a:tcPr>
                </a:tc>
              </a:tr>
              <a:tr h="324036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Newspaper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04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B, C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28.1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29.9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30.2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30.7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rowSpan="2" hMerge="1"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B, C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C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28.7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30.2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30.5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30.7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2">
                        <a:lumMod val="90000"/>
                      </a:schemeClr>
                    </a:solidFill>
                  </a:tcPr>
                </a:tc>
                <a:tc gridSpan="2" vMerge="1"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 vMerge="1">
                  <a:txBody>
                    <a:bodyPr/>
                    <a:lstStyle/>
                    <a:p>
                      <a:pPr algn="ctr"/>
                      <a:endParaRPr lang="en-US" sz="1400" dirty="0" smtClean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24036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Lovebird1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B, C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28.6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29.8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30.3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30.7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31.0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31.0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  <a:tr h="324036">
                <a:tc vMerge="1">
                  <a:txBody>
                    <a:bodyPr/>
                    <a:lstStyle/>
                    <a:p>
                      <a:pPr algn="ctr"/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B, C</a:t>
                      </a:r>
                      <a:r>
                        <a:rPr lang="en-US" sz="1400" baseline="-25000" dirty="0" smtClean="0"/>
                        <a:t>1</a:t>
                      </a:r>
                      <a:r>
                        <a:rPr lang="en-US" sz="1400" dirty="0" smtClean="0"/>
                        <a:t>,</a:t>
                      </a:r>
                      <a:r>
                        <a:rPr lang="en-US" sz="1400" baseline="0" dirty="0" smtClean="0"/>
                        <a:t> C</a:t>
                      </a:r>
                      <a:r>
                        <a:rPr lang="en-US" sz="1400" baseline="-25000" dirty="0" smtClean="0"/>
                        <a:t>2</a:t>
                      </a:r>
                      <a:endParaRPr lang="en-US" sz="1400" baseline="-250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29.0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30.2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30.6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-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40000"/>
                        <a:lumOff val="60000"/>
                      </a:schemeClr>
                    </a:solidFill>
                  </a:tcPr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(Confidential) September 15, 2010</a:t>
            </a:r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12</a:t>
            </a:fld>
            <a:endParaRPr lang="sv-SE" dirty="0"/>
          </a:p>
        </p:txBody>
      </p:sp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10" name="Rectangle 9"/>
          <p:cNvSpPr/>
          <p:nvPr/>
        </p:nvSpPr>
        <p:spPr>
          <a:xfrm>
            <a:off x="467544" y="5373216"/>
            <a:ext cx="828092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400" b="1" dirty="0" smtClean="0">
                <a:solidFill>
                  <a:schemeClr val="dk1"/>
                </a:solidFill>
              </a:rPr>
              <a:t>Table 2: Average PSNR </a:t>
            </a:r>
            <a:r>
              <a:rPr lang="en-US" sz="1400" b="1" dirty="0">
                <a:solidFill>
                  <a:schemeClr val="dk1"/>
                </a:solidFill>
              </a:rPr>
              <a:t>(in dB) of </a:t>
            </a:r>
            <a:r>
              <a:rPr lang="en-US" sz="1400" b="1" dirty="0" smtClean="0">
                <a:solidFill>
                  <a:schemeClr val="dk1"/>
                </a:solidFill>
              </a:rPr>
              <a:t>the virtual </a:t>
            </a:r>
            <a:r>
              <a:rPr lang="en-US" sz="1400" b="1" dirty="0">
                <a:solidFill>
                  <a:schemeClr val="dk1"/>
                </a:solidFill>
              </a:rPr>
              <a:t>view </a:t>
            </a:r>
            <a:r>
              <a:rPr lang="en-US" sz="1400" b="1" dirty="0" smtClean="0">
                <a:solidFill>
                  <a:schemeClr val="dk1"/>
                </a:solidFill>
              </a:rPr>
              <a:t>synthesized by </a:t>
            </a:r>
            <a:r>
              <a:rPr lang="en-US" sz="1400" b="1" dirty="0">
                <a:solidFill>
                  <a:schemeClr val="dk1"/>
                </a:solidFill>
              </a:rPr>
              <a:t>using  </a:t>
            </a:r>
            <a:r>
              <a:rPr lang="en-US" sz="1400" b="1" dirty="0" smtClean="0"/>
              <a:t>N-view DCTA  supported </a:t>
            </a:r>
            <a:r>
              <a:rPr lang="en-US" sz="1400" b="1" baseline="0" dirty="0" smtClean="0"/>
              <a:t> V</a:t>
            </a:r>
            <a:r>
              <a:rPr lang="en-US" sz="1400" b="1" dirty="0" smtClean="0"/>
              <a:t>iew</a:t>
            </a:r>
            <a:r>
              <a:rPr lang="en-US" sz="1400" b="1" baseline="0" dirty="0" smtClean="0"/>
              <a:t> Synthesis</a:t>
            </a:r>
            <a:r>
              <a:rPr lang="en-US" sz="1400" b="1" dirty="0"/>
              <a:t> </a:t>
            </a:r>
            <a:r>
              <a:rPr lang="en-US" sz="1400" b="1" dirty="0" smtClean="0"/>
              <a:t>(A</a:t>
            </a:r>
            <a:r>
              <a:rPr lang="en-US" sz="1400" b="1" dirty="0" smtClean="0">
                <a:solidFill>
                  <a:schemeClr val="dk1"/>
                </a:solidFill>
              </a:rPr>
              <a:t>veraged</a:t>
            </a:r>
            <a:r>
              <a:rPr lang="en-US" sz="1400" b="1" dirty="0" smtClean="0"/>
              <a:t> over  10</a:t>
            </a:r>
            <a:r>
              <a:rPr lang="en-US" sz="1400" b="1" baseline="0" dirty="0" smtClean="0"/>
              <a:t> frames ).</a:t>
            </a:r>
            <a:endParaRPr lang="en-US" sz="1400" b="1" dirty="0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600" dirty="0" smtClean="0">
                <a:solidFill>
                  <a:srgbClr val="0070C0"/>
                </a:solidFill>
              </a:rPr>
              <a:t>Outline</a:t>
            </a:r>
            <a:endParaRPr lang="sv-SE" sz="3600" dirty="0">
              <a:solidFill>
                <a:srgbClr val="0070C0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smtClean="0"/>
              <a:t>N-view Depth Consistency Testing Algorithm (DCTA)</a:t>
            </a:r>
          </a:p>
          <a:p>
            <a:r>
              <a:rPr lang="en-US" sz="2400" dirty="0" smtClean="0"/>
              <a:t>Adaptive Connection Threshold: Cluster Approach</a:t>
            </a: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(Confidential) September 15, 2010</a:t>
            </a:r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2</a:t>
            </a:fld>
            <a:endParaRPr lang="sv-SE" dirty="0"/>
          </a:p>
        </p:txBody>
      </p:sp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Depth Consistency Testing Algorithm(DCTA)</a:t>
            </a:r>
            <a:endParaRPr lang="sv-SE" sz="3600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dirty="0" smtClean="0"/>
              <a:t>(Confidential) September 15, 2010</a:t>
            </a:r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3</a:t>
            </a:fld>
            <a:endParaRPr lang="sv-SE" dirty="0"/>
          </a:p>
        </p:txBody>
      </p:sp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pic>
        <p:nvPicPr>
          <p:cNvPr id="11" name="Content Placeholder 10" descr="block-diagram-DCTA.tif"/>
          <p:cNvPicPr>
            <a:picLocks noGrp="1" noChangeAspect="1"/>
          </p:cNvPicPr>
          <p:nvPr>
            <p:ph idx="1"/>
          </p:nvPr>
        </p:nvPicPr>
        <p:blipFill>
          <a:blip r:embed="rId3" cstate="print"/>
          <a:stretch>
            <a:fillRect/>
          </a:stretch>
        </p:blipFill>
        <p:spPr>
          <a:xfrm>
            <a:off x="3266165" y="1124744"/>
            <a:ext cx="2890011" cy="5300615"/>
          </a:xfr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N-view DCTA Performance</a:t>
            </a:r>
            <a:endParaRPr lang="en-US" sz="3600" dirty="0">
              <a:solidFill>
                <a:srgbClr val="0070C0"/>
              </a:solidFill>
            </a:endParaRPr>
          </a:p>
        </p:txBody>
      </p:sp>
      <p:pic>
        <p:nvPicPr>
          <p:cNvPr id="6" name="Content Placeholder 5"/>
          <p:cNvPicPr>
            <a:picLocks noGrp="1" noChangeAspect="1"/>
          </p:cNvPicPr>
          <p:nvPr>
            <p:ph idx="1"/>
          </p:nvPr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346134" y="1600200"/>
            <a:ext cx="6451731" cy="4525963"/>
          </a:xfrm>
        </p:spPr>
      </p:pic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(Confidential) September 15, 2010</a:t>
            </a:r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4</a:t>
            </a:fld>
            <a:endParaRPr lang="sv-SE" dirty="0"/>
          </a:p>
        </p:txBody>
      </p:sp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N-view DCTA Performance</a:t>
            </a:r>
            <a:endParaRPr lang="en-US" sz="3600" dirty="0">
              <a:solidFill>
                <a:srgbClr val="0070C0"/>
              </a:solidFill>
            </a:endParaRPr>
          </a:p>
        </p:txBody>
      </p:sp>
      <p:graphicFrame>
        <p:nvGraphicFramePr>
          <p:cNvPr id="9" name="Content Placeholder 8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xmlns="" val="3334934241"/>
              </p:ext>
            </p:extLst>
          </p:nvPr>
        </p:nvGraphicFramePr>
        <p:xfrm>
          <a:off x="457908" y="2788136"/>
          <a:ext cx="8229596" cy="2225040"/>
        </p:xfrm>
        <a:graphic>
          <a:graphicData uri="http://schemas.openxmlformats.org/drawingml/2006/table">
            <a:tbl>
              <a:tblPr firstRow="1" bandRow="1">
                <a:tableStyleId>{69CF1AB2-1976-4502-BF36-3FF5EA218861}</a:tableStyleId>
              </a:tblPr>
              <a:tblGrid>
                <a:gridCol w="1080120"/>
                <a:gridCol w="1006302"/>
                <a:gridCol w="927119"/>
                <a:gridCol w="1043211"/>
                <a:gridCol w="1043211"/>
                <a:gridCol w="1043211"/>
                <a:gridCol w="1043211"/>
                <a:gridCol w="1043211"/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Test Sequences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Virtual</a:t>
                      </a:r>
                    </a:p>
                    <a:p>
                      <a:pPr algn="ctr"/>
                      <a:r>
                        <a:rPr lang="en-US" sz="1400" b="1" dirty="0" smtClean="0"/>
                        <a:t>Viewpoint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6"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Number of References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#3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#4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#5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#6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#7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#8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Pantomime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39.3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39.8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39.8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40.3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40.5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40.2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Dog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43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29.6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32.0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32.8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33.5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33.3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32.6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Newspaper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04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28.7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30.3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30.5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30.7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X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hMerge="1">
                  <a:txBody>
                    <a:bodyPr/>
                    <a:lstStyle/>
                    <a:p>
                      <a:pPr algn="ctr"/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400" b="1" dirty="0" smtClean="0"/>
                        <a:t>Lovebird1</a:t>
                      </a:r>
                      <a:endParaRPr lang="en-US" sz="1400" b="1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07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29.0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30.2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30.6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30.7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31.0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400" dirty="0" smtClean="0"/>
                        <a:t>31.0</a:t>
                      </a:r>
                      <a:endParaRPr lang="en-US" sz="1400" dirty="0"/>
                    </a:p>
                  </a:txBody>
                  <a:tcPr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(Confidential) September 15, 2010</a:t>
            </a:r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5</a:t>
            </a:fld>
            <a:endParaRPr lang="sv-SE" dirty="0"/>
          </a:p>
        </p:txBody>
      </p:sp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2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11" name="Rectangle 10"/>
          <p:cNvSpPr/>
          <p:nvPr/>
        </p:nvSpPr>
        <p:spPr>
          <a:xfrm>
            <a:off x="395536" y="1628800"/>
            <a:ext cx="828092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sz="1600" b="1" dirty="0" smtClean="0">
                <a:solidFill>
                  <a:schemeClr val="dk1"/>
                </a:solidFill>
              </a:rPr>
              <a:t>Table 1.</a:t>
            </a:r>
          </a:p>
          <a:p>
            <a:pPr algn="ctr"/>
            <a:r>
              <a:rPr lang="en-US" sz="1600" b="1" dirty="0" smtClean="0">
                <a:solidFill>
                  <a:schemeClr val="dk1"/>
                </a:solidFill>
              </a:rPr>
              <a:t>Average PSNR </a:t>
            </a:r>
            <a:r>
              <a:rPr lang="en-US" sz="1600" b="1" dirty="0">
                <a:solidFill>
                  <a:schemeClr val="dk1"/>
                </a:solidFill>
              </a:rPr>
              <a:t>(in dB) of </a:t>
            </a:r>
            <a:r>
              <a:rPr lang="en-US" sz="1600" b="1" dirty="0" smtClean="0">
                <a:solidFill>
                  <a:schemeClr val="dk1"/>
                </a:solidFill>
              </a:rPr>
              <a:t>the virtual </a:t>
            </a:r>
            <a:r>
              <a:rPr lang="en-US" sz="1600" b="1" dirty="0">
                <a:solidFill>
                  <a:schemeClr val="dk1"/>
                </a:solidFill>
              </a:rPr>
              <a:t>view </a:t>
            </a:r>
            <a:r>
              <a:rPr lang="en-US" sz="1600" b="1" dirty="0" smtClean="0">
                <a:solidFill>
                  <a:schemeClr val="dk1"/>
                </a:solidFill>
              </a:rPr>
              <a:t>synthesized by </a:t>
            </a:r>
            <a:r>
              <a:rPr lang="en-US" sz="1600" b="1" dirty="0">
                <a:solidFill>
                  <a:schemeClr val="dk1"/>
                </a:solidFill>
              </a:rPr>
              <a:t>using  </a:t>
            </a:r>
            <a:r>
              <a:rPr lang="en-US" sz="1600" b="1" dirty="0" smtClean="0"/>
              <a:t>N-view DCTA  supported </a:t>
            </a:r>
            <a:r>
              <a:rPr lang="en-US" sz="1600" b="1" baseline="0" dirty="0" smtClean="0"/>
              <a:t> V</a:t>
            </a:r>
            <a:r>
              <a:rPr lang="en-US" sz="1600" b="1" dirty="0" smtClean="0"/>
              <a:t>iew</a:t>
            </a:r>
            <a:r>
              <a:rPr lang="en-US" sz="1600" b="1" baseline="0" dirty="0" smtClean="0"/>
              <a:t> Synthesis</a:t>
            </a:r>
            <a:r>
              <a:rPr lang="en-US" sz="1600" b="1" dirty="0"/>
              <a:t> </a:t>
            </a:r>
            <a:r>
              <a:rPr lang="en-US" sz="1600" b="1" dirty="0" smtClean="0"/>
              <a:t>(A</a:t>
            </a:r>
            <a:r>
              <a:rPr lang="en-US" sz="1600" b="1" dirty="0" smtClean="0">
                <a:solidFill>
                  <a:schemeClr val="dk1"/>
                </a:solidFill>
              </a:rPr>
              <a:t>veraged</a:t>
            </a:r>
            <a:r>
              <a:rPr lang="en-US" sz="1600" b="1" dirty="0" smtClean="0"/>
              <a:t> over  10</a:t>
            </a:r>
            <a:r>
              <a:rPr lang="en-US" sz="1600" b="1" baseline="0" dirty="0" smtClean="0"/>
              <a:t> frames ).</a:t>
            </a:r>
            <a:endParaRPr lang="en-US" sz="1600" b="1" dirty="0"/>
          </a:p>
        </p:txBody>
      </p:sp>
    </p:spTree>
    <p:extLst>
      <p:ext uri="{BB962C8B-B14F-4D97-AF65-F5344CB8AC3E}">
        <p14:creationId xmlns:p14="http://schemas.microsoft.com/office/powerpoint/2010/main" xmlns="" val="18291530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600" dirty="0" smtClean="0">
                <a:solidFill>
                  <a:srgbClr val="0070C0"/>
                </a:solidFill>
              </a:rPr>
              <a:t>Connection</a:t>
            </a:r>
            <a:r>
              <a:rPr lang="sv-SE" sz="3600" dirty="0" smtClean="0"/>
              <a:t> </a:t>
            </a:r>
            <a:r>
              <a:rPr lang="sv-SE" sz="3600" dirty="0" smtClean="0">
                <a:solidFill>
                  <a:srgbClr val="0070C0"/>
                </a:solidFill>
              </a:rPr>
              <a:t>Threshold</a:t>
            </a:r>
            <a:endParaRPr lang="sv-SE" sz="3600" dirty="0">
              <a:solidFill>
                <a:srgbClr val="0070C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(Confidential) September 15, 2010</a:t>
            </a:r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6</a:t>
            </a:fld>
            <a:endParaRPr lang="sv-SE" dirty="0"/>
          </a:p>
        </p:txBody>
      </p:sp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graphicFrame>
        <p:nvGraphicFramePr>
          <p:cNvPr id="13" name="Object 1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780922823"/>
              </p:ext>
            </p:extLst>
          </p:nvPr>
        </p:nvGraphicFramePr>
        <p:xfrm>
          <a:off x="3491880" y="4581128"/>
          <a:ext cx="2276714" cy="1368822"/>
        </p:xfrm>
        <a:graphic>
          <a:graphicData uri="http://schemas.openxmlformats.org/presentationml/2006/ole">
            <p:oleObj spid="_x0000_s4156" name="Equation" r:id="rId4" imgW="2070000" imgH="1244520" progId="Equation.3">
              <p:embed/>
            </p:oleObj>
          </a:graphicData>
        </a:graphic>
      </p:graphicFrame>
      <p:sp>
        <p:nvSpPr>
          <p:cNvPr id="14" name="TextBox 13"/>
          <p:cNvSpPr txBox="1"/>
          <p:nvPr/>
        </p:nvSpPr>
        <p:spPr>
          <a:xfrm>
            <a:off x="1907704" y="5013176"/>
            <a:ext cx="146892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Depth Difference </a:t>
            </a:r>
          </a:p>
          <a:p>
            <a:pPr algn="ctr"/>
            <a:r>
              <a:rPr lang="en-US" sz="1400" dirty="0" smtClean="0"/>
              <a:t>Matrix(DDM)</a:t>
            </a:r>
            <a:endParaRPr lang="en-US" sz="1400" dirty="0"/>
          </a:p>
        </p:txBody>
      </p:sp>
      <p:grpSp>
        <p:nvGrpSpPr>
          <p:cNvPr id="29" name="Group 28"/>
          <p:cNvGrpSpPr/>
          <p:nvPr/>
        </p:nvGrpSpPr>
        <p:grpSpPr>
          <a:xfrm>
            <a:off x="3851920" y="2636912"/>
            <a:ext cx="1584176" cy="1728192"/>
            <a:chOff x="1030288" y="1471464"/>
            <a:chExt cx="1584176" cy="1728192"/>
          </a:xfrm>
          <a:solidFill>
            <a:schemeClr val="bg1">
              <a:lumMod val="75000"/>
            </a:schemeClr>
          </a:solidFill>
        </p:grpSpPr>
        <p:sp>
          <p:nvSpPr>
            <p:cNvPr id="15" name="Rectangle 14"/>
            <p:cNvSpPr/>
            <p:nvPr/>
          </p:nvSpPr>
          <p:spPr>
            <a:xfrm>
              <a:off x="1030288" y="1471464"/>
              <a:ext cx="504056" cy="648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6" name="Rectangle 15"/>
            <p:cNvSpPr/>
            <p:nvPr/>
          </p:nvSpPr>
          <p:spPr>
            <a:xfrm>
              <a:off x="1174304" y="1615480"/>
              <a:ext cx="504056" cy="648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7" name="Rectangle 16"/>
            <p:cNvSpPr/>
            <p:nvPr/>
          </p:nvSpPr>
          <p:spPr>
            <a:xfrm>
              <a:off x="1326704" y="1767880"/>
              <a:ext cx="504056" cy="648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/>
            <p:cNvSpPr/>
            <p:nvPr/>
          </p:nvSpPr>
          <p:spPr>
            <a:xfrm>
              <a:off x="2110408" y="2551584"/>
              <a:ext cx="504056" cy="648072"/>
            </a:xfrm>
            <a:prstGeom prst="rect">
              <a:avLst/>
            </a:prstGeom>
            <a:grp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28" name="Group 27"/>
            <p:cNvGrpSpPr/>
            <p:nvPr/>
          </p:nvGrpSpPr>
          <p:grpSpPr>
            <a:xfrm>
              <a:off x="1514024" y="2047528"/>
              <a:ext cx="524376" cy="504056"/>
              <a:chOff x="433904" y="2695600"/>
              <a:chExt cx="524376" cy="504056"/>
            </a:xfrm>
            <a:grpFill/>
          </p:grpSpPr>
          <p:sp>
            <p:nvSpPr>
              <p:cNvPr id="25" name="Flowchart: Connector 24"/>
              <p:cNvSpPr/>
              <p:nvPr/>
            </p:nvSpPr>
            <p:spPr>
              <a:xfrm>
                <a:off x="433904" y="2695600"/>
                <a:ext cx="72008" cy="72008"/>
              </a:xfrm>
              <a:prstGeom prst="flowChartConnector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6" name="Flowchart: Connector 25"/>
              <p:cNvSpPr/>
              <p:nvPr/>
            </p:nvSpPr>
            <p:spPr>
              <a:xfrm>
                <a:off x="639768" y="2911624"/>
                <a:ext cx="72008" cy="72008"/>
              </a:xfrm>
              <a:prstGeom prst="flowChartConnector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7" name="Flowchart: Connector 26"/>
              <p:cNvSpPr/>
              <p:nvPr/>
            </p:nvSpPr>
            <p:spPr>
              <a:xfrm>
                <a:off x="886272" y="3127648"/>
                <a:ext cx="72008" cy="72008"/>
              </a:xfrm>
              <a:prstGeom prst="flowChartConnector">
                <a:avLst/>
              </a:prstGeom>
              <a:grp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38" name="Group 37"/>
          <p:cNvGrpSpPr/>
          <p:nvPr/>
        </p:nvGrpSpPr>
        <p:grpSpPr>
          <a:xfrm>
            <a:off x="1547664" y="1700808"/>
            <a:ext cx="5184576" cy="658232"/>
            <a:chOff x="971600" y="1484784"/>
            <a:chExt cx="5184576" cy="658232"/>
          </a:xfrm>
        </p:grpSpPr>
        <p:sp>
          <p:nvSpPr>
            <p:cNvPr id="30" name="Rectangle 29"/>
            <p:cNvSpPr/>
            <p:nvPr/>
          </p:nvSpPr>
          <p:spPr>
            <a:xfrm>
              <a:off x="2987824" y="1484784"/>
              <a:ext cx="504056" cy="6480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d</a:t>
              </a:r>
              <a:r>
                <a:rPr lang="en-US" i="1" baseline="-25000" dirty="0" smtClean="0">
                  <a:solidFill>
                    <a:schemeClr val="tx1"/>
                  </a:solidFill>
                </a:rPr>
                <a:t>3</a:t>
              </a:r>
            </a:p>
          </p:txBody>
        </p:sp>
        <p:sp>
          <p:nvSpPr>
            <p:cNvPr id="31" name="Rectangle 30"/>
            <p:cNvSpPr/>
            <p:nvPr/>
          </p:nvSpPr>
          <p:spPr>
            <a:xfrm>
              <a:off x="1979712" y="1484784"/>
              <a:ext cx="504056" cy="6480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d</a:t>
              </a:r>
              <a:r>
                <a:rPr lang="en-US" i="1" baseline="-25000" dirty="0">
                  <a:solidFill>
                    <a:schemeClr val="tx1"/>
                  </a:solidFill>
                </a:rPr>
                <a:t>2</a:t>
              </a:r>
              <a:endParaRPr lang="en-US" i="1" baseline="-25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32" name="Rectangle 31"/>
            <p:cNvSpPr/>
            <p:nvPr/>
          </p:nvSpPr>
          <p:spPr>
            <a:xfrm>
              <a:off x="971600" y="1484784"/>
              <a:ext cx="504056" cy="6480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d</a:t>
              </a:r>
              <a:r>
                <a:rPr lang="en-US" i="1" baseline="-25000" dirty="0" smtClean="0">
                  <a:solidFill>
                    <a:schemeClr val="tx1"/>
                  </a:solidFill>
                </a:rPr>
                <a:t>1</a:t>
              </a:r>
              <a:endParaRPr lang="en-US" i="1" baseline="-25000" dirty="0">
                <a:solidFill>
                  <a:schemeClr val="tx1"/>
                </a:solidFill>
              </a:endParaRPr>
            </a:p>
          </p:txBody>
        </p:sp>
        <p:sp>
          <p:nvSpPr>
            <p:cNvPr id="33" name="Rectangle 32"/>
            <p:cNvSpPr/>
            <p:nvPr/>
          </p:nvSpPr>
          <p:spPr>
            <a:xfrm>
              <a:off x="5652120" y="1494944"/>
              <a:ext cx="504056" cy="648072"/>
            </a:xfrm>
            <a:prstGeom prst="rect">
              <a:avLst/>
            </a:prstGeom>
            <a:solidFill>
              <a:schemeClr val="bg1">
                <a:lumMod val="7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i="1" dirty="0" smtClean="0">
                  <a:solidFill>
                    <a:schemeClr val="tx1"/>
                  </a:solidFill>
                </a:rPr>
                <a:t>d</a:t>
              </a:r>
              <a:r>
                <a:rPr lang="en-US" i="1" baseline="-25000" dirty="0">
                  <a:solidFill>
                    <a:schemeClr val="tx1"/>
                  </a:solidFill>
                </a:rPr>
                <a:t>N</a:t>
              </a:r>
              <a:endParaRPr lang="en-US" i="1" baseline="-25000" dirty="0" smtClean="0">
                <a:solidFill>
                  <a:schemeClr val="tx1"/>
                </a:solidFill>
              </a:endParaRPr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3923928" y="1772816"/>
              <a:ext cx="1296144" cy="72008"/>
              <a:chOff x="3923928" y="1772816"/>
              <a:chExt cx="1296144" cy="72008"/>
            </a:xfrm>
          </p:grpSpPr>
          <p:sp>
            <p:nvSpPr>
              <p:cNvPr id="34" name="Flowchart: Connector 33"/>
              <p:cNvSpPr/>
              <p:nvPr/>
            </p:nvSpPr>
            <p:spPr>
              <a:xfrm>
                <a:off x="3923928" y="1772816"/>
                <a:ext cx="72008" cy="72008"/>
              </a:xfrm>
              <a:prstGeom prst="flowChartConnecto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5" name="Flowchart: Connector 34"/>
              <p:cNvSpPr/>
              <p:nvPr/>
            </p:nvSpPr>
            <p:spPr>
              <a:xfrm>
                <a:off x="4572000" y="1772816"/>
                <a:ext cx="72008" cy="72008"/>
              </a:xfrm>
              <a:prstGeom prst="flowChartConnecto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6" name="Flowchart: Connector 35"/>
              <p:cNvSpPr/>
              <p:nvPr/>
            </p:nvSpPr>
            <p:spPr>
              <a:xfrm>
                <a:off x="5148064" y="1772816"/>
                <a:ext cx="72008" cy="72008"/>
              </a:xfrm>
              <a:prstGeom prst="flowChartConnector">
                <a:avLst/>
              </a:prstGeom>
              <a:solidFill>
                <a:schemeClr val="bg1">
                  <a:lumMod val="7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sp>
        <p:nvSpPr>
          <p:cNvPr id="41" name="Freeform 40"/>
          <p:cNvSpPr/>
          <p:nvPr/>
        </p:nvSpPr>
        <p:spPr>
          <a:xfrm>
            <a:off x="1808480" y="2349624"/>
            <a:ext cx="2448560" cy="1032933"/>
          </a:xfrm>
          <a:custGeom>
            <a:avLst/>
            <a:gdLst>
              <a:gd name="connsiteX0" fmla="*/ 0 w 2448560"/>
              <a:gd name="connsiteY0" fmla="*/ 0 h 1032933"/>
              <a:gd name="connsiteX1" fmla="*/ 548640 w 2448560"/>
              <a:gd name="connsiteY1" fmla="*/ 863600 h 1032933"/>
              <a:gd name="connsiteX2" fmla="*/ 2448560 w 2448560"/>
              <a:gd name="connsiteY2" fmla="*/ 1016000 h 1032933"/>
              <a:gd name="connsiteX3" fmla="*/ 2448560 w 2448560"/>
              <a:gd name="connsiteY3" fmla="*/ 1016000 h 103293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448560" h="1032933">
                <a:moveTo>
                  <a:pt x="0" y="0"/>
                </a:moveTo>
                <a:cubicBezTo>
                  <a:pt x="70273" y="347133"/>
                  <a:pt x="140547" y="694267"/>
                  <a:pt x="548640" y="863600"/>
                </a:cubicBezTo>
                <a:cubicBezTo>
                  <a:pt x="956733" y="1032933"/>
                  <a:pt x="2448560" y="1016000"/>
                  <a:pt x="2448560" y="1016000"/>
                </a:cubicBezTo>
                <a:lnTo>
                  <a:pt x="2448560" y="1016000"/>
                </a:ln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2" name="Freeform 41"/>
          <p:cNvSpPr/>
          <p:nvPr/>
        </p:nvSpPr>
        <p:spPr>
          <a:xfrm>
            <a:off x="2785533" y="2349624"/>
            <a:ext cx="1298787" cy="751840"/>
          </a:xfrm>
          <a:custGeom>
            <a:avLst/>
            <a:gdLst>
              <a:gd name="connsiteX0" fmla="*/ 28787 w 1298787"/>
              <a:gd name="connsiteY0" fmla="*/ 0 h 751840"/>
              <a:gd name="connsiteX1" fmla="*/ 211667 w 1298787"/>
              <a:gd name="connsiteY1" fmla="*/ 477520 h 751840"/>
              <a:gd name="connsiteX2" fmla="*/ 1298787 w 1298787"/>
              <a:gd name="connsiteY2" fmla="*/ 751840 h 75184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298787" h="751840">
                <a:moveTo>
                  <a:pt x="28787" y="0"/>
                </a:moveTo>
                <a:cubicBezTo>
                  <a:pt x="14393" y="176106"/>
                  <a:pt x="0" y="352213"/>
                  <a:pt x="211667" y="477520"/>
                </a:cubicBezTo>
                <a:cubicBezTo>
                  <a:pt x="423334" y="602827"/>
                  <a:pt x="861060" y="677333"/>
                  <a:pt x="1298787" y="751840"/>
                </a:cubicBez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4" name="Freeform 43"/>
          <p:cNvSpPr/>
          <p:nvPr/>
        </p:nvSpPr>
        <p:spPr>
          <a:xfrm>
            <a:off x="3820160" y="2359784"/>
            <a:ext cx="304800" cy="406400"/>
          </a:xfrm>
          <a:custGeom>
            <a:avLst/>
            <a:gdLst>
              <a:gd name="connsiteX0" fmla="*/ 0 w 304800"/>
              <a:gd name="connsiteY0" fmla="*/ 0 h 406400"/>
              <a:gd name="connsiteX1" fmla="*/ 304800 w 304800"/>
              <a:gd name="connsiteY1" fmla="*/ 406400 h 4064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304800" h="406400">
                <a:moveTo>
                  <a:pt x="0" y="0"/>
                </a:moveTo>
                <a:lnTo>
                  <a:pt x="304800" y="406400"/>
                </a:ln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5" name="Freeform 44"/>
          <p:cNvSpPr/>
          <p:nvPr/>
        </p:nvSpPr>
        <p:spPr>
          <a:xfrm>
            <a:off x="5323840" y="2359784"/>
            <a:ext cx="1302173" cy="1788160"/>
          </a:xfrm>
          <a:custGeom>
            <a:avLst/>
            <a:gdLst>
              <a:gd name="connsiteX0" fmla="*/ 1168400 w 1302173"/>
              <a:gd name="connsiteY0" fmla="*/ 0 h 1788160"/>
              <a:gd name="connsiteX1" fmla="*/ 1107440 w 1302173"/>
              <a:gd name="connsiteY1" fmla="*/ 863600 h 1788160"/>
              <a:gd name="connsiteX2" fmla="*/ 0 w 1302173"/>
              <a:gd name="connsiteY2" fmla="*/ 1788160 h 1788160"/>
              <a:gd name="connsiteX3" fmla="*/ 0 w 1302173"/>
              <a:gd name="connsiteY3" fmla="*/ 1788160 h 178816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02173" h="1788160">
                <a:moveTo>
                  <a:pt x="1168400" y="0"/>
                </a:moveTo>
                <a:cubicBezTo>
                  <a:pt x="1235286" y="282786"/>
                  <a:pt x="1302173" y="565573"/>
                  <a:pt x="1107440" y="863600"/>
                </a:cubicBezTo>
                <a:cubicBezTo>
                  <a:pt x="912707" y="1161627"/>
                  <a:pt x="0" y="1788160"/>
                  <a:pt x="0" y="1788160"/>
                </a:cubicBezTo>
                <a:lnTo>
                  <a:pt x="0" y="1788160"/>
                </a:lnTo>
              </a:path>
            </a:pathLst>
          </a:cu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6" name="TextBox 45"/>
          <p:cNvSpPr txBox="1"/>
          <p:nvPr/>
        </p:nvSpPr>
        <p:spPr>
          <a:xfrm>
            <a:off x="2443179" y="3769876"/>
            <a:ext cx="237231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400" dirty="0" smtClean="0"/>
              <a:t>Multiple warped Depth Maps </a:t>
            </a:r>
          </a:p>
          <a:p>
            <a:pPr algn="ctr"/>
            <a:r>
              <a:rPr lang="en-US" sz="1400" dirty="0" smtClean="0"/>
              <a:t>@ Virtual viewpoint</a:t>
            </a:r>
            <a:endParaRPr lang="en-US" sz="1400" dirty="0"/>
          </a:p>
        </p:txBody>
      </p:sp>
      <p:sp>
        <p:nvSpPr>
          <p:cNvPr id="47" name="TextBox 46"/>
          <p:cNvSpPr txBox="1"/>
          <p:nvPr/>
        </p:nvSpPr>
        <p:spPr>
          <a:xfrm>
            <a:off x="3491880" y="1268760"/>
            <a:ext cx="2339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 smtClean="0"/>
              <a:t>Reference Depth Maps</a:t>
            </a:r>
            <a:endParaRPr lang="en-US" sz="1400" dirty="0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79982556"/>
              </p:ext>
            </p:extLst>
          </p:nvPr>
        </p:nvGraphicFramePr>
        <p:xfrm>
          <a:off x="6067425" y="5133975"/>
          <a:ext cx="2193925" cy="382588"/>
        </p:xfrm>
        <a:graphic>
          <a:graphicData uri="http://schemas.openxmlformats.org/presentationml/2006/ole">
            <p:oleObj spid="_x0000_s4157" name="Equation" r:id="rId5" imgW="1384200" imgH="24120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sv-SE" sz="3600" dirty="0" smtClean="0">
                <a:solidFill>
                  <a:srgbClr val="0070C0"/>
                </a:solidFill>
              </a:rPr>
              <a:t>Connection Threshold : A Cluster Approach</a:t>
            </a:r>
            <a:endParaRPr lang="sv-SE" sz="3600" dirty="0">
              <a:solidFill>
                <a:srgbClr val="0070C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(Confidential) September 15, 2010</a:t>
            </a:r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7</a:t>
            </a:fld>
            <a:endParaRPr lang="sv-SE" dirty="0"/>
          </a:p>
        </p:txBody>
      </p:sp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grpSp>
        <p:nvGrpSpPr>
          <p:cNvPr id="39" name="Group 38"/>
          <p:cNvGrpSpPr/>
          <p:nvPr/>
        </p:nvGrpSpPr>
        <p:grpSpPr>
          <a:xfrm>
            <a:off x="755576" y="2276872"/>
            <a:ext cx="7632848" cy="3563203"/>
            <a:chOff x="755576" y="2276872"/>
            <a:chExt cx="7632848" cy="3563203"/>
          </a:xfrm>
        </p:grpSpPr>
        <p:sp>
          <p:nvSpPr>
            <p:cNvPr id="19" name="Left Brace 18"/>
            <p:cNvSpPr/>
            <p:nvPr/>
          </p:nvSpPr>
          <p:spPr>
            <a:xfrm rot="5400000" flipH="1">
              <a:off x="4377126" y="1463634"/>
              <a:ext cx="420616" cy="2047092"/>
            </a:xfrm>
            <a:prstGeom prst="leftBrace">
              <a:avLst/>
            </a:prstGeom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2" name="Group 31"/>
            <p:cNvGrpSpPr/>
            <p:nvPr/>
          </p:nvGrpSpPr>
          <p:grpSpPr>
            <a:xfrm>
              <a:off x="755576" y="3933056"/>
              <a:ext cx="7632848" cy="1907019"/>
              <a:chOff x="683568" y="3317240"/>
              <a:chExt cx="7632848" cy="1907019"/>
            </a:xfrm>
          </p:grpSpPr>
          <p:sp>
            <p:nvSpPr>
              <p:cNvPr id="17" name="Left Brace 16"/>
              <p:cNvSpPr/>
              <p:nvPr/>
            </p:nvSpPr>
            <p:spPr>
              <a:xfrm rot="16200000" flipH="1">
                <a:off x="4305118" y="2927017"/>
                <a:ext cx="420616" cy="2047092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23" name="Group 22"/>
              <p:cNvGrpSpPr/>
              <p:nvPr/>
            </p:nvGrpSpPr>
            <p:grpSpPr>
              <a:xfrm>
                <a:off x="683568" y="3728824"/>
                <a:ext cx="2047092" cy="1495435"/>
                <a:chOff x="3491880" y="3740255"/>
                <a:chExt cx="2047092" cy="1495435"/>
              </a:xfrm>
            </p:grpSpPr>
            <p:graphicFrame>
              <p:nvGraphicFramePr>
                <p:cNvPr id="24" name="Object 8"/>
                <p:cNvGraphicFramePr>
                  <a:graphicFrameLocks noChangeAspect="1"/>
                </p:cNvGraphicFramePr>
                <p:nvPr/>
              </p:nvGraphicFramePr>
              <p:xfrm>
                <a:off x="3931692" y="4041890"/>
                <a:ext cx="1181100" cy="1193800"/>
              </p:xfrm>
              <a:graphic>
                <a:graphicData uri="http://schemas.openxmlformats.org/presentationml/2006/ole">
                  <p:oleObj spid="_x0000_s1169" name="Ekvation" r:id="rId4" imgW="1181100" imgH="1193800" progId="Equation.3">
                    <p:embed/>
                  </p:oleObj>
                </a:graphicData>
              </a:graphic>
            </p:graphicFrame>
            <p:sp>
              <p:nvSpPr>
                <p:cNvPr id="25" name="Left Brace 24"/>
                <p:cNvSpPr/>
                <p:nvPr/>
              </p:nvSpPr>
              <p:spPr>
                <a:xfrm rot="16200000" flipH="1">
                  <a:off x="4305118" y="2927017"/>
                  <a:ext cx="420616" cy="2047092"/>
                </a:xfrm>
                <a:prstGeom prst="leftBrace">
                  <a:avLst/>
                </a:prstGeom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sp>
            <p:nvSpPr>
              <p:cNvPr id="28" name="Left Brace 27"/>
              <p:cNvSpPr/>
              <p:nvPr/>
            </p:nvSpPr>
            <p:spPr>
              <a:xfrm rot="16200000" flipH="1">
                <a:off x="7082562" y="2915586"/>
                <a:ext cx="420616" cy="2047092"/>
              </a:xfrm>
              <a:prstGeom prst="leftBrace">
                <a:avLst/>
              </a:prstGeom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29" name="TextBox 28"/>
              <p:cNvSpPr txBox="1"/>
              <p:nvPr/>
            </p:nvSpPr>
            <p:spPr>
              <a:xfrm>
                <a:off x="1201117" y="3325624"/>
                <a:ext cx="1025987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squar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Cluster A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0" name="TextBox 29"/>
              <p:cNvSpPr txBox="1"/>
              <p:nvPr/>
            </p:nvSpPr>
            <p:spPr>
              <a:xfrm>
                <a:off x="4017445" y="3325624"/>
                <a:ext cx="1017971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Cluster B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31" name="TextBox 30"/>
              <p:cNvSpPr txBox="1"/>
              <p:nvPr/>
            </p:nvSpPr>
            <p:spPr>
              <a:xfrm>
                <a:off x="6795992" y="3317240"/>
                <a:ext cx="1016368" cy="369332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2">
                <a:schemeClr val="accent1"/>
              </a:fillRef>
              <a:effectRef idx="1">
                <a:schemeClr val="accent1"/>
              </a:effectRef>
              <a:fontRef idx="minor">
                <a:schemeClr val="dk1"/>
              </a:fontRef>
            </p:style>
            <p:txBody>
              <a:bodyPr wrap="none" rtlCol="0">
                <a:spAutoFit/>
              </a:bodyPr>
              <a:lstStyle/>
              <a:p>
                <a:r>
                  <a:rPr lang="en-US" dirty="0" smtClean="0">
                    <a:solidFill>
                      <a:schemeClr val="tx1"/>
                    </a:solidFill>
                  </a:rPr>
                  <a:t>Cluster C</a:t>
                </a:r>
                <a:endParaRPr lang="en-US" dirty="0">
                  <a:solidFill>
                    <a:schemeClr val="tx1"/>
                  </a:solidFill>
                </a:endParaRPr>
              </a:p>
            </p:txBody>
          </p:sp>
        </p:grpSp>
        <p:cxnSp>
          <p:nvCxnSpPr>
            <p:cNvPr id="34" name="Elbow Connector 33"/>
            <p:cNvCxnSpPr>
              <a:stCxn id="19" idx="1"/>
              <a:endCxn id="29" idx="0"/>
            </p:cNvCxnSpPr>
            <p:nvPr/>
          </p:nvCxnSpPr>
          <p:spPr>
            <a:xfrm rot="5400000">
              <a:off x="2564801" y="1918807"/>
              <a:ext cx="1243952" cy="2801315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Elbow Connector 35"/>
            <p:cNvCxnSpPr>
              <a:stCxn id="19" idx="1"/>
              <a:endCxn id="31" idx="0"/>
            </p:cNvCxnSpPr>
            <p:nvPr/>
          </p:nvCxnSpPr>
          <p:spPr>
            <a:xfrm rot="16200000" flipH="1">
              <a:off x="5364025" y="1920897"/>
              <a:ext cx="1235568" cy="2788750"/>
            </a:xfrm>
            <a:prstGeom prst="bentConnector3">
              <a:avLst>
                <a:gd name="adj1" fmla="val 50000"/>
              </a:avLst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Arrow Connector 37"/>
            <p:cNvCxnSpPr>
              <a:stCxn id="19" idx="1"/>
              <a:endCxn id="30" idx="0"/>
            </p:cNvCxnSpPr>
            <p:nvPr/>
          </p:nvCxnSpPr>
          <p:spPr>
            <a:xfrm rot="16200000" flipH="1">
              <a:off x="3970960" y="3313961"/>
              <a:ext cx="1243952" cy="11005"/>
            </a:xfrm>
            <a:prstGeom prst="straightConnector1">
              <a:avLst/>
            </a:prstGeom>
            <a:ln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0" name="TextBox 39"/>
          <p:cNvSpPr txBox="1"/>
          <p:nvPr/>
        </p:nvSpPr>
        <p:spPr>
          <a:xfrm>
            <a:off x="1533365" y="1484784"/>
            <a:ext cx="186833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 smtClean="0"/>
              <a:t>Depth Difference </a:t>
            </a:r>
          </a:p>
          <a:p>
            <a:pPr algn="ctr"/>
            <a:r>
              <a:rPr lang="en-US" b="1" dirty="0" smtClean="0"/>
              <a:t>Matrix (DDM)</a:t>
            </a:r>
            <a:endParaRPr lang="en-US" b="1" dirty="0"/>
          </a:p>
        </p:txBody>
      </p:sp>
      <p:sp>
        <p:nvSpPr>
          <p:cNvPr id="42" name="Oval 41"/>
          <p:cNvSpPr/>
          <p:nvPr/>
        </p:nvSpPr>
        <p:spPr>
          <a:xfrm>
            <a:off x="4005208" y="4631928"/>
            <a:ext cx="267712" cy="277872"/>
          </a:xfrm>
          <a:prstGeom prst="ellipse">
            <a:avLst/>
          </a:prstGeom>
          <a:solidFill>
            <a:schemeClr val="accent2">
              <a:lumMod val="75000"/>
              <a:alpha val="2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3" name="Object 2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3076468891"/>
              </p:ext>
            </p:extLst>
          </p:nvPr>
        </p:nvGraphicFramePr>
        <p:xfrm>
          <a:off x="3491423" y="1124600"/>
          <a:ext cx="2070100" cy="1244600"/>
        </p:xfrm>
        <a:graphic>
          <a:graphicData uri="http://schemas.openxmlformats.org/presentationml/2006/ole">
            <p:oleObj spid="_x0000_s1170" name="Equation" r:id="rId5" imgW="2070100" imgH="1244600" progId="Equation.3">
              <p:embed/>
            </p:oleObj>
          </a:graphicData>
        </a:graphic>
      </p:graphicFrame>
      <p:graphicFrame>
        <p:nvGraphicFramePr>
          <p:cNvPr id="4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224066843"/>
              </p:ext>
            </p:extLst>
          </p:nvPr>
        </p:nvGraphicFramePr>
        <p:xfrm>
          <a:off x="6405563" y="4653136"/>
          <a:ext cx="1943100" cy="1244600"/>
        </p:xfrm>
        <a:graphic>
          <a:graphicData uri="http://schemas.openxmlformats.org/presentationml/2006/ole">
            <p:oleObj spid="_x0000_s1171" name="Equation" r:id="rId6" imgW="1942920" imgH="1244520" progId="Equation.3">
              <p:embed/>
            </p:oleObj>
          </a:graphicData>
        </a:graphic>
      </p:graphicFrame>
      <p:graphicFrame>
        <p:nvGraphicFramePr>
          <p:cNvPr id="6" name="Object 5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880141214"/>
              </p:ext>
            </p:extLst>
          </p:nvPr>
        </p:nvGraphicFramePr>
        <p:xfrm>
          <a:off x="3645168" y="4642089"/>
          <a:ext cx="1872208" cy="1269141"/>
        </p:xfrm>
        <a:graphic>
          <a:graphicData uri="http://schemas.openxmlformats.org/presentationml/2006/ole">
            <p:oleObj spid="_x0000_s1172" name="Equation" r:id="rId7" imgW="2641320" imgH="1790640" progId="Equation.3">
              <p:embed/>
            </p:oleObj>
          </a:graphicData>
        </a:graphic>
      </p:graphicFrame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683568" y="908720"/>
            <a:ext cx="7562850" cy="53054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>
                <a:solidFill>
                  <a:srgbClr val="0070C0"/>
                </a:solidFill>
              </a:rPr>
              <a:t>Cluster Distribution</a:t>
            </a:r>
            <a:endParaRPr lang="en-US" dirty="0">
              <a:solidFill>
                <a:srgbClr val="0070C0"/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97C095E-FAB8-474F-B155-81A507A9DE8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(Confidential) September 15, 2010</a:t>
            </a:r>
            <a:endParaRPr lang="en-US" dirty="0"/>
          </a:p>
        </p:txBody>
      </p:sp>
      <p:pic>
        <p:nvPicPr>
          <p:cNvPr id="9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3306652" y="5844813"/>
            <a:ext cx="26030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 reference-view scenario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xmlns="" val="32015780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02320" y="2952"/>
            <a:ext cx="8435280" cy="1143000"/>
          </a:xfrm>
        </p:spPr>
        <p:txBody>
          <a:bodyPr>
            <a:normAutofit fontScale="90000"/>
          </a:bodyPr>
          <a:lstStyle/>
          <a:p>
            <a:r>
              <a:rPr lang="en-US" sz="3600" dirty="0" smtClean="0">
                <a:solidFill>
                  <a:srgbClr val="0070C0"/>
                </a:solidFill>
              </a:rPr>
              <a:t>Relative Distance Classification for Class C Cluster </a:t>
            </a:r>
            <a:endParaRPr lang="en-US" sz="3600" dirty="0">
              <a:solidFill>
                <a:srgbClr val="0070C0"/>
              </a:solidFill>
            </a:endParaRPr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sv-SE" smtClean="0"/>
              <a:t>(Confidential) September 15, 2010</a:t>
            </a:r>
            <a:endParaRPr lang="sv-SE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9AA7C7E-0896-4EC7-84AE-FA7ECE79CD76}" type="slidenum">
              <a:rPr lang="sv-SE" smtClean="0"/>
              <a:pPr/>
              <a:t>9</a:t>
            </a:fld>
            <a:endParaRPr lang="sv-SE" dirty="0"/>
          </a:p>
        </p:txBody>
      </p:sp>
      <p:pic>
        <p:nvPicPr>
          <p:cNvPr id="5" name="Content Placeholder 3" descr="kth_logo.jpg"/>
          <p:cNvPicPr>
            <a:picLocks noChangeAspect="1"/>
          </p:cNvPicPr>
          <p:nvPr/>
        </p:nvPicPr>
        <p:blipFill>
          <a:blip r:embed="rId3" cstate="print"/>
          <a:stretch>
            <a:fillRect/>
          </a:stretch>
        </p:blipFill>
        <p:spPr>
          <a:xfrm>
            <a:off x="0" y="6143652"/>
            <a:ext cx="714348" cy="714348"/>
          </a:xfrm>
          <a:prstGeom prst="rect">
            <a:avLst/>
          </a:prstGeom>
        </p:spPr>
      </p:pic>
      <p:graphicFrame>
        <p:nvGraphicFramePr>
          <p:cNvPr id="11" name="Object 10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083126180"/>
              </p:ext>
            </p:extLst>
          </p:nvPr>
        </p:nvGraphicFramePr>
        <p:xfrm>
          <a:off x="5613400" y="3206750"/>
          <a:ext cx="3176588" cy="1735138"/>
        </p:xfrm>
        <a:graphic>
          <a:graphicData uri="http://schemas.openxmlformats.org/presentationml/2006/ole">
            <p:oleObj spid="_x0000_s8391" name="Equation" r:id="rId4" imgW="2628720" imgH="1434960" progId="Equation.3">
              <p:embed/>
            </p:oleObj>
          </a:graphicData>
        </a:graphic>
      </p:graphicFrame>
      <p:graphicFrame>
        <p:nvGraphicFramePr>
          <p:cNvPr id="9" name="Object 8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2396543366"/>
              </p:ext>
            </p:extLst>
          </p:nvPr>
        </p:nvGraphicFramePr>
        <p:xfrm>
          <a:off x="2012950" y="5110758"/>
          <a:ext cx="4675188" cy="1198562"/>
        </p:xfrm>
        <a:graphic>
          <a:graphicData uri="http://schemas.openxmlformats.org/presentationml/2006/ole">
            <p:oleObj spid="_x0000_s8392" name="Equation" r:id="rId5" imgW="3708360" imgH="952200" progId="Equation.3">
              <p:embed/>
            </p:oleObj>
          </a:graphicData>
        </a:graphic>
      </p:graphicFrame>
      <p:graphicFrame>
        <p:nvGraphicFramePr>
          <p:cNvPr id="15" name="Object 1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xmlns="" val="1359943040"/>
              </p:ext>
            </p:extLst>
          </p:nvPr>
        </p:nvGraphicFramePr>
        <p:xfrm>
          <a:off x="2987824" y="1193558"/>
          <a:ext cx="3142853" cy="1862156"/>
        </p:xfrm>
        <a:graphic>
          <a:graphicData uri="http://schemas.openxmlformats.org/presentationml/2006/ole">
            <p:oleObj spid="_x0000_s8393" name="Equation" r:id="rId6" imgW="3022560" imgH="1790640" progId="Equation.3">
              <p:embed/>
            </p:oleObj>
          </a:graphicData>
        </a:graphic>
      </p:graphicFrame>
      <p:grpSp>
        <p:nvGrpSpPr>
          <p:cNvPr id="39" name="Group 38"/>
          <p:cNvGrpSpPr/>
          <p:nvPr/>
        </p:nvGrpSpPr>
        <p:grpSpPr>
          <a:xfrm>
            <a:off x="683568" y="3418305"/>
            <a:ext cx="4183707" cy="1139725"/>
            <a:chOff x="4099012" y="1556792"/>
            <a:chExt cx="4183707" cy="1139725"/>
          </a:xfrm>
        </p:grpSpPr>
        <p:grpSp>
          <p:nvGrpSpPr>
            <p:cNvPr id="31" name="Group 30"/>
            <p:cNvGrpSpPr/>
            <p:nvPr/>
          </p:nvGrpSpPr>
          <p:grpSpPr>
            <a:xfrm>
              <a:off x="4283968" y="1556792"/>
              <a:ext cx="3600400" cy="1008112"/>
              <a:chOff x="2627784" y="2842650"/>
              <a:chExt cx="3600400" cy="1296144"/>
            </a:xfrm>
          </p:grpSpPr>
          <p:grpSp>
            <p:nvGrpSpPr>
              <p:cNvPr id="21" name="Group 20"/>
              <p:cNvGrpSpPr/>
              <p:nvPr/>
            </p:nvGrpSpPr>
            <p:grpSpPr>
              <a:xfrm>
                <a:off x="2627784" y="2842650"/>
                <a:ext cx="3600400" cy="1296144"/>
                <a:chOff x="2483768" y="2482610"/>
                <a:chExt cx="4824536" cy="1296144"/>
              </a:xfrm>
            </p:grpSpPr>
            <p:cxnSp>
              <p:nvCxnSpPr>
                <p:cNvPr id="17" name="Straight Arrow Connector 16"/>
                <p:cNvCxnSpPr/>
                <p:nvPr/>
              </p:nvCxnSpPr>
              <p:spPr>
                <a:xfrm>
                  <a:off x="2483768" y="3356992"/>
                  <a:ext cx="4824536" cy="0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Straight Arrow Connector 19"/>
                <p:cNvCxnSpPr/>
                <p:nvPr/>
              </p:nvCxnSpPr>
              <p:spPr>
                <a:xfrm flipV="1">
                  <a:off x="2627785" y="2482610"/>
                  <a:ext cx="0" cy="1296144"/>
                </a:xfrm>
                <a:prstGeom prst="straightConnector1">
                  <a:avLst/>
                </a:prstGeom>
                <a:ln>
                  <a:solidFill>
                    <a:schemeClr val="tx1"/>
                  </a:solidFill>
                  <a:tailEnd type="arrow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0" name="Group 29"/>
              <p:cNvGrpSpPr/>
              <p:nvPr/>
            </p:nvGrpSpPr>
            <p:grpSpPr>
              <a:xfrm>
                <a:off x="3152160" y="3592448"/>
                <a:ext cx="2571968" cy="216912"/>
                <a:chOff x="251520" y="3212976"/>
                <a:chExt cx="2571968" cy="216912"/>
              </a:xfrm>
            </p:grpSpPr>
            <p:cxnSp>
              <p:nvCxnSpPr>
                <p:cNvPr id="23" name="Straight Connector 22"/>
                <p:cNvCxnSpPr/>
                <p:nvPr/>
              </p:nvCxnSpPr>
              <p:spPr>
                <a:xfrm>
                  <a:off x="1259632" y="3212976"/>
                  <a:ext cx="0" cy="2160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" name="Straight Connector 23"/>
                <p:cNvCxnSpPr/>
                <p:nvPr/>
              </p:nvCxnSpPr>
              <p:spPr>
                <a:xfrm>
                  <a:off x="1763688" y="3213864"/>
                  <a:ext cx="0" cy="2160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" name="Straight Connector 25"/>
                <p:cNvCxnSpPr/>
                <p:nvPr/>
              </p:nvCxnSpPr>
              <p:spPr>
                <a:xfrm>
                  <a:off x="2319432" y="3212976"/>
                  <a:ext cx="0" cy="2160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" name="Straight Connector 26"/>
                <p:cNvCxnSpPr/>
                <p:nvPr/>
              </p:nvCxnSpPr>
              <p:spPr>
                <a:xfrm>
                  <a:off x="2823488" y="3213864"/>
                  <a:ext cx="0" cy="2160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" name="Straight Connector 27"/>
                <p:cNvCxnSpPr/>
                <p:nvPr/>
              </p:nvCxnSpPr>
              <p:spPr>
                <a:xfrm>
                  <a:off x="251520" y="3212976"/>
                  <a:ext cx="0" cy="2160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9" name="Straight Connector 28"/>
                <p:cNvCxnSpPr/>
                <p:nvPr/>
              </p:nvCxnSpPr>
              <p:spPr>
                <a:xfrm>
                  <a:off x="755576" y="3213864"/>
                  <a:ext cx="0" cy="216024"/>
                </a:xfrm>
                <a:prstGeom prst="line">
                  <a:avLst/>
                </a:prstGeom>
                <a:ln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graphicFrame>
          <p:nvGraphicFramePr>
            <p:cNvPr id="33" name="Object 3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679405280"/>
                </p:ext>
              </p:extLst>
            </p:nvPr>
          </p:nvGraphicFramePr>
          <p:xfrm>
            <a:off x="7838219" y="1915825"/>
            <a:ext cx="444500" cy="585788"/>
          </p:xfrm>
          <a:graphic>
            <a:graphicData uri="http://schemas.openxmlformats.org/presentationml/2006/ole">
              <p:oleObj spid="_x0000_s8394" name="Equation" r:id="rId7" imgW="241200" imgH="317160" progId="Equation.3">
                <p:embed/>
              </p:oleObj>
            </a:graphicData>
          </a:graphic>
        </p:graphicFrame>
        <p:graphicFrame>
          <p:nvGraphicFramePr>
            <p:cNvPr id="34" name="Object 33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15279279"/>
                </p:ext>
              </p:extLst>
            </p:nvPr>
          </p:nvGraphicFramePr>
          <p:xfrm>
            <a:off x="7264930" y="2296274"/>
            <a:ext cx="434482" cy="400243"/>
          </p:xfrm>
          <a:graphic>
            <a:graphicData uri="http://schemas.openxmlformats.org/presentationml/2006/ole">
              <p:oleObj spid="_x0000_s8395" name="Equation" r:id="rId8" imgW="317160" imgH="291960" progId="Equation.3">
                <p:embed/>
              </p:oleObj>
            </a:graphicData>
          </a:graphic>
        </p:graphicFrame>
        <p:graphicFrame>
          <p:nvGraphicFramePr>
            <p:cNvPr id="35" name="Object 34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44081009"/>
                </p:ext>
              </p:extLst>
            </p:nvPr>
          </p:nvGraphicFramePr>
          <p:xfrm>
            <a:off x="5195270" y="2295822"/>
            <a:ext cx="277813" cy="400050"/>
          </p:xfrm>
          <a:graphic>
            <a:graphicData uri="http://schemas.openxmlformats.org/presentationml/2006/ole">
              <p:oleObj spid="_x0000_s8396" name="Equation" r:id="rId9" imgW="203040" imgH="291960" progId="Equation.3">
                <p:embed/>
              </p:oleObj>
            </a:graphicData>
          </a:graphic>
        </p:graphicFrame>
        <p:graphicFrame>
          <p:nvGraphicFramePr>
            <p:cNvPr id="36" name="Object 35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54860089"/>
                </p:ext>
              </p:extLst>
            </p:nvPr>
          </p:nvGraphicFramePr>
          <p:xfrm>
            <a:off x="4645995" y="2295822"/>
            <a:ext cx="261938" cy="400050"/>
          </p:xfrm>
          <a:graphic>
            <a:graphicData uri="http://schemas.openxmlformats.org/presentationml/2006/ole">
              <p:oleObj spid="_x0000_s8397" name="Equation" r:id="rId10" imgW="190440" imgH="291960" progId="Equation.3">
                <p:embed/>
              </p:oleObj>
            </a:graphicData>
          </a:graphic>
        </p:graphicFrame>
        <p:graphicFrame>
          <p:nvGraphicFramePr>
            <p:cNvPr id="37" name="Object 36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4065178569"/>
                </p:ext>
              </p:extLst>
            </p:nvPr>
          </p:nvGraphicFramePr>
          <p:xfrm>
            <a:off x="5902325" y="2395538"/>
            <a:ext cx="800100" cy="225425"/>
          </p:xfrm>
          <a:graphic>
            <a:graphicData uri="http://schemas.openxmlformats.org/presentationml/2006/ole">
              <p:oleObj spid="_x0000_s8398" name="Equation" r:id="rId11" imgW="583920" imgH="164880" progId="Equation.3">
                <p:embed/>
              </p:oleObj>
            </a:graphicData>
          </a:graphic>
        </p:graphicFrame>
        <p:graphicFrame>
          <p:nvGraphicFramePr>
            <p:cNvPr id="38" name="Object 37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xmlns="" val="1531329910"/>
                </p:ext>
              </p:extLst>
            </p:nvPr>
          </p:nvGraphicFramePr>
          <p:xfrm>
            <a:off x="4099012" y="2287567"/>
            <a:ext cx="209550" cy="312738"/>
          </p:xfrm>
          <a:graphic>
            <a:graphicData uri="http://schemas.openxmlformats.org/presentationml/2006/ole">
              <p:oleObj spid="_x0000_s8399" name="Equation" r:id="rId12" imgW="152280" imgH="228600" progId="Equation.3">
                <p:embed/>
              </p:oleObj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xmlns="" val="170549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772</TotalTime>
  <Words>455</Words>
  <Application>Microsoft Office PowerPoint</Application>
  <PresentationFormat>On-screen Show (4:3)</PresentationFormat>
  <Paragraphs>189</Paragraphs>
  <Slides>12</Slides>
  <Notes>1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12</vt:i4>
      </vt:variant>
    </vt:vector>
  </HeadingPairs>
  <TitlesOfParts>
    <vt:vector size="15" baseType="lpstr">
      <vt:lpstr>Office Theme</vt:lpstr>
      <vt:lpstr>Equation</vt:lpstr>
      <vt:lpstr>Ekvation</vt:lpstr>
      <vt:lpstr>N-view Depth Consistency Testing Algorithm</vt:lpstr>
      <vt:lpstr>Outline</vt:lpstr>
      <vt:lpstr>Depth Consistency Testing Algorithm(DCTA)</vt:lpstr>
      <vt:lpstr>N-view DCTA Performance</vt:lpstr>
      <vt:lpstr>N-view DCTA Performance</vt:lpstr>
      <vt:lpstr>Connection Threshold</vt:lpstr>
      <vt:lpstr>Connection Threshold : A Cluster Approach</vt:lpstr>
      <vt:lpstr>Cluster Distribution</vt:lpstr>
      <vt:lpstr>Relative Distance Classification for Class C Cluster </vt:lpstr>
      <vt:lpstr>Relative Distance Classification for Class C Cluster </vt:lpstr>
      <vt:lpstr>Connection Threshold</vt:lpstr>
      <vt:lpstr>N-view DCTA Performance</vt:lpstr>
    </vt:vector>
  </TitlesOfParts>
  <Company>KTH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N-view Depth Consistency Testing Algorithm</dc:title>
  <dc:creator>Pravin Kumar Rana</dc:creator>
  <cp:lastModifiedBy>Pravin Kumar Rana</cp:lastModifiedBy>
  <cp:revision>102</cp:revision>
  <dcterms:created xsi:type="dcterms:W3CDTF">2010-09-13T12:55:38Z</dcterms:created>
  <dcterms:modified xsi:type="dcterms:W3CDTF">2010-09-14T18:20:34Z</dcterms:modified>
</cp:coreProperties>
</file>