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EB Garamond"/>
      <p:regular r:id="rId25"/>
      <p:bold r:id="rId26"/>
      <p:italic r:id="rId27"/>
      <p:boldItalic r:id="rId28"/>
    </p:embeddedFont>
    <p:embeddedFont>
      <p:font typeface="EB Garamond Regular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EBGaramond-bold.fntdata"/><Relationship Id="rId25" Type="http://schemas.openxmlformats.org/officeDocument/2006/relationships/font" Target="fonts/EBGaramond-regular.fntdata"/><Relationship Id="rId28" Type="http://schemas.openxmlformats.org/officeDocument/2006/relationships/font" Target="fonts/EBGaramond-boldItalic.fntdata"/><Relationship Id="rId27" Type="http://schemas.openxmlformats.org/officeDocument/2006/relationships/font" Target="fonts/EBGaramon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EBGaramondRegula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BGaramondRegular-italic.fntdata"/><Relationship Id="rId30" Type="http://schemas.openxmlformats.org/officeDocument/2006/relationships/font" Target="fonts/EBGaramondRegular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EBGaramondRegular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f6f24e5fc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f6f24e5fc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ffa4f2e9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ffa4f2e9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f6f24e5f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af6f24e5fc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f6f24e5fc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f6f24e5fc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ffa4f2e9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ffa4f2e9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ffa4f2e9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ffa4f2e9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ffa4f2e9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ffa4f2e9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fa4f2e9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fa4f2e9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ffa4f2e9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ffa4f2e9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ffa4f2e9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ffa4f2e9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9" name="Google Shape;13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B8C8E"/>
              </a:buClr>
              <a:buSzPts val="1800"/>
              <a:buNone/>
              <a:defRPr sz="1800">
                <a:solidFill>
                  <a:srgbClr val="8B8C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500"/>
              <a:buNone/>
              <a:defRPr sz="1500">
                <a:solidFill>
                  <a:srgbClr val="8B8C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400"/>
              <a:buNone/>
              <a:defRPr sz="1400">
                <a:solidFill>
                  <a:srgbClr val="8B8C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200"/>
              <a:buNone/>
              <a:defRPr sz="1200">
                <a:solidFill>
                  <a:srgbClr val="8B8C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200"/>
              <a:buNone/>
              <a:defRPr sz="1200">
                <a:solidFill>
                  <a:srgbClr val="8B8C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200"/>
              <a:buNone/>
              <a:defRPr sz="1200">
                <a:solidFill>
                  <a:srgbClr val="8B8C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200"/>
              <a:buNone/>
              <a:defRPr sz="1200">
                <a:solidFill>
                  <a:srgbClr val="8B8C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200"/>
              <a:buNone/>
              <a:defRPr sz="1200">
                <a:solidFill>
                  <a:srgbClr val="8B8C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C8E"/>
              </a:buClr>
              <a:buSzPts val="1200"/>
              <a:buNone/>
              <a:defRPr sz="1200">
                <a:solidFill>
                  <a:srgbClr val="8B8C8E"/>
                </a:solidFill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4" name="Google Shape;16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6" name="Google Shape;16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82" name="Google Shape;18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3" name="Google Shape;18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0" name="Google Shape;19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B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7.jpg"/><Relationship Id="rId7" Type="http://schemas.openxmlformats.org/officeDocument/2006/relationships/image" Target="../media/image25.jp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5.png"/><Relationship Id="rId13" Type="http://schemas.openxmlformats.org/officeDocument/2006/relationships/image" Target="../media/image22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Relationship Id="rId1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6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11.png"/><Relationship Id="rId1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27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5.png"/><Relationship Id="rId13" Type="http://schemas.openxmlformats.org/officeDocument/2006/relationships/image" Target="../media/image22.png"/><Relationship Id="rId12" Type="http://schemas.openxmlformats.org/officeDocument/2006/relationships/image" Target="../media/image2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Relationship Id="rId1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28.png"/><Relationship Id="rId8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5.png"/><Relationship Id="rId13" Type="http://schemas.openxmlformats.org/officeDocument/2006/relationships/image" Target="../media/image22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Relationship Id="rId1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28.png"/><Relationship Id="rId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subTitle"/>
          </p:nvPr>
        </p:nvSpPr>
        <p:spPr>
          <a:xfrm>
            <a:off x="629300" y="639975"/>
            <a:ext cx="1383000" cy="76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Phase</a:t>
            </a:r>
            <a:endParaRPr b="1" sz="35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725" y="1490634"/>
            <a:ext cx="654300" cy="49907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>
            <p:ph idx="1" type="subTitle"/>
          </p:nvPr>
        </p:nvSpPr>
        <p:spPr>
          <a:xfrm>
            <a:off x="2504950" y="2777475"/>
            <a:ext cx="2271300" cy="47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Niyata IT</a:t>
            </a:r>
            <a:endParaRPr b="1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2" name="Google Shape;212;p25"/>
          <p:cNvSpPr txBox="1"/>
          <p:nvPr>
            <p:ph idx="1" type="subTitle"/>
          </p:nvPr>
        </p:nvSpPr>
        <p:spPr>
          <a:xfrm>
            <a:off x="2057488" y="1370850"/>
            <a:ext cx="3166200" cy="65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DevOps Goals</a:t>
            </a:r>
            <a:endParaRPr b="1" sz="35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624" y="2492412"/>
            <a:ext cx="419960" cy="322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650" y="1335387"/>
            <a:ext cx="654300" cy="6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3250" y="1717475"/>
            <a:ext cx="1919400" cy="1392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cxnSp>
        <p:nvCxnSpPr>
          <p:cNvPr id="216" name="Google Shape;216;p25"/>
          <p:cNvCxnSpPr>
            <a:stCxn id="209" idx="3"/>
          </p:cNvCxnSpPr>
          <p:nvPr/>
        </p:nvCxnSpPr>
        <p:spPr>
          <a:xfrm>
            <a:off x="2012300" y="1020675"/>
            <a:ext cx="6608100" cy="10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7" name="Google Shape;21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0100" y="2655873"/>
            <a:ext cx="1920300" cy="138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01123" y="120425"/>
            <a:ext cx="365760" cy="36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03300" cy="10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4"/>
          <p:cNvSpPr/>
          <p:nvPr/>
        </p:nvSpPr>
        <p:spPr>
          <a:xfrm>
            <a:off x="81550" y="1169825"/>
            <a:ext cx="940200" cy="945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04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464" name="Google Shape;464;p34"/>
          <p:cNvSpPr txBox="1"/>
          <p:nvPr/>
        </p:nvSpPr>
        <p:spPr>
          <a:xfrm>
            <a:off x="1519575" y="1369450"/>
            <a:ext cx="689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Upgrade and </a:t>
            </a:r>
            <a:r>
              <a:rPr lang="en" sz="17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Secure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the existing </a:t>
            </a:r>
            <a:r>
              <a:rPr lang="en" sz="17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Prometheus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Server. Restricted IP Access.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65" name="Google Shape;465;p34"/>
          <p:cNvSpPr txBox="1"/>
          <p:nvPr/>
        </p:nvSpPr>
        <p:spPr>
          <a:xfrm>
            <a:off x="1519575" y="2502321"/>
            <a:ext cx="6975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Create an </a:t>
            </a:r>
            <a:r>
              <a:rPr lang="en" sz="17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Infra Dashboard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For Ni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yata 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Servers(CPU, Memory, Disk, N/W stats).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1519575" y="1769375"/>
            <a:ext cx="7353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Configure </a:t>
            </a:r>
            <a:r>
              <a:rPr lang="en" sz="17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Node Exporter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in </a:t>
            </a:r>
            <a:r>
              <a:rPr lang="en" sz="17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each server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. Pull metrics and collect in Centralized Prometheus Server.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1103300" y="273750"/>
            <a:ext cx="1346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32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Target </a:t>
            </a:r>
            <a:endParaRPr i="0" sz="32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1554475" y="2973675"/>
            <a:ext cx="3410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</a:pPr>
            <a:r>
              <a:rPr lang="en" sz="17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Upgrade Loki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to new version. Secure.</a:t>
            </a:r>
            <a:endParaRPr sz="1700">
              <a:solidFill>
                <a:schemeClr val="lt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t/>
            </a:r>
            <a:endParaRPr sz="17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1572525" y="3419325"/>
            <a:ext cx="6788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Collect </a:t>
            </a:r>
            <a:r>
              <a:rPr lang="en" sz="17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Backend Service Logs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using Promtail. </a:t>
            </a:r>
            <a:r>
              <a:rPr lang="en" sz="17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Visualize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Logs with Grafana Dashboard.</a:t>
            </a:r>
            <a:endParaRPr i="0" sz="1700" u="none" cap="none" strike="noStrike">
              <a:solidFill>
                <a:srgbClr val="42AFB6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470" name="Google Shape;4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1443625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938" y="197645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257175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303600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358140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400" y="333199"/>
            <a:ext cx="464425" cy="4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4"/>
          <p:cNvSpPr/>
          <p:nvPr/>
        </p:nvSpPr>
        <p:spPr>
          <a:xfrm>
            <a:off x="3357475" y="565413"/>
            <a:ext cx="5207100" cy="363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Prometheus-Loki-Grafana Session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477" name="Google Shape;4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4162775"/>
            <a:ext cx="207450" cy="2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4"/>
          <p:cNvSpPr txBox="1"/>
          <p:nvPr/>
        </p:nvSpPr>
        <p:spPr>
          <a:xfrm>
            <a:off x="1577475" y="4069550"/>
            <a:ext cx="54444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Sentry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Integration to required projects. Integrate with </a:t>
            </a:r>
            <a:r>
              <a:rPr lang="en" sz="17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Gitlab.</a:t>
            </a:r>
            <a:endParaRPr i="0" sz="1700" u="none" cap="none" strike="noStrike">
              <a:solidFill>
                <a:schemeClr val="accent5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479" name="Google Shape;4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950" y="4671175"/>
            <a:ext cx="207450" cy="2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4"/>
          <p:cNvSpPr txBox="1"/>
          <p:nvPr/>
        </p:nvSpPr>
        <p:spPr>
          <a:xfrm>
            <a:off x="1577475" y="4550000"/>
            <a:ext cx="6184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Prometheus 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Dashboard with base metrics in </a:t>
            </a:r>
            <a:r>
              <a:rPr lang="en" sz="17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Gitlab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(CPU, Memory).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481" name="Google Shape;48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1123" y="120425"/>
            <a:ext cx="365760" cy="36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882535" y="176361"/>
            <a:ext cx="7255277" cy="645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Niyata DevOps</a:t>
            </a:r>
            <a:endParaRPr sz="4000">
              <a:solidFill>
                <a:schemeClr val="lt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224" name="Google Shape;224;p26"/>
          <p:cNvSpPr/>
          <p:nvPr/>
        </p:nvSpPr>
        <p:spPr>
          <a:xfrm flipH="1" rot="3863795">
            <a:off x="5242472" y="3164951"/>
            <a:ext cx="34289" cy="630084"/>
          </a:xfrm>
          <a:prstGeom prst="roundRect">
            <a:avLst>
              <a:gd fmla="val 4600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/>
          <p:nvPr/>
        </p:nvSpPr>
        <p:spPr>
          <a:xfrm flipH="1" rot="3863795">
            <a:off x="5223033" y="2222584"/>
            <a:ext cx="34289" cy="808040"/>
          </a:xfrm>
          <a:prstGeom prst="roundRect">
            <a:avLst>
              <a:gd fmla="val 4600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 flipH="1" rot="3863795">
            <a:off x="5223033" y="2366010"/>
            <a:ext cx="34289" cy="808040"/>
          </a:xfrm>
          <a:prstGeom prst="roundRect">
            <a:avLst>
              <a:gd fmla="val 4600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 flipH="1" rot="3863795">
            <a:off x="5328742" y="2132537"/>
            <a:ext cx="34289" cy="573598"/>
          </a:xfrm>
          <a:prstGeom prst="roundRect">
            <a:avLst>
              <a:gd fmla="val 4600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 rot="3863795">
            <a:off x="5339883" y="3446206"/>
            <a:ext cx="34289" cy="336156"/>
          </a:xfrm>
          <a:prstGeom prst="roundRect">
            <a:avLst>
              <a:gd fmla="val 4600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390677" y="1523525"/>
            <a:ext cx="642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C923"/>
              </a:buClr>
              <a:buSzPts val="4900"/>
              <a:buFont typeface="Open Sans"/>
              <a:buNone/>
            </a:pPr>
            <a:r>
              <a:rPr b="1" i="0" lang="en" sz="3200" u="none" cap="none" strike="noStrike">
                <a:solidFill>
                  <a:srgbClr val="C2C923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="1" i="0" sz="3200" u="none" cap="none" strike="noStrike">
              <a:solidFill>
                <a:srgbClr val="C2C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390675" y="2367775"/>
            <a:ext cx="6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B4A"/>
              </a:buClr>
              <a:buSzPts val="4900"/>
              <a:buFont typeface="Open Sans"/>
              <a:buNone/>
            </a:pPr>
            <a:r>
              <a:rPr b="1" i="0" lang="en" sz="3200" u="none" cap="none" strike="noStrike">
                <a:solidFill>
                  <a:srgbClr val="CB1B4A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b="1" i="0" sz="3200" u="none" cap="none" strike="noStrike">
              <a:solidFill>
                <a:srgbClr val="CB1B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1033575" y="1599125"/>
            <a:ext cx="36522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20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SDLC Process Setup with Gitlab</a:t>
            </a:r>
            <a:endParaRPr i="0" sz="20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1015100" y="2436550"/>
            <a:ext cx="3588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20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Continuous Integration Model</a:t>
            </a:r>
            <a:endParaRPr i="0" sz="20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1033575" y="3407763"/>
            <a:ext cx="36522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20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Continuous Deployment Model</a:t>
            </a:r>
            <a:endParaRPr i="0" sz="20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275" y="314024"/>
            <a:ext cx="464425" cy="4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825" y="1204972"/>
            <a:ext cx="1031700" cy="99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/>
        </p:nvSpPr>
        <p:spPr>
          <a:xfrm>
            <a:off x="390662" y="3317325"/>
            <a:ext cx="6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B4A"/>
              </a:buClr>
              <a:buSzPts val="4900"/>
              <a:buFont typeface="Open Sans"/>
              <a:buNone/>
            </a:pPr>
            <a:r>
              <a:rPr b="1" lang="en" sz="3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b="1" i="0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90650" y="4266875"/>
            <a:ext cx="6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B4A"/>
              </a:buClr>
              <a:buSzPts val="4900"/>
              <a:buFont typeface="Open Sans"/>
              <a:buNone/>
            </a:pPr>
            <a:r>
              <a:rPr b="1" lang="en" sz="3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 b="1" i="0" sz="3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1033575" y="4357325"/>
            <a:ext cx="6014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20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Continuous Monitoring  Setup-Iteration 01</a:t>
            </a:r>
            <a:endParaRPr i="0" sz="20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103300" cy="106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26"/>
          <p:cNvGrpSpPr/>
          <p:nvPr/>
        </p:nvGrpSpPr>
        <p:grpSpPr>
          <a:xfrm>
            <a:off x="5309123" y="1065327"/>
            <a:ext cx="2991195" cy="3358402"/>
            <a:chOff x="3554413" y="0"/>
            <a:chExt cx="6108220" cy="6858080"/>
          </a:xfrm>
        </p:grpSpPr>
        <p:grpSp>
          <p:nvGrpSpPr>
            <p:cNvPr id="241" name="Google Shape;241;p26"/>
            <p:cNvGrpSpPr/>
            <p:nvPr/>
          </p:nvGrpSpPr>
          <p:grpSpPr>
            <a:xfrm>
              <a:off x="3554413" y="0"/>
              <a:ext cx="3629024" cy="5788026"/>
              <a:chOff x="3554413" y="0"/>
              <a:chExt cx="3629024" cy="5788026"/>
            </a:xfrm>
          </p:grpSpPr>
          <p:sp>
            <p:nvSpPr>
              <p:cNvPr id="242" name="Google Shape;242;p26"/>
              <p:cNvSpPr/>
              <p:nvPr/>
            </p:nvSpPr>
            <p:spPr>
              <a:xfrm>
                <a:off x="5399088" y="0"/>
                <a:ext cx="1096963" cy="1089025"/>
              </a:xfrm>
              <a:custGeom>
                <a:rect b="b" l="l" r="r" t="t"/>
                <a:pathLst>
                  <a:path extrusionOk="0" h="401" w="407">
                    <a:moveTo>
                      <a:pt x="205" y="1"/>
                    </a:moveTo>
                    <a:cubicBezTo>
                      <a:pt x="319" y="2"/>
                      <a:pt x="407" y="89"/>
                      <a:pt x="406" y="201"/>
                    </a:cubicBezTo>
                    <a:cubicBezTo>
                      <a:pt x="405" y="310"/>
                      <a:pt x="313" y="401"/>
                      <a:pt x="203" y="401"/>
                    </a:cubicBezTo>
                    <a:cubicBezTo>
                      <a:pt x="88" y="401"/>
                      <a:pt x="0" y="312"/>
                      <a:pt x="1" y="195"/>
                    </a:cubicBezTo>
                    <a:cubicBezTo>
                      <a:pt x="3" y="82"/>
                      <a:pt x="89" y="0"/>
                      <a:pt x="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5289550" y="1390650"/>
                <a:ext cx="1893887" cy="1087438"/>
              </a:xfrm>
              <a:custGeom>
                <a:rect b="b" l="l" r="r" t="t"/>
                <a:pathLst>
                  <a:path extrusionOk="0" h="401" w="703">
                    <a:moveTo>
                      <a:pt x="104" y="0"/>
                    </a:moveTo>
                    <a:cubicBezTo>
                      <a:pt x="168" y="75"/>
                      <a:pt x="229" y="153"/>
                      <a:pt x="296" y="224"/>
                    </a:cubicBezTo>
                    <a:cubicBezTo>
                      <a:pt x="311" y="240"/>
                      <a:pt x="350" y="239"/>
                      <a:pt x="375" y="234"/>
                    </a:cubicBezTo>
                    <a:cubicBezTo>
                      <a:pt x="438" y="221"/>
                      <a:pt x="499" y="201"/>
                      <a:pt x="561" y="184"/>
                    </a:cubicBezTo>
                    <a:cubicBezTo>
                      <a:pt x="579" y="179"/>
                      <a:pt x="598" y="175"/>
                      <a:pt x="616" y="173"/>
                    </a:cubicBezTo>
                    <a:cubicBezTo>
                      <a:pt x="655" y="170"/>
                      <a:pt x="687" y="182"/>
                      <a:pt x="695" y="226"/>
                    </a:cubicBezTo>
                    <a:cubicBezTo>
                      <a:pt x="703" y="269"/>
                      <a:pt x="685" y="300"/>
                      <a:pt x="643" y="312"/>
                    </a:cubicBezTo>
                    <a:cubicBezTo>
                      <a:pt x="535" y="341"/>
                      <a:pt x="428" y="373"/>
                      <a:pt x="318" y="395"/>
                    </a:cubicBezTo>
                    <a:cubicBezTo>
                      <a:pt x="290" y="401"/>
                      <a:pt x="247" y="386"/>
                      <a:pt x="227" y="365"/>
                    </a:cubicBezTo>
                    <a:cubicBezTo>
                      <a:pt x="155" y="291"/>
                      <a:pt x="88" y="212"/>
                      <a:pt x="25" y="130"/>
                    </a:cubicBezTo>
                    <a:cubicBezTo>
                      <a:pt x="9" y="110"/>
                      <a:pt x="0" y="61"/>
                      <a:pt x="13" y="46"/>
                    </a:cubicBezTo>
                    <a:cubicBezTo>
                      <a:pt x="33" y="22"/>
                      <a:pt x="74" y="16"/>
                      <a:pt x="106" y="2"/>
                    </a:cubicBezTo>
                    <a:cubicBezTo>
                      <a:pt x="106" y="2"/>
                      <a:pt x="104" y="0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3554413" y="1131888"/>
                <a:ext cx="3454400" cy="2859087"/>
              </a:xfrm>
              <a:custGeom>
                <a:rect b="b" l="l" r="r" t="t"/>
                <a:pathLst>
                  <a:path extrusionOk="0" h="1053" w="1282">
                    <a:moveTo>
                      <a:pt x="1254" y="873"/>
                    </a:moveTo>
                    <a:cubicBezTo>
                      <a:pt x="1204" y="762"/>
                      <a:pt x="1149" y="652"/>
                      <a:pt x="1099" y="541"/>
                    </a:cubicBezTo>
                    <a:cubicBezTo>
                      <a:pt x="1081" y="500"/>
                      <a:pt x="1065" y="485"/>
                      <a:pt x="1015" y="501"/>
                    </a:cubicBezTo>
                    <a:cubicBezTo>
                      <a:pt x="974" y="514"/>
                      <a:pt x="910" y="519"/>
                      <a:pt x="882" y="496"/>
                    </a:cubicBezTo>
                    <a:cubicBezTo>
                      <a:pt x="836" y="459"/>
                      <a:pt x="803" y="466"/>
                      <a:pt x="760" y="486"/>
                    </a:cubicBezTo>
                    <a:cubicBezTo>
                      <a:pt x="749" y="491"/>
                      <a:pt x="735" y="491"/>
                      <a:pt x="715" y="494"/>
                    </a:cubicBezTo>
                    <a:cubicBezTo>
                      <a:pt x="723" y="474"/>
                      <a:pt x="726" y="462"/>
                      <a:pt x="733" y="452"/>
                    </a:cubicBezTo>
                    <a:cubicBezTo>
                      <a:pt x="747" y="432"/>
                      <a:pt x="776" y="366"/>
                      <a:pt x="785" y="349"/>
                    </a:cubicBezTo>
                    <a:cubicBezTo>
                      <a:pt x="825" y="280"/>
                      <a:pt x="848" y="211"/>
                      <a:pt x="853" y="154"/>
                    </a:cubicBezTo>
                    <a:cubicBezTo>
                      <a:pt x="853" y="153"/>
                      <a:pt x="854" y="153"/>
                      <a:pt x="854" y="152"/>
                    </a:cubicBezTo>
                    <a:cubicBezTo>
                      <a:pt x="854" y="151"/>
                      <a:pt x="854" y="149"/>
                      <a:pt x="854" y="148"/>
                    </a:cubicBezTo>
                    <a:cubicBezTo>
                      <a:pt x="856" y="127"/>
                      <a:pt x="855" y="108"/>
                      <a:pt x="852" y="92"/>
                    </a:cubicBezTo>
                    <a:cubicBezTo>
                      <a:pt x="852" y="91"/>
                      <a:pt x="851" y="90"/>
                      <a:pt x="851" y="90"/>
                    </a:cubicBezTo>
                    <a:cubicBezTo>
                      <a:pt x="851" y="87"/>
                      <a:pt x="850" y="84"/>
                      <a:pt x="849" y="81"/>
                    </a:cubicBezTo>
                    <a:cubicBezTo>
                      <a:pt x="843" y="59"/>
                      <a:pt x="833" y="42"/>
                      <a:pt x="818" y="31"/>
                    </a:cubicBezTo>
                    <a:cubicBezTo>
                      <a:pt x="794" y="11"/>
                      <a:pt x="760" y="0"/>
                      <a:pt x="716" y="1"/>
                    </a:cubicBezTo>
                    <a:cubicBezTo>
                      <a:pt x="470" y="2"/>
                      <a:pt x="257" y="96"/>
                      <a:pt x="62" y="237"/>
                    </a:cubicBezTo>
                    <a:cubicBezTo>
                      <a:pt x="12" y="273"/>
                      <a:pt x="0" y="318"/>
                      <a:pt x="32" y="353"/>
                    </a:cubicBezTo>
                    <a:cubicBezTo>
                      <a:pt x="71" y="396"/>
                      <a:pt x="110" y="380"/>
                      <a:pt x="152" y="350"/>
                    </a:cubicBezTo>
                    <a:cubicBezTo>
                      <a:pt x="250" y="279"/>
                      <a:pt x="355" y="220"/>
                      <a:pt x="467" y="189"/>
                    </a:cubicBezTo>
                    <a:cubicBezTo>
                      <a:pt x="433" y="303"/>
                      <a:pt x="397" y="415"/>
                      <a:pt x="367" y="527"/>
                    </a:cubicBezTo>
                    <a:cubicBezTo>
                      <a:pt x="347" y="604"/>
                      <a:pt x="346" y="686"/>
                      <a:pt x="417" y="738"/>
                    </a:cubicBezTo>
                    <a:cubicBezTo>
                      <a:pt x="489" y="791"/>
                      <a:pt x="570" y="815"/>
                      <a:pt x="661" y="770"/>
                    </a:cubicBezTo>
                    <a:cubicBezTo>
                      <a:pt x="725" y="738"/>
                      <a:pt x="795" y="717"/>
                      <a:pt x="862" y="688"/>
                    </a:cubicBezTo>
                    <a:cubicBezTo>
                      <a:pt x="896" y="674"/>
                      <a:pt x="916" y="675"/>
                      <a:pt x="932" y="716"/>
                    </a:cubicBezTo>
                    <a:cubicBezTo>
                      <a:pt x="960" y="787"/>
                      <a:pt x="995" y="855"/>
                      <a:pt x="1029" y="924"/>
                    </a:cubicBezTo>
                    <a:cubicBezTo>
                      <a:pt x="1043" y="954"/>
                      <a:pt x="1058" y="985"/>
                      <a:pt x="1079" y="1009"/>
                    </a:cubicBezTo>
                    <a:cubicBezTo>
                      <a:pt x="1114" y="1050"/>
                      <a:pt x="1176" y="1053"/>
                      <a:pt x="1221" y="1022"/>
                    </a:cubicBezTo>
                    <a:cubicBezTo>
                      <a:pt x="1267" y="992"/>
                      <a:pt x="1282" y="932"/>
                      <a:pt x="1254" y="8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4181475" y="3233738"/>
                <a:ext cx="1055688" cy="2554288"/>
              </a:xfrm>
              <a:custGeom>
                <a:rect b="b" l="l" r="r" t="t"/>
                <a:pathLst>
                  <a:path extrusionOk="0" h="941" w="392">
                    <a:moveTo>
                      <a:pt x="341" y="57"/>
                    </a:moveTo>
                    <a:cubicBezTo>
                      <a:pt x="263" y="57"/>
                      <a:pt x="198" y="33"/>
                      <a:pt x="178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53" y="112"/>
                      <a:pt x="129" y="225"/>
                      <a:pt x="105" y="338"/>
                    </a:cubicBezTo>
                    <a:cubicBezTo>
                      <a:pt x="73" y="489"/>
                      <a:pt x="39" y="641"/>
                      <a:pt x="11" y="794"/>
                    </a:cubicBezTo>
                    <a:cubicBezTo>
                      <a:pt x="5" y="825"/>
                      <a:pt x="0" y="853"/>
                      <a:pt x="15" y="881"/>
                    </a:cubicBezTo>
                    <a:cubicBezTo>
                      <a:pt x="39" y="924"/>
                      <a:pt x="100" y="941"/>
                      <a:pt x="145" y="931"/>
                    </a:cubicBezTo>
                    <a:cubicBezTo>
                      <a:pt x="200" y="920"/>
                      <a:pt x="220" y="877"/>
                      <a:pt x="231" y="828"/>
                    </a:cubicBezTo>
                    <a:cubicBezTo>
                      <a:pt x="278" y="607"/>
                      <a:pt x="325" y="387"/>
                      <a:pt x="371" y="166"/>
                    </a:cubicBezTo>
                    <a:cubicBezTo>
                      <a:pt x="379" y="126"/>
                      <a:pt x="386" y="86"/>
                      <a:pt x="392" y="54"/>
                    </a:cubicBezTo>
                    <a:cubicBezTo>
                      <a:pt x="375" y="56"/>
                      <a:pt x="358" y="57"/>
                      <a:pt x="341" y="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" name="Google Shape;246;p26"/>
            <p:cNvGrpSpPr/>
            <p:nvPr/>
          </p:nvGrpSpPr>
          <p:grpSpPr>
            <a:xfrm>
              <a:off x="3949545" y="2283767"/>
              <a:ext cx="5713088" cy="4574313"/>
              <a:chOff x="7366000" y="3263900"/>
              <a:chExt cx="3968800" cy="2356800"/>
            </a:xfrm>
          </p:grpSpPr>
          <p:sp>
            <p:nvSpPr>
              <p:cNvPr id="247" name="Google Shape;247;p26"/>
              <p:cNvSpPr/>
              <p:nvPr/>
            </p:nvSpPr>
            <p:spPr>
              <a:xfrm>
                <a:off x="9747250" y="3731354"/>
                <a:ext cx="793800" cy="1889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8953500" y="4192888"/>
                <a:ext cx="793800" cy="1427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8159750" y="4654423"/>
                <a:ext cx="793800" cy="96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10541000" y="3263900"/>
                <a:ext cx="793800" cy="2356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366000" y="5115957"/>
                <a:ext cx="793800" cy="504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52" name="Google Shape;25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1123" y="120425"/>
            <a:ext cx="365760" cy="36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/>
        </p:nvSpPr>
        <p:spPr>
          <a:xfrm>
            <a:off x="1100025" y="1166800"/>
            <a:ext cx="4421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25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SDLC Process Setup with Gitlab</a:t>
            </a:r>
            <a:endParaRPr i="0" sz="2500" u="none" cap="none" strike="noStrike">
              <a:solidFill>
                <a:srgbClr val="C2C923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03300" cy="10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81550" y="1169825"/>
            <a:ext cx="940200" cy="945300"/>
          </a:xfrm>
          <a:prstGeom prst="ellipse">
            <a:avLst/>
          </a:prstGeom>
          <a:solidFill>
            <a:srgbClr val="C2C923"/>
          </a:solidFill>
          <a:ln cap="flat" cmpd="sng" w="9525">
            <a:solidFill>
              <a:srgbClr val="C2C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01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1398325" y="1948363"/>
            <a:ext cx="2566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Gathering Requirements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1398325" y="2782025"/>
            <a:ext cx="2348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Design and Document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1381825" y="3228775"/>
            <a:ext cx="3516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Tag Commits and MR to requirements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1381825" y="4092125"/>
            <a:ext cx="262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Process Visualization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1398325" y="3675525"/>
            <a:ext cx="3590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Estimate and Track time spent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1021750" y="2035700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rgbClr val="C2C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1021750" y="246692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rgbClr val="C2C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1398325" y="2365425"/>
            <a:ext cx="24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Define Milestones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1021750" y="2898150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rgbClr val="C2C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1021750" y="332537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rgbClr val="C2C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1021750" y="3760600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rgbClr val="C2C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1021750" y="419582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rgbClr val="C2C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1103300" y="273750"/>
            <a:ext cx="26520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32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MILESTONE</a:t>
            </a:r>
            <a:endParaRPr i="0" sz="3200" u="none" cap="none" strike="noStrike">
              <a:solidFill>
                <a:srgbClr val="C2C923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200" y="285346"/>
            <a:ext cx="654300" cy="49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9755" y="2035189"/>
            <a:ext cx="453624" cy="4273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5" name="Google Shape;27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9702" y="2559016"/>
            <a:ext cx="1583121" cy="114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4023" y="1708725"/>
            <a:ext cx="375354" cy="35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3572" y="2072064"/>
            <a:ext cx="375353" cy="35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8006995" y="2882347"/>
            <a:ext cx="375300" cy="35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9" name="Google Shape;279;p27"/>
          <p:cNvPicPr preferRelativeResize="0"/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7593156" y="3745693"/>
            <a:ext cx="376200" cy="35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656390" y="3692726"/>
            <a:ext cx="376200" cy="35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1" name="Google Shape;281;p27"/>
          <p:cNvPicPr preferRelativeResize="0"/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6643597" y="4136630"/>
            <a:ext cx="376200" cy="35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2" name="Google Shape;282;p27"/>
          <p:cNvPicPr preferRelativeResize="0"/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5242818" y="2871548"/>
            <a:ext cx="375300" cy="35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3" name="Google Shape;283;p27"/>
          <p:cNvSpPr/>
          <p:nvPr/>
        </p:nvSpPr>
        <p:spPr>
          <a:xfrm>
            <a:off x="6222550" y="1405288"/>
            <a:ext cx="1218300" cy="225900"/>
          </a:xfrm>
          <a:prstGeom prst="roundRect">
            <a:avLst>
              <a:gd fmla="val 16667" name="adj"/>
            </a:avLst>
          </a:prstGeom>
          <a:solidFill>
            <a:srgbClr val="C2C923"/>
          </a:solidFill>
          <a:ln cap="flat" cmpd="sng" w="9525">
            <a:solidFill>
              <a:srgbClr val="C2C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 Regular"/>
                <a:ea typeface="EB Garamond Regular"/>
                <a:cs typeface="EB Garamond Regular"/>
                <a:sym typeface="EB Garamond Regular"/>
              </a:rPr>
              <a:t>Plan &amp; Design</a:t>
            </a:r>
            <a:endParaRPr sz="12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7755725" y="1809300"/>
            <a:ext cx="1156500" cy="225900"/>
          </a:xfrm>
          <a:prstGeom prst="roundRect">
            <a:avLst>
              <a:gd fmla="val 16667" name="adj"/>
            </a:avLst>
          </a:prstGeom>
          <a:solidFill>
            <a:srgbClr val="C2C923"/>
          </a:solidFill>
          <a:ln cap="flat" cmpd="sng" w="9525">
            <a:solidFill>
              <a:srgbClr val="C2C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 Regular"/>
                <a:ea typeface="EB Garamond Regular"/>
                <a:cs typeface="EB Garamond Regular"/>
                <a:sym typeface="EB Garamond Regular"/>
              </a:rPr>
              <a:t>Create</a:t>
            </a:r>
            <a:endParaRPr sz="12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4674400" y="1809300"/>
            <a:ext cx="1156500" cy="225900"/>
          </a:xfrm>
          <a:prstGeom prst="roundRect">
            <a:avLst>
              <a:gd fmla="val 16667" name="adj"/>
            </a:avLst>
          </a:prstGeom>
          <a:solidFill>
            <a:srgbClr val="C2C923"/>
          </a:solidFill>
          <a:ln cap="flat" cmpd="sng" w="9525">
            <a:solidFill>
              <a:srgbClr val="C2C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 Regular"/>
                <a:ea typeface="EB Garamond Regular"/>
                <a:cs typeface="EB Garamond Regular"/>
                <a:sym typeface="EB Garamond Regular"/>
              </a:rPr>
              <a:t>Release</a:t>
            </a:r>
            <a:endParaRPr sz="12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1021750" y="455512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rgbClr val="C2C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1398325" y="4508725"/>
            <a:ext cx="262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Release Management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288" name="Google Shape;288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701123" y="120425"/>
            <a:ext cx="365760" cy="36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03300" cy="10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8"/>
          <p:cNvSpPr/>
          <p:nvPr/>
        </p:nvSpPr>
        <p:spPr>
          <a:xfrm>
            <a:off x="81550" y="1169825"/>
            <a:ext cx="940200" cy="945300"/>
          </a:xfrm>
          <a:prstGeom prst="ellipse">
            <a:avLst/>
          </a:prstGeom>
          <a:solidFill>
            <a:srgbClr val="C2C92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01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1536100" y="1285000"/>
            <a:ext cx="689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Developers and Leads will </a:t>
            </a:r>
            <a:r>
              <a:rPr lang="en" sz="17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collaborate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and </a:t>
            </a:r>
            <a:r>
              <a:rPr lang="en" sz="17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analyse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requirements.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1513750" y="2384738"/>
            <a:ext cx="69390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Project </a:t>
            </a:r>
            <a:r>
              <a:rPr lang="en" sz="17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Milestones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will be defined and Issues will be mapped to it. </a:t>
            </a:r>
            <a:r>
              <a:rPr lang="en" sz="17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Time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will be </a:t>
            </a:r>
            <a:r>
              <a:rPr lang="en" sz="17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estimated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for each Issues.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1503975" y="1727150"/>
            <a:ext cx="7353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That requirements will be </a:t>
            </a:r>
            <a:r>
              <a:rPr lang="en" sz="17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transformed into User stories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, Which will be created as Issues in Gitlab. Appropriate labels will be assigned.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1103300" y="273750"/>
            <a:ext cx="1346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32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Target </a:t>
            </a:r>
            <a:endParaRPr i="0" sz="32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1503975" y="3044475"/>
            <a:ext cx="738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Relevant </a:t>
            </a:r>
            <a:r>
              <a:rPr lang="en" sz="17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Designs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and </a:t>
            </a:r>
            <a:r>
              <a:rPr lang="en" sz="17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Documentation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for each milestone will be managed in Wiki.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1513750" y="3472275"/>
            <a:ext cx="74892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Developers will </a:t>
            </a:r>
            <a:r>
              <a:rPr lang="en" sz="17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tag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the relevant issue on each </a:t>
            </a:r>
            <a:r>
              <a:rPr lang="en" sz="17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commit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and MR </a:t>
            </a:r>
            <a:r>
              <a:rPr lang="en" sz="1700">
                <a:solidFill>
                  <a:schemeClr val="lt1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and track the 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time</a:t>
            </a:r>
            <a:r>
              <a:rPr lang="en" sz="1700">
                <a:solidFill>
                  <a:srgbClr val="C2C923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spent </a:t>
            </a:r>
            <a:r>
              <a:rPr lang="en" sz="1700">
                <a:solidFill>
                  <a:schemeClr val="lt1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on each Issue. 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01" name="Google Shape;3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1361275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25" y="1843300"/>
            <a:ext cx="207450" cy="2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 txBox="1"/>
          <p:nvPr/>
        </p:nvSpPr>
        <p:spPr>
          <a:xfrm>
            <a:off x="1503975" y="4068860"/>
            <a:ext cx="7384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Feature branches will be created for each module, and integrated to target branch after code review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04" name="Google Shape;3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249960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3099738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3637925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417610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400" y="333199"/>
            <a:ext cx="464425" cy="4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8"/>
          <p:cNvSpPr/>
          <p:nvPr/>
        </p:nvSpPr>
        <p:spPr>
          <a:xfrm>
            <a:off x="3340575" y="797613"/>
            <a:ext cx="5207100" cy="363000"/>
          </a:xfrm>
          <a:prstGeom prst="roundRect">
            <a:avLst>
              <a:gd fmla="val 16667" name="adj"/>
            </a:avLst>
          </a:prstGeom>
          <a:solidFill>
            <a:srgbClr val="C2C923"/>
          </a:solidFill>
          <a:ln cap="flat" cmpd="sng" w="9525">
            <a:solidFill>
              <a:srgbClr val="C2C9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 Session on Gitlab SDLC 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25" y="4714275"/>
            <a:ext cx="207450" cy="2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8"/>
          <p:cNvSpPr txBox="1"/>
          <p:nvPr/>
        </p:nvSpPr>
        <p:spPr>
          <a:xfrm>
            <a:off x="1536100" y="4690450"/>
            <a:ext cx="738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Separate Board For each activity, Dev, QA, Discussion, Deployment, Defects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12" name="Google Shape;31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1123" y="120425"/>
            <a:ext cx="365760" cy="36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/>
        </p:nvSpPr>
        <p:spPr>
          <a:xfrm>
            <a:off x="1100025" y="1166800"/>
            <a:ext cx="4421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</a:pPr>
            <a:r>
              <a:rPr lang="en" sz="2500">
                <a:solidFill>
                  <a:srgbClr val="CB1B4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Continuous Integration Model</a:t>
            </a:r>
            <a:endParaRPr i="0" sz="2500" u="none" cap="none" strike="noStrike">
              <a:solidFill>
                <a:srgbClr val="CB1B4A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18" name="Google Shape;3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03300" cy="10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9"/>
          <p:cNvSpPr/>
          <p:nvPr/>
        </p:nvSpPr>
        <p:spPr>
          <a:xfrm>
            <a:off x="81550" y="1169825"/>
            <a:ext cx="940200" cy="945300"/>
          </a:xfrm>
          <a:prstGeom prst="ellipse">
            <a:avLst/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02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1476600" y="2105288"/>
            <a:ext cx="2566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Runner/Agent Setup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1476600" y="2938950"/>
            <a:ext cx="2348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Code Quality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1460100" y="3385700"/>
            <a:ext cx="1429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Unit Test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1460100" y="4249050"/>
            <a:ext cx="2348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Coverage Report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1476600" y="3832450"/>
            <a:ext cx="2174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Security Analysis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1100025" y="219262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1100025" y="2623850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 txBox="1"/>
          <p:nvPr/>
        </p:nvSpPr>
        <p:spPr>
          <a:xfrm>
            <a:off x="1476600" y="2522350"/>
            <a:ext cx="2858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Standard Check (PEP8,Build)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1100025" y="305507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1100025" y="3482300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1100025" y="391752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1100025" y="4352750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 txBox="1"/>
          <p:nvPr/>
        </p:nvSpPr>
        <p:spPr>
          <a:xfrm>
            <a:off x="1103300" y="273750"/>
            <a:ext cx="26520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3200">
                <a:solidFill>
                  <a:srgbClr val="CB1B4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MILESTONE</a:t>
            </a:r>
            <a:endParaRPr i="0" sz="3200" u="none" cap="none" strike="noStrike">
              <a:solidFill>
                <a:srgbClr val="CB1B4A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33" name="Google Shape;3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200" y="285346"/>
            <a:ext cx="654300" cy="49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9"/>
          <p:cNvPicPr preferRelativeResize="0"/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5629755" y="2035189"/>
            <a:ext cx="453624" cy="4273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5" name="Google Shape;33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9702" y="2559016"/>
            <a:ext cx="1583121" cy="114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9"/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6644023" y="1708725"/>
            <a:ext cx="375354" cy="35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9"/>
          <p:cNvPicPr preferRelativeResize="0"/>
          <p:nvPr/>
        </p:nvPicPr>
        <p:blipFill>
          <a:blip r:embed="rId8">
            <a:alphaModFix amt="32000"/>
          </a:blip>
          <a:stretch>
            <a:fillRect/>
          </a:stretch>
        </p:blipFill>
        <p:spPr>
          <a:xfrm>
            <a:off x="7593572" y="2072064"/>
            <a:ext cx="375353" cy="35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9"/>
          <p:cNvPicPr preferRelativeResize="0"/>
          <p:nvPr/>
        </p:nvPicPr>
        <p:blipFill>
          <a:blip r:embed="rId9">
            <a:alphaModFix amt="99000"/>
          </a:blip>
          <a:stretch>
            <a:fillRect/>
          </a:stretch>
        </p:blipFill>
        <p:spPr>
          <a:xfrm>
            <a:off x="8006995" y="2882347"/>
            <a:ext cx="375300" cy="35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9" name="Google Shape;339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3156" y="3745693"/>
            <a:ext cx="376200" cy="35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0" name="Google Shape;340;p29"/>
          <p:cNvPicPr preferRelativeResize="0"/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656390" y="3692726"/>
            <a:ext cx="376200" cy="35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1" name="Google Shape;341;p29"/>
          <p:cNvPicPr preferRelativeResize="0"/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6643597" y="4136630"/>
            <a:ext cx="376200" cy="35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2" name="Google Shape;342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42818" y="2871548"/>
            <a:ext cx="375300" cy="35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3" name="Google Shape;343;p29"/>
          <p:cNvSpPr/>
          <p:nvPr/>
        </p:nvSpPr>
        <p:spPr>
          <a:xfrm>
            <a:off x="4473600" y="2589400"/>
            <a:ext cx="1028400" cy="225900"/>
          </a:xfrm>
          <a:prstGeom prst="roundRect">
            <a:avLst>
              <a:gd fmla="val 16667" name="adj"/>
            </a:avLst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Secure</a:t>
            </a:r>
            <a:endParaRPr sz="12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8007000" y="2594300"/>
            <a:ext cx="1028400" cy="225900"/>
          </a:xfrm>
          <a:prstGeom prst="roundRect">
            <a:avLst>
              <a:gd fmla="val 16667" name="adj"/>
            </a:avLst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Test</a:t>
            </a:r>
            <a:endParaRPr sz="12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45" name="Google Shape;345;p29"/>
          <p:cNvSpPr/>
          <p:nvPr/>
        </p:nvSpPr>
        <p:spPr>
          <a:xfrm>
            <a:off x="7593150" y="3452750"/>
            <a:ext cx="1103400" cy="225900"/>
          </a:xfrm>
          <a:prstGeom prst="roundRect">
            <a:avLst>
              <a:gd fmla="val 16667" name="adj"/>
            </a:avLst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Package/Build</a:t>
            </a:r>
            <a:endParaRPr sz="12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1100025" y="477197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>
            <a:off x="1534025" y="4606700"/>
            <a:ext cx="2753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Build Image for containers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48" name="Google Shape;34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701123" y="120425"/>
            <a:ext cx="365760" cy="36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03300" cy="10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/>
          <p:nvPr/>
        </p:nvSpPr>
        <p:spPr>
          <a:xfrm>
            <a:off x="81550" y="1169825"/>
            <a:ext cx="940200" cy="945300"/>
          </a:xfrm>
          <a:prstGeom prst="ellipse">
            <a:avLst/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02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1519575" y="1369450"/>
            <a:ext cx="689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Install and </a:t>
            </a:r>
            <a:r>
              <a:rPr lang="en" sz="1700">
                <a:solidFill>
                  <a:srgbClr val="CB1B4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Configure Runners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for handling single or concurrent Jobs.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1519575" y="2482875"/>
            <a:ext cx="6975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Setup a </a:t>
            </a:r>
            <a:r>
              <a:rPr lang="en" sz="1700">
                <a:solidFill>
                  <a:srgbClr val="CB1B4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Code Analysis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stage for Pylint and Rate code for Python. Pipeline continues with a warning if this job fails.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1519575" y="1769375"/>
            <a:ext cx="7353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CodeStyle and </a:t>
            </a:r>
            <a:r>
              <a:rPr lang="en" sz="1700">
                <a:solidFill>
                  <a:srgbClr val="CB1B4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Standard Check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for Both python(PEP8) and </a:t>
            </a:r>
            <a:endParaRPr sz="17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Javascript (TSLint, ESLint, Build job). Pipeline will exit, if this job fails.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1103300" y="273750"/>
            <a:ext cx="1346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32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Target </a:t>
            </a:r>
            <a:endParaRPr i="0" sz="32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1503975" y="3102213"/>
            <a:ext cx="738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CB1B4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Unit Test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for Both FrontEnd and BackEnd. Pipeline exits if this job fails. Minimal </a:t>
            </a:r>
            <a:r>
              <a:rPr lang="en" sz="1700">
                <a:solidFill>
                  <a:srgbClr val="CB1B4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Code Coverage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for earlier Adoption.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1503975" y="3696375"/>
            <a:ext cx="5333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CB1B4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Security Analysis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For Python. Pipeline exits if this Job fails.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61" name="Google Shape;3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1443625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938" y="1944850"/>
            <a:ext cx="207450" cy="2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 txBox="1"/>
          <p:nvPr/>
        </p:nvSpPr>
        <p:spPr>
          <a:xfrm>
            <a:off x="1503975" y="4173447"/>
            <a:ext cx="738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Unit </a:t>
            </a:r>
            <a:r>
              <a:rPr lang="en" sz="1700">
                <a:solidFill>
                  <a:srgbClr val="CB1B4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Test Report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will be visible in Gitlab Pipeline. MR only be allowed if required Jobs passes. MR will show coverage status. Pipeline and quality status will be shown as </a:t>
            </a:r>
            <a:r>
              <a:rPr lang="en" sz="1700">
                <a:solidFill>
                  <a:srgbClr val="CB1B4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badges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in repository.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257175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315590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378525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436695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400" y="333199"/>
            <a:ext cx="464425" cy="4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0"/>
          <p:cNvSpPr/>
          <p:nvPr/>
        </p:nvSpPr>
        <p:spPr>
          <a:xfrm>
            <a:off x="3385400" y="635188"/>
            <a:ext cx="5207100" cy="363000"/>
          </a:xfrm>
          <a:prstGeom prst="roundRect">
            <a:avLst>
              <a:gd fmla="val 16667" name="adj"/>
            </a:avLst>
          </a:prstGeom>
          <a:solidFill>
            <a:srgbClr val="CB1B4A"/>
          </a:solidFill>
          <a:ln cap="flat" cmpd="sng" w="9525">
            <a:solidFill>
              <a:srgbClr val="CB1B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CI/CD </a:t>
            </a:r>
            <a:r>
              <a:rPr b="1" lang="en">
                <a:solidFill>
                  <a:srgbClr val="FFFFFF"/>
                </a:solidFill>
              </a:rPr>
              <a:t>Session with GitLab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70" name="Google Shape;37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1123" y="120425"/>
            <a:ext cx="365760" cy="36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/>
        </p:nvSpPr>
        <p:spPr>
          <a:xfrm>
            <a:off x="1100025" y="1166800"/>
            <a:ext cx="4421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2500">
                <a:solidFill>
                  <a:srgbClr val="42AFB6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Continuous Deployment Model</a:t>
            </a:r>
            <a:endParaRPr i="0" sz="2500" u="none" cap="none" strike="noStrike">
              <a:solidFill>
                <a:srgbClr val="42AFB6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76" name="Google Shape;3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03300" cy="10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1"/>
          <p:cNvSpPr/>
          <p:nvPr/>
        </p:nvSpPr>
        <p:spPr>
          <a:xfrm>
            <a:off x="81550" y="1169825"/>
            <a:ext cx="940200" cy="945300"/>
          </a:xfrm>
          <a:prstGeom prst="ellipse">
            <a:avLst/>
          </a:prstGeom>
          <a:solidFill>
            <a:srgbClr val="42AFB6"/>
          </a:solidFill>
          <a:ln cap="flat" cmpd="sng" w="9525">
            <a:solidFill>
              <a:srgbClr val="42AF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03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1476600" y="2105300"/>
            <a:ext cx="3625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Environment Definition in Gitlab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1476600" y="2938950"/>
            <a:ext cx="3516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</a:pPr>
            <a:r>
              <a:rPr lang="en" sz="1700">
                <a:solidFill>
                  <a:schemeClr val="lt1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Deploy to environment  ~ Frontend</a:t>
            </a:r>
            <a:endParaRPr sz="1700">
              <a:solidFill>
                <a:schemeClr val="lt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t/>
            </a:r>
            <a:endParaRPr sz="17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1460100" y="3385700"/>
            <a:ext cx="3516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Visualize Deployment Status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1476600" y="3832450"/>
            <a:ext cx="3590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Integrated with GitLab Environment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1100025" y="219262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2AFB6"/>
          </a:solidFill>
          <a:ln cap="flat" cmpd="sng" w="9525">
            <a:solidFill>
              <a:srgbClr val="42AF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1100025" y="2623850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2AFB6"/>
          </a:solidFill>
          <a:ln cap="flat" cmpd="sng" w="9525">
            <a:solidFill>
              <a:srgbClr val="42AF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"/>
          <p:cNvSpPr txBox="1"/>
          <p:nvPr/>
        </p:nvSpPr>
        <p:spPr>
          <a:xfrm>
            <a:off x="1476600" y="2522350"/>
            <a:ext cx="3516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Deploy to environment  ~ Backend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1100025" y="305507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2AFB6"/>
          </a:solidFill>
          <a:ln cap="flat" cmpd="sng" w="9525">
            <a:solidFill>
              <a:srgbClr val="42AF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1100025" y="3482300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2AFB6"/>
          </a:solidFill>
          <a:ln cap="flat" cmpd="sng" w="9525">
            <a:solidFill>
              <a:srgbClr val="42AF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1100025" y="391752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2AFB6"/>
          </a:solidFill>
          <a:ln cap="flat" cmpd="sng" w="9525">
            <a:solidFill>
              <a:srgbClr val="42AF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/>
        </p:nvSpPr>
        <p:spPr>
          <a:xfrm>
            <a:off x="1103300" y="273750"/>
            <a:ext cx="26520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3200">
                <a:solidFill>
                  <a:srgbClr val="42AFB6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MILESTONE</a:t>
            </a:r>
            <a:endParaRPr i="0" sz="3200" u="none" cap="none" strike="noStrike">
              <a:solidFill>
                <a:srgbClr val="42AFB6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389" name="Google Shape;3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200" y="285346"/>
            <a:ext cx="654300" cy="49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9755" y="2035189"/>
            <a:ext cx="453624" cy="4273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1" name="Google Shape;39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9702" y="2559016"/>
            <a:ext cx="1583121" cy="114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1"/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6644023" y="1708725"/>
            <a:ext cx="375354" cy="35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1"/>
          <p:cNvPicPr preferRelativeResize="0"/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7593572" y="2072064"/>
            <a:ext cx="375353" cy="35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1"/>
          <p:cNvPicPr preferRelativeResize="0"/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8006995" y="2882347"/>
            <a:ext cx="375300" cy="35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5" name="Google Shape;395;p31"/>
          <p:cNvPicPr preferRelativeResize="0"/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7593156" y="3745693"/>
            <a:ext cx="376200" cy="35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6" name="Google Shape;396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56390" y="3692726"/>
            <a:ext cx="376200" cy="35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43597" y="4136630"/>
            <a:ext cx="376200" cy="35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5242818" y="2871548"/>
            <a:ext cx="375300" cy="35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9" name="Google Shape;399;p31"/>
          <p:cNvSpPr/>
          <p:nvPr/>
        </p:nvSpPr>
        <p:spPr>
          <a:xfrm>
            <a:off x="6285350" y="4567288"/>
            <a:ext cx="1218300" cy="225900"/>
          </a:xfrm>
          <a:prstGeom prst="roundRect">
            <a:avLst>
              <a:gd fmla="val 16667" name="adj"/>
            </a:avLst>
          </a:prstGeom>
          <a:solidFill>
            <a:srgbClr val="42AFB6"/>
          </a:solidFill>
          <a:ln cap="flat" cmpd="sng" w="9525">
            <a:solidFill>
              <a:srgbClr val="42AF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Deploy</a:t>
            </a:r>
            <a:endParaRPr sz="12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00" name="Google Shape;400;p31"/>
          <p:cNvSpPr/>
          <p:nvPr/>
        </p:nvSpPr>
        <p:spPr>
          <a:xfrm>
            <a:off x="5331300" y="4100000"/>
            <a:ext cx="1156500" cy="225900"/>
          </a:xfrm>
          <a:prstGeom prst="roundRect">
            <a:avLst>
              <a:gd fmla="val 16667" name="adj"/>
            </a:avLst>
          </a:prstGeom>
          <a:solidFill>
            <a:srgbClr val="42AFB6"/>
          </a:solidFill>
          <a:ln cap="flat" cmpd="sng" w="9525">
            <a:solidFill>
              <a:srgbClr val="42AF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Configure</a:t>
            </a:r>
            <a:endParaRPr sz="12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01" name="Google Shape;401;p31"/>
          <p:cNvSpPr/>
          <p:nvPr/>
        </p:nvSpPr>
        <p:spPr>
          <a:xfrm>
            <a:off x="5278313" y="1809300"/>
            <a:ext cx="1156500" cy="225900"/>
          </a:xfrm>
          <a:prstGeom prst="roundRect">
            <a:avLst>
              <a:gd fmla="val 16667" name="adj"/>
            </a:avLst>
          </a:prstGeom>
          <a:solidFill>
            <a:srgbClr val="42AFB6"/>
          </a:solidFill>
          <a:ln cap="flat" cmpd="sng" w="9525">
            <a:solidFill>
              <a:srgbClr val="42AF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Visualize</a:t>
            </a:r>
            <a:endParaRPr sz="12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402" name="Google Shape;402;p3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701123" y="120425"/>
            <a:ext cx="365760" cy="36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03300" cy="10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2"/>
          <p:cNvSpPr/>
          <p:nvPr/>
        </p:nvSpPr>
        <p:spPr>
          <a:xfrm>
            <a:off x="81550" y="1169825"/>
            <a:ext cx="940200" cy="945300"/>
          </a:xfrm>
          <a:prstGeom prst="ellipse">
            <a:avLst/>
          </a:prstGeom>
          <a:solidFill>
            <a:srgbClr val="42AFB6"/>
          </a:solidFill>
          <a:ln cap="flat" cmpd="sng" w="9525">
            <a:solidFill>
              <a:srgbClr val="42AF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03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1519575" y="1369450"/>
            <a:ext cx="689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Install and </a:t>
            </a:r>
            <a:r>
              <a:rPr lang="en" sz="1700">
                <a:solidFill>
                  <a:srgbClr val="42AFB6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Configure Runners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for handling single or concurrent Jobs.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1519575" y="2440963"/>
            <a:ext cx="69753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After </a:t>
            </a:r>
            <a:r>
              <a:rPr lang="en" sz="1700">
                <a:solidFill>
                  <a:srgbClr val="42AFB6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Successful CI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Stages, The code will be </a:t>
            </a:r>
            <a:r>
              <a:rPr lang="en" sz="1700">
                <a:solidFill>
                  <a:srgbClr val="42AFB6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automatically deployed</a:t>
            </a:r>
            <a:r>
              <a:rPr lang="en" sz="1700">
                <a:solidFill>
                  <a:srgbClr val="CB1B4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into Dev environment First(Development Branch is required).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1519575" y="1769375"/>
            <a:ext cx="7353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Environments will be defined/</a:t>
            </a:r>
            <a:r>
              <a:rPr lang="en" sz="1700">
                <a:solidFill>
                  <a:srgbClr val="42AFB6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preconfigured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(Dev, Staging, production) before automation.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1103300" y="273750"/>
            <a:ext cx="1346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32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Target </a:t>
            </a:r>
            <a:endParaRPr i="0" sz="32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1503975" y="3102233"/>
            <a:ext cx="73848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On Successful CI Stages, The code will be automatically deployed to </a:t>
            </a:r>
            <a:r>
              <a:rPr lang="en" sz="1700">
                <a:solidFill>
                  <a:srgbClr val="42AFB6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Next environment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(Staging/Master Branch is required).</a:t>
            </a:r>
            <a:endParaRPr sz="1700">
              <a:solidFill>
                <a:schemeClr val="lt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t/>
            </a:r>
            <a:endParaRPr sz="17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1503975" y="3752225"/>
            <a:ext cx="72282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Each Deployment Job will be </a:t>
            </a:r>
            <a:r>
              <a:rPr lang="en" sz="1700">
                <a:solidFill>
                  <a:srgbClr val="42AFB6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visualized and integrated</a:t>
            </a: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to Gitlab and related issues. This will provide </a:t>
            </a:r>
            <a:r>
              <a:rPr lang="en" sz="1700">
                <a:solidFill>
                  <a:srgbClr val="42AFB6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end to end visibility.</a:t>
            </a:r>
            <a:endParaRPr i="0" sz="1700" u="none" cap="none" strike="noStrike">
              <a:solidFill>
                <a:srgbClr val="42AFB6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415" name="Google Shape;4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1443625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938" y="194485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257175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315590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200" y="3785250"/>
            <a:ext cx="207450" cy="2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400" y="333199"/>
            <a:ext cx="464425" cy="4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2"/>
          <p:cNvSpPr/>
          <p:nvPr/>
        </p:nvSpPr>
        <p:spPr>
          <a:xfrm>
            <a:off x="3378400" y="695113"/>
            <a:ext cx="5207100" cy="363000"/>
          </a:xfrm>
          <a:prstGeom prst="roundRect">
            <a:avLst>
              <a:gd fmla="val 16667" name="adj"/>
            </a:avLst>
          </a:prstGeom>
          <a:solidFill>
            <a:srgbClr val="42AFB6"/>
          </a:solidFill>
          <a:ln cap="flat" cmpd="sng" w="9525">
            <a:solidFill>
              <a:srgbClr val="42AF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CI/CD Session with GitLab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422" name="Google Shape;42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1123" y="120425"/>
            <a:ext cx="365760" cy="36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/>
        </p:nvSpPr>
        <p:spPr>
          <a:xfrm>
            <a:off x="1100025" y="1166800"/>
            <a:ext cx="4421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25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Monitoring Base Setup</a:t>
            </a:r>
            <a:endParaRPr i="0" sz="2500" u="none" cap="none" strike="noStrike">
              <a:solidFill>
                <a:schemeClr val="accent5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428" name="Google Shape;4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03300" cy="10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3"/>
          <p:cNvSpPr/>
          <p:nvPr/>
        </p:nvSpPr>
        <p:spPr>
          <a:xfrm>
            <a:off x="81550" y="1169825"/>
            <a:ext cx="940200" cy="945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04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1476600" y="2105300"/>
            <a:ext cx="3625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Configure &amp; Secure Prometheus Server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1476600" y="2938950"/>
            <a:ext cx="3516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</a:pPr>
            <a:r>
              <a:rPr lang="en" sz="1700">
                <a:solidFill>
                  <a:schemeClr val="lt1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Infra Dashboard For Grafana</a:t>
            </a:r>
            <a:endParaRPr sz="1700">
              <a:solidFill>
                <a:schemeClr val="lt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t/>
            </a:r>
            <a:endParaRPr sz="17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1460100" y="3385700"/>
            <a:ext cx="3516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Loki 2.0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1476600" y="3832450"/>
            <a:ext cx="3590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App and Nginx Logs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34" name="Google Shape;434;p33"/>
          <p:cNvSpPr/>
          <p:nvPr/>
        </p:nvSpPr>
        <p:spPr>
          <a:xfrm>
            <a:off x="1100025" y="219262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1100025" y="2623850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 txBox="1"/>
          <p:nvPr/>
        </p:nvSpPr>
        <p:spPr>
          <a:xfrm>
            <a:off x="1476600" y="2522350"/>
            <a:ext cx="3516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Node Exporter service 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37" name="Google Shape;437;p33"/>
          <p:cNvSpPr/>
          <p:nvPr/>
        </p:nvSpPr>
        <p:spPr>
          <a:xfrm>
            <a:off x="1100025" y="305507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1100025" y="3482300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1100025" y="391752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 txBox="1"/>
          <p:nvPr/>
        </p:nvSpPr>
        <p:spPr>
          <a:xfrm>
            <a:off x="1103300" y="273750"/>
            <a:ext cx="26520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3200">
                <a:solidFill>
                  <a:schemeClr val="accent5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MILESTONE</a:t>
            </a:r>
            <a:endParaRPr i="0" sz="3200" u="none" cap="none" strike="noStrike">
              <a:solidFill>
                <a:schemeClr val="accent5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441" name="Google Shape;4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200" y="285346"/>
            <a:ext cx="654300" cy="49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9755" y="2035189"/>
            <a:ext cx="453624" cy="4273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3" name="Google Shape;44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9702" y="2559016"/>
            <a:ext cx="1583121" cy="114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3"/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6644023" y="1708725"/>
            <a:ext cx="375354" cy="35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3"/>
          <p:cNvPicPr preferRelativeResize="0"/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7593572" y="2072064"/>
            <a:ext cx="375353" cy="35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3"/>
          <p:cNvPicPr preferRelativeResize="0"/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8006995" y="2882347"/>
            <a:ext cx="375300" cy="35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47" name="Google Shape;447;p33"/>
          <p:cNvPicPr preferRelativeResize="0"/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7593156" y="3745693"/>
            <a:ext cx="376200" cy="35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48" name="Google Shape;448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56390" y="3692726"/>
            <a:ext cx="376200" cy="35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49" name="Google Shape;449;p33"/>
          <p:cNvPicPr preferRelativeResize="0"/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6643597" y="4136630"/>
            <a:ext cx="376200" cy="35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50" name="Google Shape;450;p33"/>
          <p:cNvPicPr preferRelativeResize="0"/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5242818" y="2871548"/>
            <a:ext cx="375300" cy="35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51" name="Google Shape;451;p33"/>
          <p:cNvSpPr/>
          <p:nvPr/>
        </p:nvSpPr>
        <p:spPr>
          <a:xfrm>
            <a:off x="5331300" y="4100000"/>
            <a:ext cx="11565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Configure</a:t>
            </a:r>
            <a:endParaRPr sz="12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52" name="Google Shape;452;p33"/>
          <p:cNvSpPr/>
          <p:nvPr/>
        </p:nvSpPr>
        <p:spPr>
          <a:xfrm>
            <a:off x="5278313" y="1809300"/>
            <a:ext cx="1156500" cy="22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Monitor</a:t>
            </a:r>
            <a:endParaRPr sz="12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53" name="Google Shape;453;p33"/>
          <p:cNvSpPr/>
          <p:nvPr/>
        </p:nvSpPr>
        <p:spPr>
          <a:xfrm>
            <a:off x="1100025" y="4352750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3"/>
          <p:cNvSpPr txBox="1"/>
          <p:nvPr/>
        </p:nvSpPr>
        <p:spPr>
          <a:xfrm>
            <a:off x="1494450" y="4249050"/>
            <a:ext cx="1046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Sentry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455" name="Google Shape;455;p33"/>
          <p:cNvSpPr/>
          <p:nvPr/>
        </p:nvSpPr>
        <p:spPr>
          <a:xfrm>
            <a:off x="1100025" y="4787975"/>
            <a:ext cx="3309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3"/>
          <p:cNvSpPr txBox="1"/>
          <p:nvPr/>
        </p:nvSpPr>
        <p:spPr>
          <a:xfrm>
            <a:off x="1522400" y="4665650"/>
            <a:ext cx="345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</a:pPr>
            <a:r>
              <a:rPr lang="en" sz="17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Prometheus-Gitlab</a:t>
            </a:r>
            <a:endParaRPr i="0" sz="1700" u="none" cap="none" strike="noStrike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457" name="Google Shape;457;p3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701123" y="120425"/>
            <a:ext cx="365760" cy="36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