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57" r:id="rId3"/>
    <p:sldId id="258" r:id="rId4"/>
    <p:sldId id="261" r:id="rId5"/>
    <p:sldId id="288" r:id="rId6"/>
    <p:sldId id="285" r:id="rId7"/>
    <p:sldId id="287" r:id="rId8"/>
    <p:sldId id="262" r:id="rId9"/>
    <p:sldId id="263" r:id="rId10"/>
    <p:sldId id="289" r:id="rId11"/>
    <p:sldId id="290" r:id="rId12"/>
    <p:sldId id="286" r:id="rId13"/>
    <p:sldId id="260" r:id="rId14"/>
    <p:sldId id="291"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Heebo" panose="020B0604020202020204" charset="-79"/>
      <p:regular r:id="rId21"/>
      <p:bold r:id="rId22"/>
    </p:embeddedFont>
    <p:embeddedFont>
      <p:font typeface="Actor" panose="020B0604020202020204" charset="0"/>
      <p:regular r:id="rId23"/>
    </p:embeddedFont>
    <p:embeddedFont>
      <p:font typeface="DM Sans" panose="020B0604020202020204" charset="0"/>
      <p:regular r:id="rId24"/>
      <p:bold r:id="rId25"/>
      <p:italic r:id="rId26"/>
      <p:boldItalic r:id="rId27"/>
    </p:embeddedFont>
    <p:embeddedFont>
      <p:font typeface="Showcard Gothic" panose="04020904020102020604" pitchFamily="82" charset="0"/>
      <p:regular r:id="rId28"/>
    </p:embeddedFont>
    <p:embeddedFont>
      <p:font typeface="MM STROKES" pitchFamily="2" charset="0"/>
      <p:regular r:id="rId29"/>
    </p:embeddedFont>
    <p:embeddedFont>
      <p:font typeface="Montserrat" panose="00000500000000000000" pitchFamily="2" charset="0"/>
      <p:regular r:id="rId30"/>
      <p:bold r:id="rId31"/>
      <p:italic r:id="rId32"/>
      <p:boldItalic r:id="rId33"/>
    </p:embeddedFont>
    <p:embeddedFont>
      <p:font typeface="Algerian" panose="04020705040A02060702" pitchFamily="82"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83"/>
    <a:srgbClr val="E8A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5C64D6-7874-4207-8F19-A3772ACD0530}">
  <a:tblStyle styleId="{395C64D6-7874-4207-8F19-A3772ACD05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5fca9abb05_0_37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5fca9abb05_0_3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84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7b890616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6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717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7b7e54cc34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7b7e54cc34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7b7e54cc34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7b7e54cc34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00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27b7e54cc3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27b7e54cc3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37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65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9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7b890616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53358" y="-419600"/>
            <a:ext cx="10140423" cy="6064121"/>
            <a:chOff x="-653358" y="-419600"/>
            <a:chExt cx="10140423" cy="6064121"/>
          </a:xfrm>
        </p:grpSpPr>
        <p:sp>
          <p:nvSpPr>
            <p:cNvPr id="10" name="Google Shape;10;p2"/>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460516" y="4434865"/>
              <a:ext cx="1026550" cy="979208"/>
              <a:chOff x="-53484" y="876090"/>
              <a:chExt cx="1026550" cy="979208"/>
            </a:xfrm>
          </p:grpSpPr>
          <p:grpSp>
            <p:nvGrpSpPr>
              <p:cNvPr id="12" name="Google Shape;12;p2"/>
              <p:cNvGrpSpPr/>
              <p:nvPr/>
            </p:nvGrpSpPr>
            <p:grpSpPr>
              <a:xfrm>
                <a:off x="910941" y="876090"/>
                <a:ext cx="62125" cy="979208"/>
                <a:chOff x="910941" y="876090"/>
                <a:chExt cx="62125" cy="979208"/>
              </a:xfrm>
            </p:grpSpPr>
            <p:sp>
              <p:nvSpPr>
                <p:cNvPr id="13" name="Google Shape;1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73166" y="876090"/>
                <a:ext cx="62125" cy="979208"/>
                <a:chOff x="910941" y="876090"/>
                <a:chExt cx="62125" cy="979208"/>
              </a:xfrm>
            </p:grpSpPr>
            <p:sp>
              <p:nvSpPr>
                <p:cNvPr id="23" name="Google Shape;2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635391" y="876090"/>
                <a:ext cx="62125" cy="979208"/>
                <a:chOff x="910941" y="876090"/>
                <a:chExt cx="62125" cy="979208"/>
              </a:xfrm>
            </p:grpSpPr>
            <p:sp>
              <p:nvSpPr>
                <p:cNvPr id="33" name="Google Shape;3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97616" y="876090"/>
                <a:ext cx="62125" cy="979208"/>
                <a:chOff x="910941" y="876090"/>
                <a:chExt cx="62125" cy="979208"/>
              </a:xfrm>
            </p:grpSpPr>
            <p:sp>
              <p:nvSpPr>
                <p:cNvPr id="43" name="Google Shape;4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59841" y="876090"/>
                <a:ext cx="62125" cy="979208"/>
                <a:chOff x="910941" y="876090"/>
                <a:chExt cx="62125" cy="979208"/>
              </a:xfrm>
            </p:grpSpPr>
            <p:sp>
              <p:nvSpPr>
                <p:cNvPr id="53" name="Google Shape;5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222066" y="876090"/>
                <a:ext cx="62125" cy="979208"/>
                <a:chOff x="910941" y="876090"/>
                <a:chExt cx="62125" cy="979208"/>
              </a:xfrm>
            </p:grpSpPr>
            <p:sp>
              <p:nvSpPr>
                <p:cNvPr id="63" name="Google Shape;6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4291" y="876090"/>
                <a:ext cx="62125" cy="979208"/>
                <a:chOff x="910941" y="876090"/>
                <a:chExt cx="62125" cy="979208"/>
              </a:xfrm>
            </p:grpSpPr>
            <p:sp>
              <p:nvSpPr>
                <p:cNvPr id="73" name="Google Shape;7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3484" y="876090"/>
                <a:ext cx="62125" cy="979208"/>
                <a:chOff x="910941" y="876090"/>
                <a:chExt cx="62125" cy="979208"/>
              </a:xfrm>
            </p:grpSpPr>
            <p:sp>
              <p:nvSpPr>
                <p:cNvPr id="83" name="Google Shape;8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2243615">
              <a:off x="7463783" y="4840137"/>
              <a:ext cx="191654" cy="191644"/>
              <a:chOff x="5939341" y="4763875"/>
              <a:chExt cx="191650" cy="191640"/>
            </a:xfrm>
          </p:grpSpPr>
          <p:sp>
            <p:nvSpPr>
              <p:cNvPr id="94" name="Google Shape;94;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rot="9108614">
              <a:off x="483911" y="1144600"/>
              <a:ext cx="191653" cy="191643"/>
              <a:chOff x="5939341" y="4763875"/>
              <a:chExt cx="191650" cy="191640"/>
            </a:xfrm>
          </p:grpSpPr>
          <p:sp>
            <p:nvSpPr>
              <p:cNvPr id="98" name="Google Shape;98;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425875" y="2260838"/>
              <a:ext cx="1135350" cy="1181050"/>
              <a:chOff x="-87012" y="2672250"/>
              <a:chExt cx="1135350" cy="1181050"/>
            </a:xfrm>
          </p:grpSpPr>
          <p:sp>
            <p:nvSpPr>
              <p:cNvPr id="102" name="Google Shape;102;p2"/>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flipH="1">
              <a:off x="-653358" y="4590146"/>
              <a:ext cx="1873825" cy="1054375"/>
              <a:chOff x="7605480" y="4253459"/>
              <a:chExt cx="1873825" cy="1054375"/>
            </a:xfrm>
          </p:grpSpPr>
          <p:sp>
            <p:nvSpPr>
              <p:cNvPr id="110" name="Google Shape;110;p2"/>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11" name="Google Shape;111;p2"/>
              <p:cNvGrpSpPr/>
              <p:nvPr/>
            </p:nvGrpSpPr>
            <p:grpSpPr>
              <a:xfrm>
                <a:off x="7708460" y="4378406"/>
                <a:ext cx="1357212" cy="655899"/>
                <a:chOff x="7708460" y="4378406"/>
                <a:chExt cx="1357212" cy="655899"/>
              </a:xfrm>
            </p:grpSpPr>
            <p:sp>
              <p:nvSpPr>
                <p:cNvPr id="112" name="Google Shape;112;p2"/>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2"/>
            <p:cNvGrpSpPr/>
            <p:nvPr/>
          </p:nvGrpSpPr>
          <p:grpSpPr>
            <a:xfrm>
              <a:off x="8333525" y="-419600"/>
              <a:ext cx="505200" cy="1752900"/>
              <a:chOff x="7952525" y="-114800"/>
              <a:chExt cx="505200" cy="1752900"/>
            </a:xfrm>
          </p:grpSpPr>
          <p:sp>
            <p:nvSpPr>
              <p:cNvPr id="124" name="Google Shape;124;p2"/>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3221098" y="4680382"/>
              <a:ext cx="1323848" cy="358724"/>
              <a:chOff x="3111721" y="3719070"/>
              <a:chExt cx="2418429" cy="764055"/>
            </a:xfrm>
          </p:grpSpPr>
          <p:sp>
            <p:nvSpPr>
              <p:cNvPr id="142" name="Google Shape;142;p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43" name="Google Shape;143;p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44" name="Google Shape;144;p2"/>
            <p:cNvGrpSpPr/>
            <p:nvPr/>
          </p:nvGrpSpPr>
          <p:grpSpPr>
            <a:xfrm rot="-2700000">
              <a:off x="6919420" y="186016"/>
              <a:ext cx="191648" cy="191638"/>
              <a:chOff x="5939341" y="4763875"/>
              <a:chExt cx="191650" cy="191640"/>
            </a:xfrm>
          </p:grpSpPr>
          <p:sp>
            <p:nvSpPr>
              <p:cNvPr id="145" name="Google Shape;145;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2"/>
          <p:cNvSpPr txBox="1">
            <a:spLocks noGrp="1"/>
          </p:cNvSpPr>
          <p:nvPr>
            <p:ph type="ctrTitle"/>
          </p:nvPr>
        </p:nvSpPr>
        <p:spPr>
          <a:xfrm>
            <a:off x="1359900" y="1787100"/>
            <a:ext cx="6424200" cy="15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7"/>
        <p:cNvGrpSpPr/>
        <p:nvPr/>
      </p:nvGrpSpPr>
      <p:grpSpPr>
        <a:xfrm>
          <a:off x="0" y="0"/>
          <a:ext cx="0" cy="0"/>
          <a:chOff x="0" y="0"/>
          <a:chExt cx="0" cy="0"/>
        </a:xfrm>
      </p:grpSpPr>
      <p:grpSp>
        <p:nvGrpSpPr>
          <p:cNvPr id="998" name="Google Shape;998;p13"/>
          <p:cNvGrpSpPr/>
          <p:nvPr/>
        </p:nvGrpSpPr>
        <p:grpSpPr>
          <a:xfrm>
            <a:off x="-472357" y="-911400"/>
            <a:ext cx="10998082" cy="6084130"/>
            <a:chOff x="-472357" y="-911400"/>
            <a:chExt cx="10998082" cy="6084130"/>
          </a:xfrm>
        </p:grpSpPr>
        <p:sp>
          <p:nvSpPr>
            <p:cNvPr id="999" name="Google Shape;999;p13"/>
            <p:cNvSpPr/>
            <p:nvPr/>
          </p:nvSpPr>
          <p:spPr>
            <a:xfrm rot="5400000">
              <a:off x="4804677" y="4358331"/>
              <a:ext cx="237300" cy="939900"/>
            </a:xfrm>
            <a:prstGeom prst="roundRect">
              <a:avLst>
                <a:gd name="adj" fmla="val 50000"/>
              </a:avLst>
            </a:prstGeom>
            <a:solidFill>
              <a:schemeClr val="accent1"/>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8401325" y="470447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501377" y="4655031"/>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rot="9879501">
              <a:off x="4116811" y="4566176"/>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rot="-3063739">
              <a:off x="1180009" y="49463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rot="2520177">
              <a:off x="7788846" y="4759360"/>
              <a:ext cx="405727"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rot="6900707">
              <a:off x="8939825" y="2112931"/>
              <a:ext cx="405861" cy="8442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rot="1635936">
              <a:off x="-227607" y="1960551"/>
              <a:ext cx="406011" cy="8439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rot="-3741349">
              <a:off x="932169" y="-62114"/>
              <a:ext cx="406053"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rot="1235444">
              <a:off x="7469326" y="344178"/>
              <a:ext cx="406039"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13"/>
            <p:cNvGrpSpPr/>
            <p:nvPr/>
          </p:nvGrpSpPr>
          <p:grpSpPr>
            <a:xfrm>
              <a:off x="8530125" y="-911400"/>
              <a:ext cx="1995600" cy="1995600"/>
              <a:chOff x="8149125" y="-378000"/>
              <a:chExt cx="1995600" cy="1995600"/>
            </a:xfrm>
          </p:grpSpPr>
          <p:sp>
            <p:nvSpPr>
              <p:cNvPr id="1010" name="Google Shape;1010;p13"/>
              <p:cNvSpPr/>
              <p:nvPr/>
            </p:nvSpPr>
            <p:spPr>
              <a:xfrm>
                <a:off x="8149125" y="-378000"/>
                <a:ext cx="1995600" cy="1995600"/>
              </a:xfrm>
              <a:prstGeom prst="donut">
                <a:avLst>
                  <a:gd name="adj" fmla="val 25000"/>
                </a:avLst>
              </a:prstGeom>
              <a:solidFill>
                <a:schemeClr val="l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3"/>
            <p:cNvGrpSpPr/>
            <p:nvPr/>
          </p:nvGrpSpPr>
          <p:grpSpPr>
            <a:xfrm>
              <a:off x="-472357" y="-485981"/>
              <a:ext cx="1226450" cy="1830175"/>
              <a:chOff x="-396157" y="-409781"/>
              <a:chExt cx="1226450" cy="1830175"/>
            </a:xfrm>
          </p:grpSpPr>
          <p:sp>
            <p:nvSpPr>
              <p:cNvPr id="1045" name="Google Shape;1045;p13"/>
              <p:cNvSpPr/>
              <p:nvPr/>
            </p:nvSpPr>
            <p:spPr>
              <a:xfrm>
                <a:off x="-396157" y="-409781"/>
                <a:ext cx="1226450" cy="1830175"/>
              </a:xfrm>
              <a:custGeom>
                <a:avLst/>
                <a:gdLst/>
                <a:ahLst/>
                <a:cxnLst/>
                <a:rect l="l" t="t" r="r" b="b"/>
                <a:pathLst>
                  <a:path w="49058" h="73207" extrusionOk="0">
                    <a:moveTo>
                      <a:pt x="1332" y="65981"/>
                    </a:moveTo>
                    <a:cubicBezTo>
                      <a:pt x="4658" y="74750"/>
                      <a:pt x="17862" y="73642"/>
                      <a:pt x="24313" y="72029"/>
                    </a:cubicBezTo>
                    <a:cubicBezTo>
                      <a:pt x="30764" y="70416"/>
                      <a:pt x="37214" y="63159"/>
                      <a:pt x="40036" y="56305"/>
                    </a:cubicBezTo>
                    <a:cubicBezTo>
                      <a:pt x="42858" y="49451"/>
                      <a:pt x="39835" y="38061"/>
                      <a:pt x="41246" y="30905"/>
                    </a:cubicBezTo>
                    <a:cubicBezTo>
                      <a:pt x="42657" y="23749"/>
                      <a:pt x="47999" y="18205"/>
                      <a:pt x="48503" y="13367"/>
                    </a:cubicBezTo>
                    <a:cubicBezTo>
                      <a:pt x="49007" y="8529"/>
                      <a:pt x="49713" y="3792"/>
                      <a:pt x="44270" y="1877"/>
                    </a:cubicBezTo>
                    <a:cubicBezTo>
                      <a:pt x="38827" y="-38"/>
                      <a:pt x="22498" y="-1046"/>
                      <a:pt x="15846" y="1877"/>
                    </a:cubicBezTo>
                    <a:cubicBezTo>
                      <a:pt x="9194" y="4800"/>
                      <a:pt x="6775" y="8731"/>
                      <a:pt x="4356" y="19415"/>
                    </a:cubicBezTo>
                    <a:cubicBezTo>
                      <a:pt x="1937" y="30099"/>
                      <a:pt x="-1994" y="57212"/>
                      <a:pt x="1332" y="65981"/>
                    </a:cubicBezTo>
                    <a:close/>
                  </a:path>
                </a:pathLst>
              </a:custGeom>
              <a:solidFill>
                <a:schemeClr val="accent3"/>
              </a:solidFill>
              <a:ln>
                <a:noFill/>
              </a:ln>
            </p:spPr>
          </p:sp>
          <p:sp>
            <p:nvSpPr>
              <p:cNvPr id="1046" name="Google Shape;1046;p13"/>
              <p:cNvSpPr/>
              <p:nvPr/>
            </p:nvSpPr>
            <p:spPr>
              <a:xfrm rot="3067095" flipH="1">
                <a:off x="176163" y="1097800"/>
                <a:ext cx="157237" cy="6189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rot="262414" flipH="1">
                <a:off x="-84414" y="850034"/>
                <a:ext cx="157358" cy="619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rot="8824066" flipH="1">
                <a:off x="255490" y="737170"/>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rot="5137586" flipH="1">
                <a:off x="-24464" y="533427"/>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rot="-1045937" flipH="1">
                <a:off x="326894" y="474327"/>
                <a:ext cx="15722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rot="-8938799" flipH="1">
                <a:off x="564311" y="-52513"/>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rot="8824066" flipH="1">
                <a:off x="47860" y="180238"/>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rot="-6844403" flipH="1">
                <a:off x="401292" y="195961"/>
                <a:ext cx="157389" cy="6204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rot="3476895" flipH="1">
                <a:off x="401445" y="918762"/>
                <a:ext cx="157155" cy="622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rot="3409500" flipH="1">
                <a:off x="116375" y="-88001"/>
                <a:ext cx="157347"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rot="-2435366" flipH="1">
                <a:off x="-84326" y="1160553"/>
                <a:ext cx="157231" cy="62541"/>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rot="2704639" flipH="1">
                <a:off x="335169" y="-175061"/>
                <a:ext cx="157190" cy="6236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rot="8824066" flipH="1">
                <a:off x="-163790" y="-23887"/>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rot="5137586" flipH="1">
                <a:off x="-213439" y="525852"/>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rot="-8938799" flipH="1">
                <a:off x="-297489" y="952887"/>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3"/>
            <p:cNvGrpSpPr/>
            <p:nvPr/>
          </p:nvGrpSpPr>
          <p:grpSpPr>
            <a:xfrm rot="-2700000">
              <a:off x="8863720" y="4555491"/>
              <a:ext cx="191648" cy="191638"/>
              <a:chOff x="5939341" y="4763875"/>
              <a:chExt cx="191650" cy="191640"/>
            </a:xfrm>
          </p:grpSpPr>
          <p:sp>
            <p:nvSpPr>
              <p:cNvPr id="1062" name="Google Shape;1062;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3"/>
            <p:cNvGrpSpPr/>
            <p:nvPr/>
          </p:nvGrpSpPr>
          <p:grpSpPr>
            <a:xfrm rot="3414734">
              <a:off x="163541" y="4878810"/>
              <a:ext cx="191642" cy="191632"/>
              <a:chOff x="5939341" y="4763875"/>
              <a:chExt cx="191650" cy="191640"/>
            </a:xfrm>
          </p:grpSpPr>
          <p:sp>
            <p:nvSpPr>
              <p:cNvPr id="1066" name="Google Shape;1066;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13"/>
            <p:cNvGrpSpPr/>
            <p:nvPr/>
          </p:nvGrpSpPr>
          <p:grpSpPr>
            <a:xfrm rot="-570904">
              <a:off x="265930" y="1255101"/>
              <a:ext cx="191642" cy="191632"/>
              <a:chOff x="5939341" y="4763875"/>
              <a:chExt cx="191650" cy="191640"/>
            </a:xfrm>
          </p:grpSpPr>
          <p:sp>
            <p:nvSpPr>
              <p:cNvPr id="1070" name="Google Shape;1070;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3"/>
            <p:cNvSpPr/>
            <p:nvPr/>
          </p:nvSpPr>
          <p:spPr>
            <a:xfrm rot="2523768">
              <a:off x="-95899" y="4215227"/>
              <a:ext cx="405705"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13"/>
          <p:cNvSpPr txBox="1">
            <a:spLocks noGrp="1"/>
          </p:cNvSpPr>
          <p:nvPr>
            <p:ph type="title"/>
          </p:nvPr>
        </p:nvSpPr>
        <p:spPr>
          <a:xfrm>
            <a:off x="1221600" y="2532375"/>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5" name="Google Shape;1075;p13"/>
          <p:cNvSpPr txBox="1">
            <a:spLocks noGrp="1"/>
          </p:cNvSpPr>
          <p:nvPr>
            <p:ph type="title" idx="2" hasCustomPrompt="1"/>
          </p:nvPr>
        </p:nvSpPr>
        <p:spPr>
          <a:xfrm>
            <a:off x="12216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6" name="Google Shape;1076;p13"/>
          <p:cNvSpPr txBox="1">
            <a:spLocks noGrp="1"/>
          </p:cNvSpPr>
          <p:nvPr>
            <p:ph type="title" idx="3"/>
          </p:nvPr>
        </p:nvSpPr>
        <p:spPr>
          <a:xfrm>
            <a:off x="4622700" y="2526750"/>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7" name="Google Shape;1077;p13"/>
          <p:cNvSpPr txBox="1">
            <a:spLocks noGrp="1"/>
          </p:cNvSpPr>
          <p:nvPr>
            <p:ph type="title" idx="4" hasCustomPrompt="1"/>
          </p:nvPr>
        </p:nvSpPr>
        <p:spPr>
          <a:xfrm>
            <a:off x="46227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2" name="Google Shape;402;p6"/>
          <p:cNvGrpSpPr/>
          <p:nvPr/>
        </p:nvGrpSpPr>
        <p:grpSpPr>
          <a:xfrm>
            <a:off x="-327537" y="-281809"/>
            <a:ext cx="10314507" cy="5672434"/>
            <a:chOff x="-327537" y="-281809"/>
            <a:chExt cx="10314507" cy="5672434"/>
          </a:xfrm>
        </p:grpSpPr>
        <p:sp>
          <p:nvSpPr>
            <p:cNvPr id="403" name="Google Shape;403;p6"/>
            <p:cNvSpPr/>
            <p:nvPr/>
          </p:nvSpPr>
          <p:spPr>
            <a:xfrm>
              <a:off x="7680170"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404" name="Google Shape;404;p6"/>
            <p:cNvSpPr/>
            <p:nvPr/>
          </p:nvSpPr>
          <p:spPr>
            <a:xfrm rot="-5400000">
              <a:off x="8548500" y="4473775"/>
              <a:ext cx="505200" cy="346500"/>
            </a:xfrm>
            <a:prstGeom prst="triangle">
              <a:avLst>
                <a:gd name="adj" fmla="val 50000"/>
              </a:avLst>
            </a:prstGeom>
            <a:solidFill>
              <a:schemeClr val="accent3"/>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27537" y="4411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8652591" y="1050540"/>
              <a:ext cx="1026550" cy="979208"/>
              <a:chOff x="-53484" y="876090"/>
              <a:chExt cx="1026550" cy="979208"/>
            </a:xfrm>
          </p:grpSpPr>
          <p:grpSp>
            <p:nvGrpSpPr>
              <p:cNvPr id="407" name="Google Shape;407;p6"/>
              <p:cNvGrpSpPr/>
              <p:nvPr/>
            </p:nvGrpSpPr>
            <p:grpSpPr>
              <a:xfrm>
                <a:off x="910941" y="876090"/>
                <a:ext cx="62125" cy="979208"/>
                <a:chOff x="910941" y="876090"/>
                <a:chExt cx="62125" cy="979208"/>
              </a:xfrm>
            </p:grpSpPr>
            <p:sp>
              <p:nvSpPr>
                <p:cNvPr id="408" name="Google Shape;40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
              <p:cNvGrpSpPr/>
              <p:nvPr/>
            </p:nvGrpSpPr>
            <p:grpSpPr>
              <a:xfrm>
                <a:off x="773166" y="876090"/>
                <a:ext cx="62125" cy="979208"/>
                <a:chOff x="910941" y="876090"/>
                <a:chExt cx="62125" cy="979208"/>
              </a:xfrm>
            </p:grpSpPr>
            <p:sp>
              <p:nvSpPr>
                <p:cNvPr id="418" name="Google Shape;41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6"/>
              <p:cNvGrpSpPr/>
              <p:nvPr/>
            </p:nvGrpSpPr>
            <p:grpSpPr>
              <a:xfrm>
                <a:off x="635391" y="876090"/>
                <a:ext cx="62125" cy="979208"/>
                <a:chOff x="910941" y="876090"/>
                <a:chExt cx="62125" cy="979208"/>
              </a:xfrm>
            </p:grpSpPr>
            <p:sp>
              <p:nvSpPr>
                <p:cNvPr id="428" name="Google Shape;42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6"/>
              <p:cNvGrpSpPr/>
              <p:nvPr/>
            </p:nvGrpSpPr>
            <p:grpSpPr>
              <a:xfrm>
                <a:off x="497616" y="876090"/>
                <a:ext cx="62125" cy="979208"/>
                <a:chOff x="910941" y="876090"/>
                <a:chExt cx="62125" cy="979208"/>
              </a:xfrm>
            </p:grpSpPr>
            <p:sp>
              <p:nvSpPr>
                <p:cNvPr id="438" name="Google Shape;43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6"/>
              <p:cNvGrpSpPr/>
              <p:nvPr/>
            </p:nvGrpSpPr>
            <p:grpSpPr>
              <a:xfrm>
                <a:off x="359841" y="876090"/>
                <a:ext cx="62125" cy="979208"/>
                <a:chOff x="910941" y="876090"/>
                <a:chExt cx="62125" cy="979208"/>
              </a:xfrm>
            </p:grpSpPr>
            <p:sp>
              <p:nvSpPr>
                <p:cNvPr id="448" name="Google Shape;44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6"/>
              <p:cNvGrpSpPr/>
              <p:nvPr/>
            </p:nvGrpSpPr>
            <p:grpSpPr>
              <a:xfrm>
                <a:off x="222066" y="876090"/>
                <a:ext cx="62125" cy="979208"/>
                <a:chOff x="910941" y="876090"/>
                <a:chExt cx="62125" cy="979208"/>
              </a:xfrm>
            </p:grpSpPr>
            <p:sp>
              <p:nvSpPr>
                <p:cNvPr id="458" name="Google Shape;45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84291" y="876090"/>
                <a:ext cx="62125" cy="979208"/>
                <a:chOff x="910941" y="876090"/>
                <a:chExt cx="62125" cy="979208"/>
              </a:xfrm>
            </p:grpSpPr>
            <p:sp>
              <p:nvSpPr>
                <p:cNvPr id="468" name="Google Shape;46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6"/>
              <p:cNvGrpSpPr/>
              <p:nvPr/>
            </p:nvGrpSpPr>
            <p:grpSpPr>
              <a:xfrm>
                <a:off x="-53484" y="876090"/>
                <a:ext cx="62125" cy="979208"/>
                <a:chOff x="910941" y="876090"/>
                <a:chExt cx="62125" cy="979208"/>
              </a:xfrm>
            </p:grpSpPr>
            <p:sp>
              <p:nvSpPr>
                <p:cNvPr id="478" name="Google Shape;47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6"/>
            <p:cNvSpPr/>
            <p:nvPr/>
          </p:nvSpPr>
          <p:spPr>
            <a:xfrm rot="-8672170">
              <a:off x="15056" y="195947"/>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3328573">
              <a:off x="83316" y="38181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1652973">
              <a:off x="963574" y="5179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rot="-1652973">
              <a:off x="5916524"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rot="2518477">
              <a:off x="8270519"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1582539">
              <a:off x="8629252" y="383119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1582539">
              <a:off x="6893702" y="372"/>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9879501">
              <a:off x="677347" y="4356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6"/>
            <p:cNvGrpSpPr/>
            <p:nvPr/>
          </p:nvGrpSpPr>
          <p:grpSpPr>
            <a:xfrm rot="3414734">
              <a:off x="647502" y="31752"/>
              <a:ext cx="182811" cy="270968"/>
              <a:chOff x="5702661" y="3854400"/>
              <a:chExt cx="182819" cy="270980"/>
            </a:xfrm>
          </p:grpSpPr>
          <p:sp>
            <p:nvSpPr>
              <p:cNvPr id="496" name="Google Shape;496;p6"/>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6"/>
            <p:cNvGrpSpPr/>
            <p:nvPr/>
          </p:nvGrpSpPr>
          <p:grpSpPr>
            <a:xfrm rot="8597638">
              <a:off x="7735764" y="4821282"/>
              <a:ext cx="191647" cy="191637"/>
              <a:chOff x="5939341" y="4763875"/>
              <a:chExt cx="191650" cy="191640"/>
            </a:xfrm>
          </p:grpSpPr>
          <p:sp>
            <p:nvSpPr>
              <p:cNvPr id="500" name="Google Shape;500;p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
            <p:cNvGrpSpPr/>
            <p:nvPr/>
          </p:nvGrpSpPr>
          <p:grpSpPr>
            <a:xfrm>
              <a:off x="7849900" y="-177547"/>
              <a:ext cx="2029742" cy="983721"/>
              <a:chOff x="7531092" y="-260751"/>
              <a:chExt cx="2029742" cy="983721"/>
            </a:xfrm>
          </p:grpSpPr>
          <p:sp>
            <p:nvSpPr>
              <p:cNvPr id="504" name="Google Shape;504;p6"/>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2"/>
          <p:cNvSpPr txBox="1">
            <a:spLocks noGrp="1"/>
          </p:cNvSpPr>
          <p:nvPr>
            <p:ph type="ctrTitle"/>
          </p:nvPr>
        </p:nvSpPr>
        <p:spPr>
          <a:xfrm>
            <a:off x="1076120" y="1135458"/>
            <a:ext cx="7069397" cy="3636239"/>
          </a:xfrm>
          <a:prstGeom prst="rect">
            <a:avLst/>
          </a:prstGeom>
        </p:spPr>
        <p:txBody>
          <a:bodyPr spcFirstLastPara="1" wrap="square" lIns="91425" tIns="91425" rIns="91425" bIns="91425" anchor="t" anchorCtr="0">
            <a:noAutofit/>
          </a:bodyPr>
          <a:lstStyle/>
          <a:p>
            <a:pPr lvl="0"/>
            <a:r>
              <a:rPr lang="en-US" sz="6000" dirty="0">
                <a:latin typeface="Algerian" panose="04020705040A02060702" pitchFamily="82" charset="0"/>
              </a:rPr>
              <a:t>Mitigating Bird Strikes in </a:t>
            </a:r>
            <a:r>
              <a:rPr lang="en-US" sz="6000" i="1" dirty="0">
                <a:solidFill>
                  <a:srgbClr val="FF8D83"/>
                </a:solidFill>
                <a:latin typeface="MM STROKES" pitchFamily="2" charset="0"/>
              </a:rPr>
              <a:t>Aviation</a:t>
            </a:r>
            <a:endParaRPr sz="6000" b="0" i="1" dirty="0">
              <a:solidFill>
                <a:srgbClr val="FF8D83"/>
              </a:solidFill>
              <a:latin typeface="MM STROKES" pitchFamily="2" charset="0"/>
            </a:endParaRPr>
          </a:p>
        </p:txBody>
      </p:sp>
      <p:grpSp>
        <p:nvGrpSpPr>
          <p:cNvPr id="3" name="Google Shape;6760;p45"/>
          <p:cNvGrpSpPr/>
          <p:nvPr/>
        </p:nvGrpSpPr>
        <p:grpSpPr>
          <a:xfrm>
            <a:off x="837330" y="3081623"/>
            <a:ext cx="1513488" cy="1450427"/>
            <a:chOff x="-60991775" y="3376900"/>
            <a:chExt cx="315850" cy="311150"/>
          </a:xfrm>
        </p:grpSpPr>
        <p:sp>
          <p:nvSpPr>
            <p:cNvPr id="4" name="Google Shape;6761;p45"/>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762;p45"/>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63;p45"/>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6233;p43"/>
          <p:cNvGrpSpPr/>
          <p:nvPr/>
        </p:nvGrpSpPr>
        <p:grpSpPr>
          <a:xfrm flipH="1">
            <a:off x="7199586" y="3426372"/>
            <a:ext cx="1540720" cy="1102066"/>
            <a:chOff x="2084100" y="4400250"/>
            <a:chExt cx="486550" cy="479925"/>
          </a:xfrm>
        </p:grpSpPr>
        <p:sp>
          <p:nvSpPr>
            <p:cNvPr id="15" name="Google Shape;6234;p43"/>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235;p43"/>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236;p43"/>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237;p43"/>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6238;p43"/>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6239;p43"/>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3796862"/>
          </a:xfrm>
          <a:prstGeom prst="rect">
            <a:avLst/>
          </a:prstGeom>
        </p:spPr>
      </p:pic>
      <p:sp>
        <p:nvSpPr>
          <p:cNvPr id="3" name="Rectangle 2"/>
          <p:cNvSpPr/>
          <p:nvPr/>
        </p:nvSpPr>
        <p:spPr>
          <a:xfrm>
            <a:off x="3875689" y="1407147"/>
            <a:ext cx="4572000" cy="1600438"/>
          </a:xfrm>
          <a:prstGeom prst="rect">
            <a:avLst/>
          </a:prstGeom>
        </p:spPr>
        <p:txBody>
          <a:bodyPr>
            <a:spAutoFit/>
          </a:bodyPr>
          <a:lstStyle/>
          <a:p>
            <a:r>
              <a:rPr lang="en-US" b="1" dirty="0" smtClean="0">
                <a:solidFill>
                  <a:srgbClr val="002060"/>
                </a:solidFill>
                <a:latin typeface="Century Gothic" panose="020B0502020202020204" pitchFamily="34" charset="0"/>
              </a:rPr>
              <a:t>Rain</a:t>
            </a:r>
            <a:r>
              <a:rPr lang="en-US" dirty="0" smtClean="0">
                <a:latin typeface="Century Gothic" panose="020B0502020202020204" pitchFamily="34" charset="0"/>
              </a:rPr>
              <a:t> </a:t>
            </a:r>
            <a:r>
              <a:rPr lang="en-US" dirty="0">
                <a:latin typeface="Century Gothic" panose="020B0502020202020204" pitchFamily="34" charset="0"/>
              </a:rPr>
              <a:t>is the most common weather condition during bird strikes, accounting for 1,353 incidents. This suggests that bird activity and flight operations may continue or increase in rainy conditions.</a:t>
            </a:r>
            <a:r>
              <a:rPr lang="en-US" dirty="0">
                <a:latin typeface="Benton Sans Book"/>
              </a:rPr>
              <a:t> </a:t>
            </a:r>
            <a:endParaRPr lang="en-US" dirty="0"/>
          </a:p>
          <a:p>
            <a:r>
              <a:rPr lang="en-US" b="1" dirty="0" smtClean="0">
                <a:solidFill>
                  <a:srgbClr val="002060"/>
                </a:solidFill>
                <a:latin typeface="Century Gothic" panose="020B0502020202020204" pitchFamily="34" charset="0"/>
              </a:rPr>
              <a:t>Fog</a:t>
            </a:r>
            <a:r>
              <a:rPr lang="en-US" dirty="0">
                <a:latin typeface="Century Gothic" panose="020B0502020202020204" pitchFamily="34" charset="0"/>
              </a:rPr>
              <a:t>: Fog is the second-most common condition, with 475 strikes. This indicates that reduced visibility due to fog can contribute to bird strike incidents.</a:t>
            </a:r>
            <a:r>
              <a:rPr lang="en-US" dirty="0">
                <a:latin typeface="Benton Sans Book"/>
              </a:rPr>
              <a:t> </a:t>
            </a:r>
            <a:endParaRPr lang="en-IN" dirty="0"/>
          </a:p>
        </p:txBody>
      </p:sp>
      <p:pic>
        <p:nvPicPr>
          <p:cNvPr id="4" name="Picture 3"/>
          <p:cNvPicPr>
            <a:picLocks noChangeAspect="1"/>
          </p:cNvPicPr>
          <p:nvPr/>
        </p:nvPicPr>
        <p:blipFill>
          <a:blip r:embed="rId4"/>
          <a:stretch>
            <a:fillRect/>
          </a:stretch>
        </p:blipFill>
        <p:spPr>
          <a:xfrm>
            <a:off x="1545021" y="3618457"/>
            <a:ext cx="6663558" cy="1517431"/>
          </a:xfrm>
          <a:prstGeom prst="rect">
            <a:avLst/>
          </a:prstGeom>
        </p:spPr>
      </p:pic>
      <p:sp>
        <p:nvSpPr>
          <p:cNvPr id="5" name="Rectangle 4"/>
          <p:cNvSpPr/>
          <p:nvPr/>
        </p:nvSpPr>
        <p:spPr>
          <a:xfrm>
            <a:off x="609600" y="3786352"/>
            <a:ext cx="6532178" cy="738664"/>
          </a:xfrm>
          <a:prstGeom prst="rect">
            <a:avLst/>
          </a:prstGeom>
        </p:spPr>
        <p:txBody>
          <a:bodyPr wrap="square">
            <a:spAutoFit/>
          </a:bodyPr>
          <a:lstStyle/>
          <a:p>
            <a:r>
              <a:rPr lang="en-US" dirty="0" smtClean="0">
                <a:solidFill>
                  <a:srgbClr val="002060"/>
                </a:solidFill>
                <a:latin typeface="Tableau Book"/>
              </a:rPr>
              <a:t>when </a:t>
            </a:r>
            <a:r>
              <a:rPr lang="en-US" dirty="0">
                <a:solidFill>
                  <a:srgbClr val="002060"/>
                </a:solidFill>
                <a:latin typeface="Tableau Book"/>
              </a:rPr>
              <a:t>we come across day wise Saturday, Thursday, Tuesday and </a:t>
            </a:r>
            <a:r>
              <a:rPr lang="en-US" dirty="0" smtClean="0">
                <a:solidFill>
                  <a:srgbClr val="002060"/>
                </a:solidFill>
                <a:latin typeface="Tableau Book"/>
              </a:rPr>
              <a:t>at time</a:t>
            </a:r>
          </a:p>
          <a:p>
            <a:r>
              <a:rPr lang="en-US" dirty="0" smtClean="0">
                <a:solidFill>
                  <a:srgbClr val="002060"/>
                </a:solidFill>
                <a:latin typeface="Tableau Book"/>
              </a:rPr>
              <a:t>of </a:t>
            </a:r>
            <a:r>
              <a:rPr lang="en-US" dirty="0">
                <a:solidFill>
                  <a:srgbClr val="002060"/>
                </a:solidFill>
                <a:latin typeface="Tableau Book"/>
              </a:rPr>
              <a:t>landing, cloudy conditions and Month wise like on an average June to </a:t>
            </a:r>
            <a:endParaRPr lang="en-US" dirty="0" smtClean="0">
              <a:solidFill>
                <a:srgbClr val="002060"/>
              </a:solidFill>
              <a:latin typeface="Tableau Book"/>
            </a:endParaRPr>
          </a:p>
          <a:p>
            <a:r>
              <a:rPr lang="en-US" dirty="0" smtClean="0">
                <a:solidFill>
                  <a:srgbClr val="002060"/>
                </a:solidFill>
                <a:latin typeface="Tableau Book"/>
              </a:rPr>
              <a:t>October </a:t>
            </a:r>
            <a:r>
              <a:rPr lang="en-US" dirty="0">
                <a:solidFill>
                  <a:srgbClr val="002060"/>
                </a:solidFill>
                <a:latin typeface="Tableau Book"/>
              </a:rPr>
              <a:t>the flights are facing More Strikes</a:t>
            </a:r>
            <a:r>
              <a:rPr lang="en-US" dirty="0" smtClean="0">
                <a:solidFill>
                  <a:srgbClr val="002060"/>
                </a:solidFill>
                <a:latin typeface="Tableau Book"/>
              </a:rPr>
              <a:t>.</a:t>
            </a:r>
            <a:endParaRPr lang="en-IN" dirty="0">
              <a:solidFill>
                <a:srgbClr val="002060"/>
              </a:solidFill>
            </a:endParaRPr>
          </a:p>
        </p:txBody>
      </p:sp>
    </p:spTree>
    <p:extLst>
      <p:ext uri="{BB962C8B-B14F-4D97-AF65-F5344CB8AC3E}">
        <p14:creationId xmlns:p14="http://schemas.microsoft.com/office/powerpoint/2010/main" val="245420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2933700"/>
          </a:xfrm>
          <a:prstGeom prst="rect">
            <a:avLst/>
          </a:prstGeom>
        </p:spPr>
      </p:pic>
      <p:sp>
        <p:nvSpPr>
          <p:cNvPr id="3" name="Rectangle 2"/>
          <p:cNvSpPr/>
          <p:nvPr/>
        </p:nvSpPr>
        <p:spPr>
          <a:xfrm>
            <a:off x="817179" y="2933700"/>
            <a:ext cx="7727731" cy="2123658"/>
          </a:xfrm>
          <a:prstGeom prst="rect">
            <a:avLst/>
          </a:prstGeom>
        </p:spPr>
        <p:txBody>
          <a:bodyPr wrap="square">
            <a:spAutoFit/>
          </a:bodyPr>
          <a:lstStyle/>
          <a:p>
            <a:r>
              <a:rPr lang="en-US" sz="1200" b="1" dirty="0" smtClean="0">
                <a:solidFill>
                  <a:srgbClr val="002060"/>
                </a:solidFill>
                <a:latin typeface="Century Gothic" panose="020B0502020202020204" pitchFamily="34" charset="0"/>
              </a:rPr>
              <a:t>Business</a:t>
            </a:r>
            <a:r>
              <a:rPr lang="en-US" sz="1200" dirty="0">
                <a:latin typeface="Century Gothic" panose="020B0502020202020204" pitchFamily="34" charset="0"/>
              </a:rPr>
              <a:t>: This airline has incurred the highest total cost due to wildlife strikes, reaching 45 million dollars.</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Major </a:t>
            </a:r>
            <a:r>
              <a:rPr lang="en-US" sz="1200" b="1" dirty="0">
                <a:solidFill>
                  <a:srgbClr val="002060"/>
                </a:solidFill>
                <a:latin typeface="Century Gothic" panose="020B0502020202020204" pitchFamily="34" charset="0"/>
              </a:rPr>
              <a:t>US Airlines</a:t>
            </a:r>
            <a:r>
              <a:rPr lang="en-US" sz="1200" dirty="0">
                <a:latin typeface="Century Gothic" panose="020B0502020202020204" pitchFamily="34" charset="0"/>
              </a:rPr>
              <a:t>: Several major US airlines, including United Airlines, Delta Air Lines, and FedEx Express, have also faced significant costs.</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Regional </a:t>
            </a:r>
            <a:r>
              <a:rPr lang="en-US" sz="1200" b="1" dirty="0">
                <a:solidFill>
                  <a:srgbClr val="002060"/>
                </a:solidFill>
                <a:latin typeface="Century Gothic" panose="020B0502020202020204" pitchFamily="34" charset="0"/>
              </a:rPr>
              <a:t>Airlines</a:t>
            </a:r>
            <a:r>
              <a:rPr lang="en-US" sz="1200" dirty="0">
                <a:latin typeface="Century Gothic" panose="020B0502020202020204" pitchFamily="34" charset="0"/>
              </a:rPr>
              <a:t>: Smaller regional airlines like SkyWest Airlines and Air Midwest have incurred lower costs but still face financial impacts.</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Increasing </a:t>
            </a:r>
            <a:r>
              <a:rPr lang="en-US" sz="1200" b="1" dirty="0">
                <a:solidFill>
                  <a:srgbClr val="002060"/>
                </a:solidFill>
                <a:latin typeface="Century Gothic" panose="020B0502020202020204" pitchFamily="34" charset="0"/>
              </a:rPr>
              <a:t>Trend</a:t>
            </a:r>
            <a:r>
              <a:rPr lang="en-US" sz="1200" dirty="0">
                <a:latin typeface="Century Gothic" panose="020B0502020202020204" pitchFamily="34" charset="0"/>
              </a:rPr>
              <a:t>: There appears to be a general upward trend in the total cost of wildlife strikes over the years, with a significant spike in 2001.</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Fluctuations</a:t>
            </a:r>
            <a:r>
              <a:rPr lang="en-US" sz="1200" dirty="0">
                <a:latin typeface="Century Gothic" panose="020B0502020202020204" pitchFamily="34" charset="0"/>
              </a:rPr>
              <a:t>: While the overall trend is upward, there are fluctuations in specific years, indicating that the cost can vary depending on various factors.</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Wildlife </a:t>
            </a:r>
            <a:r>
              <a:rPr lang="en-US" sz="1200" b="1" dirty="0">
                <a:solidFill>
                  <a:srgbClr val="002060"/>
                </a:solidFill>
                <a:latin typeface="Century Gothic" panose="020B0502020202020204" pitchFamily="34" charset="0"/>
              </a:rPr>
              <a:t>strikes </a:t>
            </a:r>
            <a:r>
              <a:rPr lang="en-US" sz="1200" dirty="0">
                <a:latin typeface="Century Gothic" panose="020B0502020202020204" pitchFamily="34" charset="0"/>
              </a:rPr>
              <a:t>can impose a substantial financial burden on airlines, particularly larger carriers.</a:t>
            </a:r>
            <a:r>
              <a:rPr lang="en-US" sz="1200" dirty="0">
                <a:latin typeface="Benton Sans Book"/>
              </a:rPr>
              <a:t> </a:t>
            </a:r>
            <a:endParaRPr lang="en-US" sz="1200" dirty="0"/>
          </a:p>
          <a:p>
            <a:r>
              <a:rPr lang="en-US" sz="1200" b="1" dirty="0" smtClean="0">
                <a:solidFill>
                  <a:srgbClr val="002060"/>
                </a:solidFill>
                <a:latin typeface="Century Gothic" panose="020B0502020202020204" pitchFamily="34" charset="0"/>
              </a:rPr>
              <a:t>Operational </a:t>
            </a:r>
            <a:r>
              <a:rPr lang="en-US" sz="1200" b="1" dirty="0">
                <a:solidFill>
                  <a:srgbClr val="002060"/>
                </a:solidFill>
                <a:latin typeface="Century Gothic" panose="020B0502020202020204" pitchFamily="34" charset="0"/>
              </a:rPr>
              <a:t>Disruptions</a:t>
            </a:r>
            <a:r>
              <a:rPr lang="en-US" sz="1200" dirty="0">
                <a:latin typeface="Century Gothic" panose="020B0502020202020204" pitchFamily="34" charset="0"/>
              </a:rPr>
              <a:t>: These strikes can lead to flight delays, cancellations, and aircraft </a:t>
            </a:r>
            <a:r>
              <a:rPr lang="en-US" sz="1200" dirty="0" smtClean="0">
                <a:latin typeface="Century Gothic" panose="020B0502020202020204" pitchFamily="34" charset="0"/>
              </a:rPr>
              <a:t>damage.</a:t>
            </a:r>
            <a:endParaRPr lang="en-IN" sz="1200" dirty="0"/>
          </a:p>
        </p:txBody>
      </p:sp>
    </p:spTree>
    <p:extLst>
      <p:ext uri="{BB962C8B-B14F-4D97-AF65-F5344CB8AC3E}">
        <p14:creationId xmlns:p14="http://schemas.microsoft.com/office/powerpoint/2010/main" val="36981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1" y="0"/>
            <a:ext cx="9144000" cy="5143501"/>
          </a:xfrm>
          <a:prstGeom prst="rect">
            <a:avLst/>
          </a:prstGeom>
        </p:spPr>
      </p:pic>
    </p:spTree>
    <p:extLst>
      <p:ext uri="{BB962C8B-B14F-4D97-AF65-F5344CB8AC3E}">
        <p14:creationId xmlns:p14="http://schemas.microsoft.com/office/powerpoint/2010/main" val="347318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5" name="Rectangle 4"/>
          <p:cNvSpPr/>
          <p:nvPr/>
        </p:nvSpPr>
        <p:spPr>
          <a:xfrm>
            <a:off x="2324104" y="715836"/>
            <a:ext cx="4267515" cy="523220"/>
          </a:xfrm>
          <a:prstGeom prst="rect">
            <a:avLst/>
          </a:prstGeom>
        </p:spPr>
        <p:txBody>
          <a:bodyPr wrap="none">
            <a:spAutoFit/>
          </a:bodyPr>
          <a:lstStyle/>
          <a:p>
            <a:r>
              <a:rPr lang="en-IN" sz="2800" b="1" dirty="0">
                <a:solidFill>
                  <a:srgbClr val="FF8D83"/>
                </a:solidFill>
                <a:latin typeface="Algerian" panose="04020705040A02060702" pitchFamily="82" charset="0"/>
              </a:rPr>
              <a:t>Key </a:t>
            </a:r>
            <a:r>
              <a:rPr lang="en-IN" sz="2800" b="1" dirty="0" smtClean="0">
                <a:solidFill>
                  <a:srgbClr val="FF8D83"/>
                </a:solidFill>
                <a:latin typeface="Algerian" panose="04020705040A02060702" pitchFamily="82" charset="0"/>
              </a:rPr>
              <a:t>recommendations</a:t>
            </a:r>
            <a:endParaRPr lang="en-IN" sz="2800" b="1" dirty="0">
              <a:solidFill>
                <a:srgbClr val="FF8D83"/>
              </a:solidFill>
              <a:latin typeface="Algerian" panose="04020705040A02060702" pitchFamily="82" charset="0"/>
            </a:endParaRPr>
          </a:p>
        </p:txBody>
      </p:sp>
      <p:sp>
        <p:nvSpPr>
          <p:cNvPr id="6" name="Rectangle 1"/>
          <p:cNvSpPr>
            <a:spLocks noChangeArrowheads="1"/>
          </p:cNvSpPr>
          <p:nvPr/>
        </p:nvSpPr>
        <p:spPr bwMode="auto">
          <a:xfrm>
            <a:off x="631534" y="1470958"/>
            <a:ext cx="765265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2060"/>
                </a:solidFill>
                <a:effectLst/>
                <a:latin typeface="Arial" panose="020B0604020202020204" pitchFamily="34" charset="0"/>
              </a:rPr>
              <a:t>Wildlife Habitat Management</a:t>
            </a:r>
            <a:r>
              <a:rPr kumimoji="0" lang="en-US" altLang="en-US" sz="1800" b="0" i="0" u="none" strike="noStrike" cap="none" normalizeH="0" baseline="0" dirty="0" smtClean="0">
                <a:ln>
                  <a:noFill/>
                </a:ln>
                <a:solidFill>
                  <a:schemeClr val="tx1"/>
                </a:solidFill>
                <a:effectLst/>
                <a:latin typeface="Arial" panose="020B0604020202020204" pitchFamily="34" charset="0"/>
              </a:rPr>
              <a:t>: Modify or remove wildlife habitats near airports and implement effective bird control techniques, such as visual and auditory deterrents, to reduce bird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2060"/>
                </a:solidFill>
                <a:effectLst/>
                <a:latin typeface="Arial" panose="020B0604020202020204" pitchFamily="34" charset="0"/>
              </a:rPr>
              <a:t>Safety Measures</a:t>
            </a:r>
            <a:r>
              <a:rPr kumimoji="0" lang="en-US" altLang="en-US" sz="1800" b="0" i="0" u="none" strike="noStrike" cap="none" normalizeH="0" baseline="0" dirty="0" smtClean="0">
                <a:ln>
                  <a:noFill/>
                </a:ln>
                <a:solidFill>
                  <a:schemeClr val="tx1"/>
                </a:solidFill>
                <a:effectLst/>
                <a:latin typeface="Arial" panose="020B0604020202020204" pitchFamily="34" charset="0"/>
              </a:rPr>
              <a:t>: Enhance pilot training and implement real-time airspace monitoring to preempt bird strikes.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002060"/>
                </a:solidFill>
                <a:effectLst/>
                <a:latin typeface="Arial" panose="020B0604020202020204" pitchFamily="34" charset="0"/>
              </a:rPr>
              <a:t>Operational Adjustments</a:t>
            </a:r>
            <a:r>
              <a:rPr kumimoji="0" lang="en-US" altLang="en-US" sz="1800" b="0" i="0" u="none" strike="noStrike" cap="none" normalizeH="0" baseline="0" dirty="0" smtClean="0">
                <a:ln>
                  <a:noFill/>
                </a:ln>
                <a:solidFill>
                  <a:schemeClr val="tx1"/>
                </a:solidFill>
                <a:effectLst/>
                <a:latin typeface="Arial" panose="020B0604020202020204" pitchFamily="34" charset="0"/>
              </a:rPr>
              <a:t>: Focus mitigation efforts on high-risk phases of flight, aircraft types, and weather conditions to reduce the likelihood of incidents.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2" name="Rectangle 1"/>
          <p:cNvSpPr/>
          <p:nvPr/>
        </p:nvSpPr>
        <p:spPr>
          <a:xfrm>
            <a:off x="2714395" y="751776"/>
            <a:ext cx="2940228" cy="646331"/>
          </a:xfrm>
          <a:prstGeom prst="rect">
            <a:avLst/>
          </a:prstGeom>
        </p:spPr>
        <p:txBody>
          <a:bodyPr wrap="none">
            <a:spAutoFit/>
          </a:bodyPr>
          <a:lstStyle/>
          <a:p>
            <a:r>
              <a:rPr lang="en-IN" sz="3600" b="1" dirty="0">
                <a:solidFill>
                  <a:srgbClr val="FF8D83"/>
                </a:solidFill>
                <a:latin typeface="Showcard Gothic" panose="04020904020102020604" pitchFamily="82" charset="0"/>
              </a:rPr>
              <a:t>Conclusion</a:t>
            </a:r>
          </a:p>
        </p:txBody>
      </p:sp>
      <p:grpSp>
        <p:nvGrpSpPr>
          <p:cNvPr id="3" name="Google Shape;8965;p49"/>
          <p:cNvGrpSpPr/>
          <p:nvPr/>
        </p:nvGrpSpPr>
        <p:grpSpPr>
          <a:xfrm>
            <a:off x="5655664" y="667549"/>
            <a:ext cx="842600" cy="647803"/>
            <a:chOff x="-1591550" y="3597475"/>
            <a:chExt cx="293825" cy="294575"/>
          </a:xfrm>
        </p:grpSpPr>
        <p:sp>
          <p:nvSpPr>
            <p:cNvPr id="4" name="Google Shape;8966;p49"/>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67;p49"/>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968;p49"/>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p:cNvSpPr/>
          <p:nvPr/>
        </p:nvSpPr>
        <p:spPr>
          <a:xfrm>
            <a:off x="1513113" y="1643174"/>
            <a:ext cx="6302829" cy="2308324"/>
          </a:xfrm>
          <a:prstGeom prst="rect">
            <a:avLst/>
          </a:prstGeom>
        </p:spPr>
        <p:txBody>
          <a:bodyPr wrap="square">
            <a:spAutoFit/>
          </a:bodyPr>
          <a:lstStyle/>
          <a:p>
            <a:r>
              <a:rPr lang="en-US" sz="1800" dirty="0">
                <a:solidFill>
                  <a:srgbClr val="0070C0"/>
                </a:solidFill>
              </a:rPr>
              <a:t>The analysis of bird strikes provides critical insights into the factors contributing to these incidents. Larger birds, such as geese and gulls, pose the highest risk, particularly during the takeoff and landing phases. Additionally, certain weather conditions, such as rain and fog, show a higher frequency of bird strikes. Airports in states like California, Texas, Florida, and New York experience the most incidents, indicating a need for targeted wildlife management in these areas.</a:t>
            </a:r>
            <a:endParaRPr lang="en-IN" sz="1800" dirty="0">
              <a:solidFill>
                <a:srgbClr val="0070C0"/>
              </a:solidFill>
            </a:endParaRPr>
          </a:p>
        </p:txBody>
      </p:sp>
    </p:spTree>
    <p:extLst>
      <p:ext uri="{BB962C8B-B14F-4D97-AF65-F5344CB8AC3E}">
        <p14:creationId xmlns:p14="http://schemas.microsoft.com/office/powerpoint/2010/main" val="387733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2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p>
            <a:r>
              <a:rPr lang="en-IN" sz="2800" dirty="0">
                <a:solidFill>
                  <a:srgbClr val="002060"/>
                </a:solidFill>
                <a:latin typeface="Algerian" panose="04020705040A02060702" pitchFamily="82" charset="0"/>
              </a:rPr>
              <a:t>Project </a:t>
            </a:r>
            <a:r>
              <a:rPr lang="en-IN" sz="2800" dirty="0" smtClean="0">
                <a:solidFill>
                  <a:srgbClr val="002060"/>
                </a:solidFill>
                <a:latin typeface="Algerian" panose="04020705040A02060702" pitchFamily="82" charset="0"/>
              </a:rPr>
              <a:t>Objective</a:t>
            </a:r>
            <a:endParaRPr lang="en-IN" sz="2800" dirty="0">
              <a:solidFill>
                <a:srgbClr val="002060"/>
              </a:solidFill>
              <a:latin typeface="Algerian" panose="04020705040A02060702" pitchFamily="82" charset="0"/>
            </a:endParaRPr>
          </a:p>
        </p:txBody>
      </p:sp>
      <p:sp>
        <p:nvSpPr>
          <p:cNvPr id="1646" name="Google Shape;1646;p23"/>
          <p:cNvSpPr txBox="1">
            <a:spLocks noGrp="1"/>
          </p:cNvSpPr>
          <p:nvPr>
            <p:ph type="title"/>
          </p:nvPr>
        </p:nvSpPr>
        <p:spPr>
          <a:xfrm>
            <a:off x="836772" y="1176974"/>
            <a:ext cx="7470455" cy="3857481"/>
          </a:xfrm>
          <a:prstGeom prst="rect">
            <a:avLst/>
          </a:prstGeom>
        </p:spPr>
        <p:txBody>
          <a:bodyPr spcFirstLastPara="1" wrap="square" lIns="91425" tIns="91425" rIns="91425" bIns="91425" anchor="t" anchorCtr="0">
            <a:noAutofit/>
          </a:bodyPr>
          <a:lstStyle/>
          <a:p>
            <a:r>
              <a:rPr lang="en-US" dirty="0"/>
              <a:t>To conduct an exploratory data analysis using Tableau's visualization capabilities on a comprehensive flight bird strike dataset. The goal is to identify patterns and key risk factors contributing to bird strikes, and extract actionable insights. This analysis focuses on enhancing safety, ensuring regulatory compliance, improving operational efficiency, reducing costs, preventing injuries, and supporting wildlife conservation. Findings will be communicated through a storytelling approach using insightful visualizations.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55216" y="558036"/>
            <a:ext cx="6991515" cy="3980791"/>
          </a:xfrm>
          <a:prstGeom prst="rect">
            <a:avLst/>
          </a:prstGeom>
        </p:spPr>
      </p:pic>
      <p:sp>
        <p:nvSpPr>
          <p:cNvPr id="5" name="Rectangle 4"/>
          <p:cNvSpPr/>
          <p:nvPr/>
        </p:nvSpPr>
        <p:spPr>
          <a:xfrm>
            <a:off x="3673365" y="1219720"/>
            <a:ext cx="4572000" cy="1169551"/>
          </a:xfrm>
          <a:prstGeom prst="rect">
            <a:avLst/>
          </a:prstGeom>
        </p:spPr>
        <p:txBody>
          <a:bodyPr>
            <a:spAutoFit/>
          </a:bodyPr>
          <a:lstStyle/>
          <a:p>
            <a:r>
              <a:rPr lang="en-US" dirty="0">
                <a:solidFill>
                  <a:srgbClr val="666666"/>
                </a:solidFill>
                <a:latin typeface="Tableau Book"/>
              </a:rPr>
              <a:t>Count of Wildlife: Number struck for each When: Phase of flight. Color shows details about When: Phase of flight. The data is filtered on Wildlife: Species, which keeps 348 of 348 members. The view is filtered on When: Phase of flight, which excludes Null and Parked.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3565" y="2367643"/>
            <a:ext cx="7706405" cy="2171700"/>
          </a:xfrm>
          <a:prstGeom prst="rect">
            <a:avLst/>
          </a:prstGeom>
        </p:spPr>
      </p:pic>
      <p:pic>
        <p:nvPicPr>
          <p:cNvPr id="5" name="Picture 4"/>
          <p:cNvPicPr>
            <a:picLocks noChangeAspect="1"/>
          </p:cNvPicPr>
          <p:nvPr/>
        </p:nvPicPr>
        <p:blipFill>
          <a:blip r:embed="rId4"/>
          <a:stretch>
            <a:fillRect/>
          </a:stretch>
        </p:blipFill>
        <p:spPr>
          <a:xfrm>
            <a:off x="391886" y="244248"/>
            <a:ext cx="8577943" cy="1781175"/>
          </a:xfrm>
          <a:prstGeom prst="rect">
            <a:avLst/>
          </a:prstGeom>
        </p:spPr>
      </p:pic>
      <p:sp>
        <p:nvSpPr>
          <p:cNvPr id="6" name="Rectangle 5"/>
          <p:cNvSpPr/>
          <p:nvPr/>
        </p:nvSpPr>
        <p:spPr>
          <a:xfrm>
            <a:off x="4822711" y="189818"/>
            <a:ext cx="4103576" cy="1754326"/>
          </a:xfrm>
          <a:prstGeom prst="rect">
            <a:avLst/>
          </a:prstGeom>
        </p:spPr>
        <p:txBody>
          <a:bodyPr wrap="square">
            <a:spAutoFit/>
          </a:bodyPr>
          <a:lstStyle/>
          <a:p>
            <a:r>
              <a:rPr lang="en-US" sz="1200" dirty="0">
                <a:solidFill>
                  <a:srgbClr val="E8A63A"/>
                </a:solidFill>
                <a:latin typeface="Benton Sans Book"/>
              </a:rPr>
              <a:t>The most common wildlife species involved in bird strikes can be identified, along with the flight phases during which they occur most frequently. Typically, larger birds like geese might be more common during takeoff and landing phases, where they are often present near airports. Smaller birds might be frequent during cruise or climb phases. This analysis helps pinpoint high-risk species and the critical phases of flight where interventions can be targeted</a:t>
            </a:r>
            <a:endParaRPr lang="en-IN" sz="1200" dirty="0">
              <a:solidFill>
                <a:srgbClr val="E8A63A"/>
              </a:solidFill>
            </a:endParaRPr>
          </a:p>
        </p:txBody>
      </p:sp>
      <p:sp>
        <p:nvSpPr>
          <p:cNvPr id="7" name="Rectangle 6"/>
          <p:cNvSpPr/>
          <p:nvPr/>
        </p:nvSpPr>
        <p:spPr>
          <a:xfrm>
            <a:off x="4626767" y="3453493"/>
            <a:ext cx="3700804" cy="523220"/>
          </a:xfrm>
          <a:prstGeom prst="rect">
            <a:avLst/>
          </a:prstGeom>
        </p:spPr>
        <p:txBody>
          <a:bodyPr wrap="square">
            <a:spAutoFit/>
          </a:bodyPr>
          <a:lstStyle/>
          <a:p>
            <a:r>
              <a:rPr lang="en-US" dirty="0" smtClean="0">
                <a:solidFill>
                  <a:srgbClr val="002060"/>
                </a:solidFill>
                <a:latin typeface="Tableau Book"/>
              </a:rPr>
              <a:t>The </a:t>
            </a:r>
            <a:r>
              <a:rPr lang="en-US" dirty="0">
                <a:solidFill>
                  <a:srgbClr val="002060"/>
                </a:solidFill>
                <a:latin typeface="Tableau Book"/>
              </a:rPr>
              <a:t>view is filtered on Aircraft: Make/Model, which keeps 10 of 351 members</a:t>
            </a:r>
            <a:r>
              <a:rPr lang="en-US" dirty="0">
                <a:solidFill>
                  <a:srgbClr val="666666"/>
                </a:solidFill>
                <a:latin typeface="Tableau Book"/>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1372" y="0"/>
            <a:ext cx="7783286" cy="4528457"/>
          </a:xfrm>
          <a:prstGeom prst="rect">
            <a:avLst/>
          </a:prstGeom>
        </p:spPr>
      </p:pic>
      <p:sp>
        <p:nvSpPr>
          <p:cNvPr id="3" name="Rectangle 2"/>
          <p:cNvSpPr/>
          <p:nvPr/>
        </p:nvSpPr>
        <p:spPr>
          <a:xfrm>
            <a:off x="3505200" y="821068"/>
            <a:ext cx="4789714" cy="738664"/>
          </a:xfrm>
          <a:prstGeom prst="rect">
            <a:avLst/>
          </a:prstGeom>
        </p:spPr>
        <p:txBody>
          <a:bodyPr wrap="square">
            <a:spAutoFit/>
          </a:bodyPr>
          <a:lstStyle/>
          <a:p>
            <a:r>
              <a:rPr lang="en-US" dirty="0">
                <a:solidFill>
                  <a:srgbClr val="E8A63A"/>
                </a:solidFill>
                <a:latin typeface="Benton Sans Book"/>
              </a:rPr>
              <a:t>The airport at the top of the chart is the one with the highest number of bird strikes, indicating a potential area of concern that may require focused mitigation efforts.</a:t>
            </a:r>
            <a:endParaRPr lang="en-IN" dirty="0">
              <a:solidFill>
                <a:srgbClr val="E8A63A"/>
              </a:solidFill>
            </a:endParaRPr>
          </a:p>
        </p:txBody>
      </p:sp>
    </p:spTree>
    <p:extLst>
      <p:ext uri="{BB962C8B-B14F-4D97-AF65-F5344CB8AC3E}">
        <p14:creationId xmlns:p14="http://schemas.microsoft.com/office/powerpoint/2010/main" val="319116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304800" y="828839"/>
            <a:ext cx="8671034" cy="2981325"/>
          </a:xfrm>
          <a:prstGeom prst="rect">
            <a:avLst/>
          </a:prstGeom>
        </p:spPr>
      </p:pic>
      <p:sp>
        <p:nvSpPr>
          <p:cNvPr id="3" name="Rectangle 2"/>
          <p:cNvSpPr/>
          <p:nvPr/>
        </p:nvSpPr>
        <p:spPr>
          <a:xfrm>
            <a:off x="704193" y="305619"/>
            <a:ext cx="8051157" cy="523220"/>
          </a:xfrm>
          <a:prstGeom prst="rect">
            <a:avLst/>
          </a:prstGeom>
        </p:spPr>
        <p:txBody>
          <a:bodyPr wrap="square">
            <a:spAutoFit/>
          </a:bodyPr>
          <a:lstStyle/>
          <a:p>
            <a:r>
              <a:rPr lang="en-US" dirty="0">
                <a:solidFill>
                  <a:srgbClr val="0070C0"/>
                </a:solidFill>
                <a:latin typeface="Benton Sans Book"/>
              </a:rPr>
              <a:t>This analysis will show which sky conditions (e.g., clear, cloudy) are most common during bird strikes, helping to identify environmental factors that might influence the likelihood of such incidents.</a:t>
            </a:r>
            <a:endParaRPr lang="en-IN" dirty="0">
              <a:solidFill>
                <a:srgbClr val="0070C0"/>
              </a:solidFill>
            </a:endParaRPr>
          </a:p>
        </p:txBody>
      </p:sp>
      <p:sp>
        <p:nvSpPr>
          <p:cNvPr id="5" name="Rectangle 4"/>
          <p:cNvSpPr/>
          <p:nvPr/>
        </p:nvSpPr>
        <p:spPr>
          <a:xfrm>
            <a:off x="2128344" y="3904443"/>
            <a:ext cx="6227379" cy="954107"/>
          </a:xfrm>
          <a:prstGeom prst="rect">
            <a:avLst/>
          </a:prstGeom>
        </p:spPr>
        <p:txBody>
          <a:bodyPr wrap="square">
            <a:spAutoFit/>
          </a:bodyPr>
          <a:lstStyle/>
          <a:p>
            <a:r>
              <a:rPr lang="en-US" dirty="0">
                <a:solidFill>
                  <a:srgbClr val="E8A63A"/>
                </a:solidFill>
                <a:latin typeface="Tableau Book"/>
              </a:rPr>
              <a:t>Flight Date Year for each Wildlife: Number struck. Color shows details about Origin State. The marks are labeled by Flight Date Year. The data is filtered on Wildlife: Species, which keeps 348 of 348 members. The view is filtered on Flight Date Year, which keeps non-Null values only.</a:t>
            </a:r>
            <a:endParaRPr lang="en-IN" dirty="0">
              <a:solidFill>
                <a:srgbClr val="E8A63A"/>
              </a:solidFill>
            </a:endParaRPr>
          </a:p>
        </p:txBody>
      </p:sp>
    </p:spTree>
    <p:extLst>
      <p:ext uri="{BB962C8B-B14F-4D97-AF65-F5344CB8AC3E}">
        <p14:creationId xmlns:p14="http://schemas.microsoft.com/office/powerpoint/2010/main" val="269896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4799" y="970565"/>
            <a:ext cx="8650015" cy="3296635"/>
          </a:xfrm>
          <a:prstGeom prst="rect">
            <a:avLst/>
          </a:prstGeom>
        </p:spPr>
      </p:pic>
      <p:sp>
        <p:nvSpPr>
          <p:cNvPr id="4" name="Rectangle 3"/>
          <p:cNvSpPr/>
          <p:nvPr/>
        </p:nvSpPr>
        <p:spPr>
          <a:xfrm>
            <a:off x="719958" y="100538"/>
            <a:ext cx="7646276" cy="954107"/>
          </a:xfrm>
          <a:prstGeom prst="rect">
            <a:avLst/>
          </a:prstGeom>
        </p:spPr>
        <p:txBody>
          <a:bodyPr wrap="square">
            <a:spAutoFit/>
          </a:bodyPr>
          <a:lstStyle/>
          <a:p>
            <a:r>
              <a:rPr lang="en-US" dirty="0" smtClean="0">
                <a:solidFill>
                  <a:srgbClr val="E8A63A"/>
                </a:solidFill>
                <a:latin typeface="Benton Sans Book"/>
              </a:rPr>
              <a:t>This </a:t>
            </a:r>
            <a:r>
              <a:rPr lang="en-US" dirty="0">
                <a:solidFill>
                  <a:srgbClr val="E8A63A"/>
                </a:solidFill>
                <a:latin typeface="Benton Sans Book"/>
              </a:rPr>
              <a:t>analysis will identify the types of incidents (e.g., engine shutdown, precautionary landing) that are most likely to result in injuries. By understanding these patterns, you can propose targeted prevention strategies, such as enhanced pilot training, improved wildlife detection systems, or stricter operational procedures during high-risk phases of </a:t>
            </a:r>
            <a:r>
              <a:rPr lang="en-US" dirty="0" smtClean="0">
                <a:solidFill>
                  <a:srgbClr val="E8A63A"/>
                </a:solidFill>
                <a:latin typeface="Benton Sans Book"/>
              </a:rPr>
              <a:t>flight.</a:t>
            </a:r>
            <a:endParaRPr lang="en-IN" dirty="0">
              <a:solidFill>
                <a:srgbClr val="E8A63A"/>
              </a:solidFill>
            </a:endParaRPr>
          </a:p>
        </p:txBody>
      </p:sp>
    </p:spTree>
    <p:extLst>
      <p:ext uri="{BB962C8B-B14F-4D97-AF65-F5344CB8AC3E}">
        <p14:creationId xmlns:p14="http://schemas.microsoft.com/office/powerpoint/2010/main" val="357167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4" name="Rectangle 3"/>
          <p:cNvSpPr/>
          <p:nvPr/>
        </p:nvSpPr>
        <p:spPr>
          <a:xfrm>
            <a:off x="667407" y="126754"/>
            <a:ext cx="7888014" cy="2185214"/>
          </a:xfrm>
          <a:prstGeom prst="rect">
            <a:avLst/>
          </a:prstGeom>
        </p:spPr>
        <p:txBody>
          <a:bodyPr wrap="square">
            <a:spAutoFit/>
          </a:bodyPr>
          <a:lstStyle/>
          <a:p>
            <a:r>
              <a:rPr lang="en-US" sz="1200" b="1" dirty="0">
                <a:latin typeface="Benton Sans Book"/>
              </a:rPr>
              <a:t>Frequent Species</a:t>
            </a:r>
            <a:r>
              <a:rPr lang="en-US" sz="1200" dirty="0">
                <a:latin typeface="Benton Sans Book"/>
              </a:rPr>
              <a:t>: The chart will reveal which species (e.g., gulls, geese) are </a:t>
            </a:r>
            <a:r>
              <a:rPr lang="en-US" sz="1200" dirty="0" smtClean="0">
                <a:latin typeface="Benton Sans Book"/>
              </a:rPr>
              <a:t>most commonly</a:t>
            </a:r>
          </a:p>
          <a:p>
            <a:r>
              <a:rPr lang="en-US" sz="1200" dirty="0" smtClean="0">
                <a:latin typeface="Benton Sans Book"/>
              </a:rPr>
              <a:t> </a:t>
            </a:r>
            <a:r>
              <a:rPr lang="en-US" sz="1200" dirty="0">
                <a:latin typeface="Benton Sans Book"/>
              </a:rPr>
              <a:t>involved in strikes. Larger birds or flocking species may dominate the list</a:t>
            </a:r>
            <a:r>
              <a:rPr lang="en-US" sz="1200" dirty="0" smtClean="0">
                <a:latin typeface="Benton Sans Book"/>
              </a:rPr>
              <a:t>.</a:t>
            </a:r>
            <a:endParaRPr lang="en-US" sz="1200" dirty="0"/>
          </a:p>
          <a:p>
            <a:pPr algn="ctr"/>
            <a:r>
              <a:rPr lang="en-US" sz="1200" b="1" dirty="0">
                <a:solidFill>
                  <a:srgbClr val="0070C0"/>
                </a:solidFill>
                <a:latin typeface="Benton Sans Book"/>
              </a:rPr>
              <a:t>Conservation Measures:</a:t>
            </a:r>
            <a:endParaRPr lang="en-US" sz="1200" dirty="0">
              <a:solidFill>
                <a:srgbClr val="0070C0"/>
              </a:solidFill>
            </a:endParaRPr>
          </a:p>
          <a:p>
            <a:r>
              <a:rPr lang="en-US" sz="1200" b="1" dirty="0">
                <a:latin typeface="Benton Sans Book"/>
              </a:rPr>
              <a:t>Habitat Management</a:t>
            </a:r>
            <a:r>
              <a:rPr lang="en-US" sz="1200" dirty="0">
                <a:latin typeface="Benton Sans Book"/>
              </a:rPr>
              <a:t>: Modify or remove habitats around airports that attract wildlife, such as wetlands or grasslands, to deter birds from settling near runways.</a:t>
            </a:r>
            <a:endParaRPr lang="en-US" sz="1200" dirty="0"/>
          </a:p>
          <a:p>
            <a:r>
              <a:rPr lang="en-US" sz="1200" b="1" dirty="0">
                <a:latin typeface="Benton Sans Book"/>
              </a:rPr>
              <a:t>Wildlife Deterrents</a:t>
            </a:r>
            <a:r>
              <a:rPr lang="en-US" sz="1200" dirty="0">
                <a:latin typeface="Benton Sans Book"/>
              </a:rPr>
              <a:t>: Implement bird deterrents like sound cannons, falconry, or other scare tactics to reduce bird presence near flight paths.</a:t>
            </a:r>
            <a:endParaRPr lang="en-US" sz="1200" dirty="0"/>
          </a:p>
          <a:p>
            <a:r>
              <a:rPr lang="en-US" sz="1200" b="1" dirty="0">
                <a:latin typeface="Benton Sans Book"/>
              </a:rPr>
              <a:t>Airport Infrastructure</a:t>
            </a:r>
            <a:r>
              <a:rPr lang="en-US" sz="1200" dirty="0">
                <a:latin typeface="Benton Sans Book"/>
              </a:rPr>
              <a:t>: Modify structures, such as installing bird netting or using reflective surfaces, to make airports less attractive to wildlife.</a:t>
            </a:r>
            <a:endParaRPr lang="en-US" sz="1200" dirty="0"/>
          </a:p>
          <a:p>
            <a:r>
              <a:rPr lang="en-US" sz="1200" b="1" dirty="0">
                <a:latin typeface="Benton Sans Book"/>
              </a:rPr>
              <a:t>Airspace Monitoring</a:t>
            </a:r>
            <a:r>
              <a:rPr lang="en-US" sz="1200" dirty="0">
                <a:latin typeface="Benton Sans Book"/>
              </a:rPr>
              <a:t>: Use radar or drones to monitor wildlife activity near airports in real-time, allowing for preemptive action before strikes occur.</a:t>
            </a:r>
            <a:endParaRPr lang="en-IN" sz="1200" dirty="0"/>
          </a:p>
        </p:txBody>
      </p:sp>
      <p:pic>
        <p:nvPicPr>
          <p:cNvPr id="5" name="Picture 4"/>
          <p:cNvPicPr>
            <a:picLocks noChangeAspect="1"/>
          </p:cNvPicPr>
          <p:nvPr/>
        </p:nvPicPr>
        <p:blipFill>
          <a:blip r:embed="rId3"/>
          <a:stretch>
            <a:fillRect/>
          </a:stretch>
        </p:blipFill>
        <p:spPr>
          <a:xfrm>
            <a:off x="73572" y="2270231"/>
            <a:ext cx="8965325" cy="28417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0" y="0"/>
            <a:ext cx="9159244" cy="5143500"/>
          </a:xfrm>
          <a:prstGeom prst="rect">
            <a:avLst/>
          </a:prstGeom>
        </p:spPr>
      </p:pic>
    </p:spTree>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966</Words>
  <Application>Microsoft Office PowerPoint</Application>
  <PresentationFormat>On-screen Show (16:9)</PresentationFormat>
  <Paragraphs>37</Paragraphs>
  <Slides>14</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vt:i4>
      </vt:variant>
    </vt:vector>
  </HeadingPairs>
  <TitlesOfParts>
    <vt:vector size="29" baseType="lpstr">
      <vt:lpstr>Tableau Book</vt:lpstr>
      <vt:lpstr>Century Gothic</vt:lpstr>
      <vt:lpstr>Arial</vt:lpstr>
      <vt:lpstr>Heebo</vt:lpstr>
      <vt:lpstr>Actor</vt:lpstr>
      <vt:lpstr>DM Sans</vt:lpstr>
      <vt:lpstr>Roboto</vt:lpstr>
      <vt:lpstr>Showcard Gothic</vt:lpstr>
      <vt:lpstr>MM STROKES</vt:lpstr>
      <vt:lpstr>Libre Franklin Black</vt:lpstr>
      <vt:lpstr>Montserrat</vt:lpstr>
      <vt:lpstr>Nunito Light</vt:lpstr>
      <vt:lpstr>Algerian</vt:lpstr>
      <vt:lpstr>Benton Sans Book</vt:lpstr>
      <vt:lpstr>The Fundamental Theorem of Calculus by Slidesgo</vt:lpstr>
      <vt:lpstr>Mitigating Bird Strikes in Aviation</vt:lpstr>
      <vt:lpstr>Project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Bird Strikes in Aviation</dc:title>
  <dc:creator>Dell</dc:creator>
  <cp:lastModifiedBy>Dell</cp:lastModifiedBy>
  <cp:revision>12</cp:revision>
  <dcterms:modified xsi:type="dcterms:W3CDTF">2024-10-04T17:30:34Z</dcterms:modified>
</cp:coreProperties>
</file>