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83" r:id="rId5"/>
    <p:sldId id="289" r:id="rId6"/>
    <p:sldId id="290" r:id="rId7"/>
    <p:sldId id="291" r:id="rId8"/>
    <p:sldId id="292" r:id="rId9"/>
    <p:sldId id="293" r:id="rId10"/>
    <p:sldId id="284" r:id="rId11"/>
    <p:sldId id="285" r:id="rId12"/>
    <p:sldId id="286" r:id="rId13"/>
    <p:sldId id="287" r:id="rId14"/>
  </p:sldIdLst>
  <p:sldSz cx="9144000" cy="5143500" type="screen16x9"/>
  <p:notesSz cx="6858000" cy="9144000"/>
  <p:embeddedFontLst>
    <p:embeddedFont>
      <p:font typeface="Lucida Sans Typewriter" panose="020B0509030504030204" pitchFamily="49" charset="0"/>
      <p:regular r:id="rId16"/>
      <p:bold r:id="rId17"/>
      <p:italic r:id="rId18"/>
      <p:boldItalic r:id="rId19"/>
    </p:embeddedFont>
    <p:embeddedFont>
      <p:font typeface="Archivo" panose="020B0604020202020204" charset="0"/>
      <p:regular r:id="rId20"/>
      <p:bold r:id="rId21"/>
      <p:italic r:id="rId22"/>
      <p:boldItalic r:id="rId23"/>
    </p:embeddedFont>
    <p:embeddedFont>
      <p:font typeface="Stencil" panose="040409050D0802020404" pitchFamily="82" charset="0"/>
      <p:regular r:id="rId24"/>
    </p:embeddedFont>
    <p:embeddedFont>
      <p:font typeface="Alata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AB0CF3-6F06-452A-9320-E8A6ACD7F02A}">
  <a:tblStyle styleId="{FDAB0CF3-6F06-452A-9320-E8A6ACD7F0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39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23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789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31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54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3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385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301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219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1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00" y="202350"/>
            <a:ext cx="57066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657350"/>
            <a:ext cx="40233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720000" y="1257300"/>
            <a:ext cx="39177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2"/>
          </p:nvPr>
        </p:nvSpPr>
        <p:spPr>
          <a:xfrm>
            <a:off x="4878055" y="1257300"/>
            <a:ext cx="35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8281404" y="4364064"/>
            <a:ext cx="740520" cy="478869"/>
            <a:chOff x="3932929" y="945489"/>
            <a:chExt cx="740520" cy="478869"/>
          </a:xfrm>
        </p:grpSpPr>
        <p:grpSp>
          <p:nvGrpSpPr>
            <p:cNvPr id="62" name="Google Shape;62;p15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67" name="Google Shape;67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15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71" name="Google Shape;71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 flipH="1">
            <a:off x="508594" y="401412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 flipH="1">
            <a:off x="59412" y="3622693"/>
            <a:ext cx="811927" cy="753197"/>
            <a:chOff x="4932662" y="2251593"/>
            <a:chExt cx="811927" cy="753197"/>
          </a:xfrm>
        </p:grpSpPr>
        <p:sp>
          <p:nvSpPr>
            <p:cNvPr id="78" name="Google Shape;78;p16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499450" y="2179625"/>
            <a:ext cx="61452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842725"/>
            <a:ext cx="1828800" cy="1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984250" y="2952750"/>
            <a:ext cx="337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4789250" y="2952750"/>
            <a:ext cx="337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984250" y="2571750"/>
            <a:ext cx="337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4"/>
          </p:nvPr>
        </p:nvSpPr>
        <p:spPr>
          <a:xfrm>
            <a:off x="4789250" y="2571750"/>
            <a:ext cx="337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20000" y="1192500"/>
            <a:ext cx="41148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20000" y="1665000"/>
            <a:ext cx="41148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988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4622250" y="540000"/>
            <a:ext cx="3801900" cy="4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20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7704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4343375" y="984200"/>
            <a:ext cx="4800782" cy="3164929"/>
          </a:xfrm>
          <a:custGeom>
            <a:avLst/>
            <a:gdLst/>
            <a:ahLst/>
            <a:cxnLst/>
            <a:rect l="l" t="t" r="r" b="b"/>
            <a:pathLst>
              <a:path w="154814" h="98305" extrusionOk="0">
                <a:moveTo>
                  <a:pt x="16988" y="98305"/>
                </a:moveTo>
                <a:cubicBezTo>
                  <a:pt x="16988" y="98305"/>
                  <a:pt x="1" y="63514"/>
                  <a:pt x="12570" y="47247"/>
                </a:cubicBezTo>
                <a:cubicBezTo>
                  <a:pt x="25313" y="30764"/>
                  <a:pt x="33949" y="39157"/>
                  <a:pt x="46510" y="33324"/>
                </a:cubicBezTo>
                <a:cubicBezTo>
                  <a:pt x="59087" y="27482"/>
                  <a:pt x="60155" y="3264"/>
                  <a:pt x="85354" y="1624"/>
                </a:cubicBezTo>
                <a:cubicBezTo>
                  <a:pt x="110561" y="1"/>
                  <a:pt x="154813" y="19948"/>
                  <a:pt x="131290" y="97792"/>
                </a:cubicBezTo>
                <a:close/>
              </a:path>
            </a:pathLst>
          </a:custGeom>
          <a:solidFill>
            <a:srgbClr val="FFFFFF">
              <a:alpha val="21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/>
          </p:nvPr>
        </p:nvSpPr>
        <p:spPr>
          <a:xfrm>
            <a:off x="638954" y="536393"/>
            <a:ext cx="4881730" cy="40591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Statistical </a:t>
            </a:r>
            <a:r>
              <a:rPr lang="en" dirty="0"/>
              <a:t>Analysis </a:t>
            </a:r>
            <a:r>
              <a:rPr lang="en" dirty="0" smtClean="0"/>
              <a:t> To Improve Sales</a:t>
            </a:r>
            <a:endParaRPr dirty="0"/>
          </a:p>
        </p:txBody>
      </p:sp>
      <p:sp>
        <p:nvSpPr>
          <p:cNvPr id="95" name="Google Shape;95;p20"/>
          <p:cNvSpPr/>
          <p:nvPr/>
        </p:nvSpPr>
        <p:spPr>
          <a:xfrm>
            <a:off x="7126281" y="1543700"/>
            <a:ext cx="1116965" cy="1116693"/>
          </a:xfrm>
          <a:custGeom>
            <a:avLst/>
            <a:gdLst/>
            <a:ahLst/>
            <a:cxnLst/>
            <a:rect l="l" t="t" r="r" b="b"/>
            <a:pathLst>
              <a:path w="32864" h="32856" extrusionOk="0">
                <a:moveTo>
                  <a:pt x="16332" y="8338"/>
                </a:moveTo>
                <a:cubicBezTo>
                  <a:pt x="20936" y="8338"/>
                  <a:pt x="24625" y="12290"/>
                  <a:pt x="24149" y="16997"/>
                </a:cubicBezTo>
                <a:cubicBezTo>
                  <a:pt x="23784" y="20686"/>
                  <a:pt x="20807" y="23654"/>
                  <a:pt x="17135" y="24019"/>
                </a:cubicBezTo>
                <a:cubicBezTo>
                  <a:pt x="16867" y="24045"/>
                  <a:pt x="16602" y="24058"/>
                  <a:pt x="16340" y="24058"/>
                </a:cubicBezTo>
                <a:cubicBezTo>
                  <a:pt x="11729" y="24058"/>
                  <a:pt x="8047" y="20106"/>
                  <a:pt x="8515" y="15399"/>
                </a:cubicBezTo>
                <a:cubicBezTo>
                  <a:pt x="8889" y="11719"/>
                  <a:pt x="11857" y="8750"/>
                  <a:pt x="15538" y="8377"/>
                </a:cubicBezTo>
                <a:cubicBezTo>
                  <a:pt x="15805" y="8351"/>
                  <a:pt x="16070" y="8338"/>
                  <a:pt x="16332" y="8338"/>
                </a:cubicBezTo>
                <a:close/>
                <a:moveTo>
                  <a:pt x="15546" y="1"/>
                </a:moveTo>
                <a:cubicBezTo>
                  <a:pt x="14748" y="1"/>
                  <a:pt x="14079" y="652"/>
                  <a:pt x="14079" y="1468"/>
                </a:cubicBezTo>
                <a:lnTo>
                  <a:pt x="14079" y="2796"/>
                </a:lnTo>
                <a:cubicBezTo>
                  <a:pt x="14079" y="3325"/>
                  <a:pt x="13715" y="3777"/>
                  <a:pt x="13203" y="3907"/>
                </a:cubicBezTo>
                <a:cubicBezTo>
                  <a:pt x="11935" y="4228"/>
                  <a:pt x="10755" y="4731"/>
                  <a:pt x="9670" y="5408"/>
                </a:cubicBezTo>
                <a:cubicBezTo>
                  <a:pt x="9479" y="5524"/>
                  <a:pt x="9265" y="5581"/>
                  <a:pt x="9052" y="5581"/>
                </a:cubicBezTo>
                <a:cubicBezTo>
                  <a:pt x="8752" y="5581"/>
                  <a:pt x="8456" y="5467"/>
                  <a:pt x="8238" y="5244"/>
                </a:cubicBezTo>
                <a:lnTo>
                  <a:pt x="7344" y="4349"/>
                </a:lnTo>
                <a:cubicBezTo>
                  <a:pt x="7057" y="4063"/>
                  <a:pt x="6684" y="3920"/>
                  <a:pt x="6312" y="3920"/>
                </a:cubicBezTo>
                <a:cubicBezTo>
                  <a:pt x="5940" y="3920"/>
                  <a:pt x="5569" y="4063"/>
                  <a:pt x="5286" y="4349"/>
                </a:cubicBezTo>
                <a:lnTo>
                  <a:pt x="4201" y="5434"/>
                </a:lnTo>
                <a:cubicBezTo>
                  <a:pt x="3620" y="6016"/>
                  <a:pt x="3620" y="6936"/>
                  <a:pt x="4201" y="7500"/>
                </a:cubicBezTo>
                <a:lnTo>
                  <a:pt x="5807" y="9106"/>
                </a:lnTo>
                <a:cubicBezTo>
                  <a:pt x="4939" y="10382"/>
                  <a:pt x="4297" y="11841"/>
                  <a:pt x="3950" y="13403"/>
                </a:cubicBezTo>
                <a:cubicBezTo>
                  <a:pt x="3828" y="13932"/>
                  <a:pt x="3359" y="14306"/>
                  <a:pt x="2821" y="14306"/>
                </a:cubicBezTo>
                <a:lnTo>
                  <a:pt x="1467" y="14306"/>
                </a:lnTo>
                <a:cubicBezTo>
                  <a:pt x="660" y="14306"/>
                  <a:pt x="0" y="14957"/>
                  <a:pt x="0" y="15764"/>
                </a:cubicBezTo>
                <a:lnTo>
                  <a:pt x="0" y="17300"/>
                </a:lnTo>
                <a:cubicBezTo>
                  <a:pt x="0" y="18099"/>
                  <a:pt x="651" y="18759"/>
                  <a:pt x="1467" y="18759"/>
                </a:cubicBezTo>
                <a:lnTo>
                  <a:pt x="2986" y="18759"/>
                </a:lnTo>
                <a:cubicBezTo>
                  <a:pt x="3507" y="18759"/>
                  <a:pt x="3958" y="19106"/>
                  <a:pt x="4089" y="19609"/>
                </a:cubicBezTo>
                <a:cubicBezTo>
                  <a:pt x="4427" y="20816"/>
                  <a:pt x="4939" y="21953"/>
                  <a:pt x="5590" y="22986"/>
                </a:cubicBezTo>
                <a:cubicBezTo>
                  <a:pt x="5877" y="23437"/>
                  <a:pt x="5816" y="24036"/>
                  <a:pt x="5434" y="24427"/>
                </a:cubicBezTo>
                <a:lnTo>
                  <a:pt x="4349" y="25512"/>
                </a:lnTo>
                <a:cubicBezTo>
                  <a:pt x="3776" y="26085"/>
                  <a:pt x="3776" y="27005"/>
                  <a:pt x="4349" y="27569"/>
                </a:cubicBezTo>
                <a:lnTo>
                  <a:pt x="5434" y="28654"/>
                </a:lnTo>
                <a:cubicBezTo>
                  <a:pt x="5720" y="28945"/>
                  <a:pt x="6096" y="29090"/>
                  <a:pt x="6470" y="29090"/>
                </a:cubicBezTo>
                <a:cubicBezTo>
                  <a:pt x="6845" y="29090"/>
                  <a:pt x="7218" y="28945"/>
                  <a:pt x="7500" y="28654"/>
                </a:cubicBezTo>
                <a:lnTo>
                  <a:pt x="8698" y="27456"/>
                </a:lnTo>
                <a:cubicBezTo>
                  <a:pt x="8924" y="27230"/>
                  <a:pt x="9220" y="27113"/>
                  <a:pt x="9518" y="27113"/>
                </a:cubicBezTo>
                <a:cubicBezTo>
                  <a:pt x="9713" y="27113"/>
                  <a:pt x="9908" y="27163"/>
                  <a:pt x="10087" y="27265"/>
                </a:cubicBezTo>
                <a:cubicBezTo>
                  <a:pt x="11120" y="27847"/>
                  <a:pt x="12231" y="28290"/>
                  <a:pt x="13411" y="28559"/>
                </a:cubicBezTo>
                <a:cubicBezTo>
                  <a:pt x="13932" y="28680"/>
                  <a:pt x="14305" y="29149"/>
                  <a:pt x="14305" y="29687"/>
                </a:cubicBezTo>
                <a:lnTo>
                  <a:pt x="14305" y="31388"/>
                </a:lnTo>
                <a:cubicBezTo>
                  <a:pt x="14305" y="32196"/>
                  <a:pt x="14956" y="32855"/>
                  <a:pt x="15772" y="32855"/>
                </a:cubicBezTo>
                <a:lnTo>
                  <a:pt x="17300" y="32855"/>
                </a:lnTo>
                <a:cubicBezTo>
                  <a:pt x="18107" y="32855"/>
                  <a:pt x="18767" y="32204"/>
                  <a:pt x="18767" y="31388"/>
                </a:cubicBezTo>
                <a:lnTo>
                  <a:pt x="18767" y="29583"/>
                </a:lnTo>
                <a:cubicBezTo>
                  <a:pt x="18767" y="29062"/>
                  <a:pt x="19114" y="28602"/>
                  <a:pt x="19626" y="28463"/>
                </a:cubicBezTo>
                <a:cubicBezTo>
                  <a:pt x="20772" y="28159"/>
                  <a:pt x="21848" y="27691"/>
                  <a:pt x="22847" y="27092"/>
                </a:cubicBezTo>
                <a:cubicBezTo>
                  <a:pt x="23033" y="26983"/>
                  <a:pt x="23240" y="26929"/>
                  <a:pt x="23445" y="26929"/>
                </a:cubicBezTo>
                <a:cubicBezTo>
                  <a:pt x="23746" y="26929"/>
                  <a:pt x="24043" y="27044"/>
                  <a:pt x="24270" y="27265"/>
                </a:cubicBezTo>
                <a:lnTo>
                  <a:pt x="25520" y="28515"/>
                </a:lnTo>
                <a:cubicBezTo>
                  <a:pt x="25807" y="28802"/>
                  <a:pt x="26180" y="28945"/>
                  <a:pt x="26552" y="28945"/>
                </a:cubicBezTo>
                <a:cubicBezTo>
                  <a:pt x="26924" y="28945"/>
                  <a:pt x="27295" y="28802"/>
                  <a:pt x="27577" y="28515"/>
                </a:cubicBezTo>
                <a:lnTo>
                  <a:pt x="28662" y="27430"/>
                </a:lnTo>
                <a:cubicBezTo>
                  <a:pt x="29235" y="26857"/>
                  <a:pt x="29235" y="25937"/>
                  <a:pt x="28662" y="25373"/>
                </a:cubicBezTo>
                <a:lnTo>
                  <a:pt x="27404" y="24114"/>
                </a:lnTo>
                <a:cubicBezTo>
                  <a:pt x="27022" y="23732"/>
                  <a:pt x="26961" y="23160"/>
                  <a:pt x="27230" y="22700"/>
                </a:cubicBezTo>
                <a:cubicBezTo>
                  <a:pt x="27829" y="21693"/>
                  <a:pt x="28298" y="20599"/>
                  <a:pt x="28602" y="19436"/>
                </a:cubicBezTo>
                <a:cubicBezTo>
                  <a:pt x="28732" y="18924"/>
                  <a:pt x="29183" y="18568"/>
                  <a:pt x="29713" y="18568"/>
                </a:cubicBezTo>
                <a:lnTo>
                  <a:pt x="31397" y="18568"/>
                </a:lnTo>
                <a:cubicBezTo>
                  <a:pt x="32213" y="18533"/>
                  <a:pt x="32864" y="17882"/>
                  <a:pt x="32864" y="17075"/>
                </a:cubicBezTo>
                <a:lnTo>
                  <a:pt x="32864" y="15538"/>
                </a:lnTo>
                <a:cubicBezTo>
                  <a:pt x="32864" y="14740"/>
                  <a:pt x="32213" y="14080"/>
                  <a:pt x="31397" y="14080"/>
                </a:cubicBezTo>
                <a:lnTo>
                  <a:pt x="29773" y="14080"/>
                </a:lnTo>
                <a:cubicBezTo>
                  <a:pt x="29244" y="14080"/>
                  <a:pt x="28775" y="13707"/>
                  <a:pt x="28654" y="13186"/>
                </a:cubicBezTo>
                <a:cubicBezTo>
                  <a:pt x="28359" y="11971"/>
                  <a:pt x="27898" y="10834"/>
                  <a:pt x="27273" y="9792"/>
                </a:cubicBezTo>
                <a:cubicBezTo>
                  <a:pt x="27004" y="9332"/>
                  <a:pt x="27083" y="8759"/>
                  <a:pt x="27447" y="8394"/>
                </a:cubicBezTo>
                <a:lnTo>
                  <a:pt x="28506" y="7335"/>
                </a:lnTo>
                <a:cubicBezTo>
                  <a:pt x="29079" y="6763"/>
                  <a:pt x="29079" y="5842"/>
                  <a:pt x="28506" y="5278"/>
                </a:cubicBezTo>
                <a:lnTo>
                  <a:pt x="27421" y="4193"/>
                </a:lnTo>
                <a:cubicBezTo>
                  <a:pt x="27130" y="3907"/>
                  <a:pt x="26755" y="3764"/>
                  <a:pt x="26382" y="3764"/>
                </a:cubicBezTo>
                <a:cubicBezTo>
                  <a:pt x="26008" y="3764"/>
                  <a:pt x="25637" y="3907"/>
                  <a:pt x="25355" y="4193"/>
                </a:cubicBezTo>
                <a:lnTo>
                  <a:pt x="24340" y="5209"/>
                </a:lnTo>
                <a:cubicBezTo>
                  <a:pt x="24115" y="5433"/>
                  <a:pt x="23819" y="5550"/>
                  <a:pt x="23522" y="5550"/>
                </a:cubicBezTo>
                <a:cubicBezTo>
                  <a:pt x="23312" y="5550"/>
                  <a:pt x="23102" y="5492"/>
                  <a:pt x="22916" y="5374"/>
                </a:cubicBezTo>
                <a:cubicBezTo>
                  <a:pt x="21840" y="4723"/>
                  <a:pt x="20668" y="4228"/>
                  <a:pt x="19409" y="3907"/>
                </a:cubicBezTo>
                <a:cubicBezTo>
                  <a:pt x="18897" y="3777"/>
                  <a:pt x="18541" y="3325"/>
                  <a:pt x="18541" y="2796"/>
                </a:cubicBezTo>
                <a:lnTo>
                  <a:pt x="18541" y="1468"/>
                </a:lnTo>
                <a:cubicBezTo>
                  <a:pt x="18541" y="669"/>
                  <a:pt x="17890" y="1"/>
                  <a:pt x="17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8010185" y="2181530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7169901" y="931488"/>
            <a:ext cx="623977" cy="405403"/>
          </a:xfrm>
          <a:custGeom>
            <a:avLst/>
            <a:gdLst/>
            <a:ahLst/>
            <a:cxnLst/>
            <a:rect l="l" t="t" r="r" b="b"/>
            <a:pathLst>
              <a:path w="18359" h="11928" fill="none" extrusionOk="0">
                <a:moveTo>
                  <a:pt x="16423" y="5669"/>
                </a:moveTo>
                <a:cubicBezTo>
                  <a:pt x="16527" y="5296"/>
                  <a:pt x="16580" y="4905"/>
                  <a:pt x="16580" y="4506"/>
                </a:cubicBezTo>
                <a:cubicBezTo>
                  <a:pt x="16580" y="2023"/>
                  <a:pt x="14557" y="1"/>
                  <a:pt x="12074" y="1"/>
                </a:cubicBezTo>
                <a:cubicBezTo>
                  <a:pt x="10252" y="1"/>
                  <a:pt x="8680" y="1086"/>
                  <a:pt x="7977" y="2648"/>
                </a:cubicBezTo>
                <a:cubicBezTo>
                  <a:pt x="7387" y="2240"/>
                  <a:pt x="6675" y="1989"/>
                  <a:pt x="5894" y="1989"/>
                </a:cubicBezTo>
                <a:cubicBezTo>
                  <a:pt x="3924" y="1989"/>
                  <a:pt x="2318" y="3569"/>
                  <a:pt x="2292" y="5522"/>
                </a:cubicBezTo>
                <a:cubicBezTo>
                  <a:pt x="964" y="5938"/>
                  <a:pt x="0" y="7188"/>
                  <a:pt x="0" y="8647"/>
                </a:cubicBezTo>
                <a:cubicBezTo>
                  <a:pt x="0" y="10461"/>
                  <a:pt x="1467" y="11928"/>
                  <a:pt x="3273" y="11928"/>
                </a:cubicBezTo>
                <a:lnTo>
                  <a:pt x="15069" y="11928"/>
                </a:lnTo>
                <a:cubicBezTo>
                  <a:pt x="16883" y="11928"/>
                  <a:pt x="18350" y="10461"/>
                  <a:pt x="18350" y="8647"/>
                </a:cubicBezTo>
                <a:cubicBezTo>
                  <a:pt x="18359" y="7318"/>
                  <a:pt x="17569" y="6181"/>
                  <a:pt x="16423" y="5669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8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20"/>
          <p:cNvGrpSpPr/>
          <p:nvPr/>
        </p:nvGrpSpPr>
        <p:grpSpPr>
          <a:xfrm>
            <a:off x="5219863" y="2093631"/>
            <a:ext cx="2538390" cy="2056394"/>
            <a:chOff x="3780013" y="1888393"/>
            <a:chExt cx="2538390" cy="2056394"/>
          </a:xfrm>
        </p:grpSpPr>
        <p:sp>
          <p:nvSpPr>
            <p:cNvPr id="99" name="Google Shape;99;p20"/>
            <p:cNvSpPr/>
            <p:nvPr/>
          </p:nvSpPr>
          <p:spPr>
            <a:xfrm>
              <a:off x="3780013" y="1888393"/>
              <a:ext cx="2538390" cy="1625894"/>
            </a:xfrm>
            <a:custGeom>
              <a:avLst/>
              <a:gdLst/>
              <a:ahLst/>
              <a:cxnLst/>
              <a:rect l="l" t="t" r="r" b="b"/>
              <a:pathLst>
                <a:path w="74686" h="47838" extrusionOk="0">
                  <a:moveTo>
                    <a:pt x="348" y="1"/>
                  </a:moveTo>
                  <a:cubicBezTo>
                    <a:pt x="165" y="1"/>
                    <a:pt x="1" y="157"/>
                    <a:pt x="1" y="348"/>
                  </a:cubicBezTo>
                  <a:lnTo>
                    <a:pt x="1" y="47838"/>
                  </a:lnTo>
                  <a:lnTo>
                    <a:pt x="74685" y="47838"/>
                  </a:lnTo>
                  <a:lnTo>
                    <a:pt x="74685" y="348"/>
                  </a:lnTo>
                  <a:cubicBezTo>
                    <a:pt x="74685" y="166"/>
                    <a:pt x="74529" y="1"/>
                    <a:pt x="74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3897715" y="1988693"/>
              <a:ext cx="2303265" cy="1399911"/>
            </a:xfrm>
            <a:custGeom>
              <a:avLst/>
              <a:gdLst/>
              <a:ahLst/>
              <a:cxnLst/>
              <a:rect l="l" t="t" r="r" b="b"/>
              <a:pathLst>
                <a:path w="67768" h="41189" extrusionOk="0">
                  <a:moveTo>
                    <a:pt x="348" y="1"/>
                  </a:moveTo>
                  <a:cubicBezTo>
                    <a:pt x="166" y="1"/>
                    <a:pt x="1" y="157"/>
                    <a:pt x="1" y="348"/>
                  </a:cubicBezTo>
                  <a:lnTo>
                    <a:pt x="1" y="40842"/>
                  </a:lnTo>
                  <a:cubicBezTo>
                    <a:pt x="1" y="41024"/>
                    <a:pt x="149" y="41189"/>
                    <a:pt x="348" y="41189"/>
                  </a:cubicBezTo>
                  <a:lnTo>
                    <a:pt x="67420" y="41189"/>
                  </a:lnTo>
                  <a:cubicBezTo>
                    <a:pt x="67620" y="41189"/>
                    <a:pt x="67768" y="41024"/>
                    <a:pt x="67768" y="40833"/>
                  </a:cubicBezTo>
                  <a:lnTo>
                    <a:pt x="67768" y="348"/>
                  </a:lnTo>
                  <a:cubicBezTo>
                    <a:pt x="67768" y="166"/>
                    <a:pt x="67620" y="1"/>
                    <a:pt x="67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897443" y="1988693"/>
              <a:ext cx="2219180" cy="1399911"/>
            </a:xfrm>
            <a:custGeom>
              <a:avLst/>
              <a:gdLst/>
              <a:ahLst/>
              <a:cxnLst/>
              <a:rect l="l" t="t" r="r" b="b"/>
              <a:pathLst>
                <a:path w="65294" h="41189" extrusionOk="0">
                  <a:moveTo>
                    <a:pt x="938" y="1"/>
                  </a:moveTo>
                  <a:cubicBezTo>
                    <a:pt x="417" y="1"/>
                    <a:pt x="0" y="426"/>
                    <a:pt x="0" y="947"/>
                  </a:cubicBezTo>
                  <a:lnTo>
                    <a:pt x="0" y="40243"/>
                  </a:lnTo>
                  <a:cubicBezTo>
                    <a:pt x="0" y="40763"/>
                    <a:pt x="417" y="41189"/>
                    <a:pt x="938" y="41189"/>
                  </a:cubicBezTo>
                  <a:lnTo>
                    <a:pt x="15061" y="41189"/>
                  </a:lnTo>
                  <a:lnTo>
                    <a:pt x="6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5033303" y="1920852"/>
              <a:ext cx="32492" cy="32492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7" y="0"/>
                    <a:pt x="0" y="217"/>
                    <a:pt x="0" y="478"/>
                  </a:cubicBezTo>
                  <a:cubicBezTo>
                    <a:pt x="0" y="738"/>
                    <a:pt x="217" y="955"/>
                    <a:pt x="478" y="955"/>
                  </a:cubicBezTo>
                  <a:cubicBezTo>
                    <a:pt x="738" y="955"/>
                    <a:pt x="955" y="738"/>
                    <a:pt x="955" y="478"/>
                  </a:cubicBezTo>
                  <a:cubicBezTo>
                    <a:pt x="955" y="217"/>
                    <a:pt x="738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4113100" y="2170157"/>
              <a:ext cx="839661" cy="42790"/>
            </a:xfrm>
            <a:custGeom>
              <a:avLst/>
              <a:gdLst/>
              <a:ahLst/>
              <a:cxnLst/>
              <a:rect l="l" t="t" r="r" b="b"/>
              <a:pathLst>
                <a:path w="24705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4113100" y="2397607"/>
              <a:ext cx="839661" cy="42824"/>
            </a:xfrm>
            <a:custGeom>
              <a:avLst/>
              <a:gdLst/>
              <a:ahLst/>
              <a:cxnLst/>
              <a:rect l="l" t="t" r="r" b="b"/>
              <a:pathLst>
                <a:path w="24705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4113100" y="2246257"/>
              <a:ext cx="489760" cy="42824"/>
            </a:xfrm>
            <a:custGeom>
              <a:avLst/>
              <a:gdLst/>
              <a:ahLst/>
              <a:cxnLst/>
              <a:rect l="l" t="t" r="r" b="b"/>
              <a:pathLst>
                <a:path w="14410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14410" y="1259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4113100" y="2322085"/>
              <a:ext cx="939958" cy="42824"/>
            </a:xfrm>
            <a:custGeom>
              <a:avLst/>
              <a:gdLst/>
              <a:ahLst/>
              <a:cxnLst/>
              <a:rect l="l" t="t" r="r" b="b"/>
              <a:pathLst>
                <a:path w="27656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7656" y="1259"/>
                  </a:lnTo>
                  <a:lnTo>
                    <a:pt x="27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5068685" y="2322085"/>
              <a:ext cx="151992" cy="42824"/>
            </a:xfrm>
            <a:custGeom>
              <a:avLst/>
              <a:gdLst/>
              <a:ahLst/>
              <a:cxnLst/>
              <a:rect l="l" t="t" r="r" b="b"/>
              <a:pathLst>
                <a:path w="4472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4471" y="1259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5244541" y="2322085"/>
              <a:ext cx="82352" cy="42824"/>
            </a:xfrm>
            <a:custGeom>
              <a:avLst/>
              <a:gdLst/>
              <a:ahLst/>
              <a:cxnLst/>
              <a:rect l="l" t="t" r="r" b="b"/>
              <a:pathLst>
                <a:path w="2423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2422" y="125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4113100" y="2473740"/>
              <a:ext cx="535779" cy="42790"/>
            </a:xfrm>
            <a:custGeom>
              <a:avLst/>
              <a:gdLst/>
              <a:ahLst/>
              <a:cxnLst/>
              <a:rect l="l" t="t" r="r" b="b"/>
              <a:pathLst>
                <a:path w="1576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5764" y="1259"/>
                  </a:lnTo>
                  <a:lnTo>
                    <a:pt x="15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4657425" y="2473740"/>
              <a:ext cx="86770" cy="42790"/>
            </a:xfrm>
            <a:custGeom>
              <a:avLst/>
              <a:gdLst/>
              <a:ahLst/>
              <a:cxnLst/>
              <a:rect l="l" t="t" r="r" b="b"/>
              <a:pathLst>
                <a:path w="2553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553" y="125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4757724" y="2473740"/>
              <a:ext cx="46971" cy="42790"/>
            </a:xfrm>
            <a:custGeom>
              <a:avLst/>
              <a:gdLst/>
              <a:ahLst/>
              <a:cxnLst/>
              <a:rect l="l" t="t" r="r" b="b"/>
              <a:pathLst>
                <a:path w="1382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381" y="12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4110755" y="3060821"/>
              <a:ext cx="308607" cy="42824"/>
            </a:xfrm>
            <a:custGeom>
              <a:avLst/>
              <a:gdLst/>
              <a:ahLst/>
              <a:cxnLst/>
              <a:rect l="l" t="t" r="r" b="b"/>
              <a:pathLst>
                <a:path w="9080" h="1260" extrusionOk="0">
                  <a:moveTo>
                    <a:pt x="0" y="1"/>
                  </a:moveTo>
                  <a:lnTo>
                    <a:pt x="0" y="1260"/>
                  </a:lnTo>
                  <a:lnTo>
                    <a:pt x="9080" y="1260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4110755" y="3136649"/>
              <a:ext cx="179998" cy="42824"/>
            </a:xfrm>
            <a:custGeom>
              <a:avLst/>
              <a:gdLst/>
              <a:ahLst/>
              <a:cxnLst/>
              <a:rect l="l" t="t" r="r" b="b"/>
              <a:pathLst>
                <a:path w="5296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5295" y="1259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5480250" y="3064390"/>
              <a:ext cx="576224" cy="42790"/>
            </a:xfrm>
            <a:custGeom>
              <a:avLst/>
              <a:gdLst/>
              <a:ahLst/>
              <a:cxnLst/>
              <a:rect l="l" t="t" r="r" b="b"/>
              <a:pathLst>
                <a:path w="1695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6953" y="125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720413" y="3140490"/>
              <a:ext cx="336068" cy="42824"/>
            </a:xfrm>
            <a:custGeom>
              <a:avLst/>
              <a:gdLst/>
              <a:ahLst/>
              <a:cxnLst/>
              <a:rect l="l" t="t" r="r" b="b"/>
              <a:pathLst>
                <a:path w="9888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9887" y="1259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5411220" y="3216318"/>
              <a:ext cx="645559" cy="42824"/>
            </a:xfrm>
            <a:custGeom>
              <a:avLst/>
              <a:gdLst/>
              <a:ahLst/>
              <a:cxnLst/>
              <a:rect l="l" t="t" r="r" b="b"/>
              <a:pathLst>
                <a:path w="18994" h="1260" extrusionOk="0">
                  <a:moveTo>
                    <a:pt x="1" y="0"/>
                  </a:moveTo>
                  <a:lnTo>
                    <a:pt x="1" y="1259"/>
                  </a:lnTo>
                  <a:lnTo>
                    <a:pt x="18993" y="1259"/>
                  </a:lnTo>
                  <a:lnTo>
                    <a:pt x="18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5296169" y="3216318"/>
              <a:ext cx="104478" cy="42824"/>
            </a:xfrm>
            <a:custGeom>
              <a:avLst/>
              <a:gdLst/>
              <a:ahLst/>
              <a:cxnLst/>
              <a:rect l="l" t="t" r="r" b="b"/>
              <a:pathLst>
                <a:path w="3074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3073" y="1259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5223298" y="3216318"/>
              <a:ext cx="56385" cy="42824"/>
            </a:xfrm>
            <a:custGeom>
              <a:avLst/>
              <a:gdLst/>
              <a:ahLst/>
              <a:cxnLst/>
              <a:rect l="l" t="t" r="r" b="b"/>
              <a:pathLst>
                <a:path w="1659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1658" y="125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4113100" y="2563436"/>
              <a:ext cx="11556" cy="456418"/>
            </a:xfrm>
            <a:custGeom>
              <a:avLst/>
              <a:gdLst/>
              <a:ahLst/>
              <a:cxnLst/>
              <a:rect l="l" t="t" r="r" b="b"/>
              <a:pathLst>
                <a:path w="340" h="13429" extrusionOk="0">
                  <a:moveTo>
                    <a:pt x="1" y="0"/>
                  </a:moveTo>
                  <a:lnTo>
                    <a:pt x="1" y="13428"/>
                  </a:lnTo>
                  <a:lnTo>
                    <a:pt x="339" y="1342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3780013" y="3514293"/>
              <a:ext cx="2538390" cy="183532"/>
            </a:xfrm>
            <a:custGeom>
              <a:avLst/>
              <a:gdLst/>
              <a:ahLst/>
              <a:cxnLst/>
              <a:rect l="l" t="t" r="r" b="b"/>
              <a:pathLst>
                <a:path w="74686" h="5400" extrusionOk="0">
                  <a:moveTo>
                    <a:pt x="1" y="1"/>
                  </a:moveTo>
                  <a:lnTo>
                    <a:pt x="1" y="4323"/>
                  </a:lnTo>
                  <a:cubicBezTo>
                    <a:pt x="1" y="4922"/>
                    <a:pt x="478" y="5400"/>
                    <a:pt x="1077" y="5400"/>
                  </a:cubicBezTo>
                  <a:lnTo>
                    <a:pt x="73609" y="5400"/>
                  </a:lnTo>
                  <a:cubicBezTo>
                    <a:pt x="74208" y="5400"/>
                    <a:pt x="74685" y="4914"/>
                    <a:pt x="74685" y="4323"/>
                  </a:cubicBezTo>
                  <a:lnTo>
                    <a:pt x="74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4518380" y="3697796"/>
              <a:ext cx="909302" cy="193865"/>
            </a:xfrm>
            <a:custGeom>
              <a:avLst/>
              <a:gdLst/>
              <a:ahLst/>
              <a:cxnLst/>
              <a:rect l="l" t="t" r="r" b="b"/>
              <a:pathLst>
                <a:path w="26754" h="5704" extrusionOk="0">
                  <a:moveTo>
                    <a:pt x="3247" y="1"/>
                  </a:moveTo>
                  <a:lnTo>
                    <a:pt x="1" y="5704"/>
                  </a:lnTo>
                  <a:lnTo>
                    <a:pt x="26753" y="5704"/>
                  </a:lnTo>
                  <a:lnTo>
                    <a:pt x="23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4364956" y="3874230"/>
              <a:ext cx="1216413" cy="70558"/>
            </a:xfrm>
            <a:custGeom>
              <a:avLst/>
              <a:gdLst/>
              <a:ahLst/>
              <a:cxnLst/>
              <a:rect l="l" t="t" r="r" b="b"/>
              <a:pathLst>
                <a:path w="35790" h="2076" extrusionOk="0">
                  <a:moveTo>
                    <a:pt x="583" y="0"/>
                  </a:moveTo>
                  <a:cubicBezTo>
                    <a:pt x="261" y="0"/>
                    <a:pt x="1" y="261"/>
                    <a:pt x="1" y="582"/>
                  </a:cubicBezTo>
                  <a:lnTo>
                    <a:pt x="1" y="2075"/>
                  </a:lnTo>
                  <a:lnTo>
                    <a:pt x="35790" y="2075"/>
                  </a:lnTo>
                  <a:lnTo>
                    <a:pt x="35790" y="582"/>
                  </a:lnTo>
                  <a:cubicBezTo>
                    <a:pt x="35790" y="261"/>
                    <a:pt x="35529" y="0"/>
                    <a:pt x="35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4573849" y="3697796"/>
              <a:ext cx="798672" cy="96796"/>
            </a:xfrm>
            <a:custGeom>
              <a:avLst/>
              <a:gdLst/>
              <a:ahLst/>
              <a:cxnLst/>
              <a:rect l="l" t="t" r="r" b="b"/>
              <a:pathLst>
                <a:path w="23499" h="2848" extrusionOk="0">
                  <a:moveTo>
                    <a:pt x="1615" y="1"/>
                  </a:moveTo>
                  <a:lnTo>
                    <a:pt x="1" y="2848"/>
                  </a:lnTo>
                  <a:lnTo>
                    <a:pt x="23498" y="2848"/>
                  </a:lnTo>
                  <a:lnTo>
                    <a:pt x="2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7522062" y="2456830"/>
            <a:ext cx="811927" cy="753197"/>
            <a:chOff x="4932662" y="2251593"/>
            <a:chExt cx="811927" cy="753197"/>
          </a:xfrm>
        </p:grpSpPr>
        <p:sp>
          <p:nvSpPr>
            <p:cNvPr id="125" name="Google Shape;125;p20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0"/>
          <p:cNvGrpSpPr/>
          <p:nvPr/>
        </p:nvGrpSpPr>
        <p:grpSpPr>
          <a:xfrm>
            <a:off x="6021590" y="1231279"/>
            <a:ext cx="914298" cy="753197"/>
            <a:chOff x="4810340" y="1026041"/>
            <a:chExt cx="914298" cy="753197"/>
          </a:xfrm>
        </p:grpSpPr>
        <p:sp>
          <p:nvSpPr>
            <p:cNvPr id="131" name="Google Shape;131;p20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0"/>
          <p:cNvGrpSpPr/>
          <p:nvPr/>
        </p:nvGrpSpPr>
        <p:grpSpPr>
          <a:xfrm>
            <a:off x="7825621" y="3258683"/>
            <a:ext cx="508385" cy="644675"/>
            <a:chOff x="4859771" y="3053445"/>
            <a:chExt cx="508385" cy="644675"/>
          </a:xfrm>
        </p:grpSpPr>
        <p:sp>
          <p:nvSpPr>
            <p:cNvPr id="137" name="Google Shape;137;p20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20"/>
          <p:cNvSpPr/>
          <p:nvPr/>
        </p:nvSpPr>
        <p:spPr>
          <a:xfrm>
            <a:off x="4971891" y="1763296"/>
            <a:ext cx="746128" cy="1207406"/>
          </a:xfrm>
          <a:custGeom>
            <a:avLst/>
            <a:gdLst/>
            <a:ahLst/>
            <a:cxnLst/>
            <a:rect l="l" t="t" r="r" b="b"/>
            <a:pathLst>
              <a:path w="21953" h="35525" extrusionOk="0">
                <a:moveTo>
                  <a:pt x="3235" y="31102"/>
                </a:moveTo>
                <a:cubicBezTo>
                  <a:pt x="3267" y="31102"/>
                  <a:pt x="3298" y="31108"/>
                  <a:pt x="3325" y="31121"/>
                </a:cubicBezTo>
                <a:cubicBezTo>
                  <a:pt x="3759" y="31320"/>
                  <a:pt x="3360" y="33091"/>
                  <a:pt x="3160" y="33525"/>
                </a:cubicBezTo>
                <a:cubicBezTo>
                  <a:pt x="3027" y="33847"/>
                  <a:pt x="2716" y="34031"/>
                  <a:pt x="2389" y="34031"/>
                </a:cubicBezTo>
                <a:cubicBezTo>
                  <a:pt x="2266" y="34031"/>
                  <a:pt x="2141" y="34005"/>
                  <a:pt x="2023" y="33950"/>
                </a:cubicBezTo>
                <a:cubicBezTo>
                  <a:pt x="1589" y="33742"/>
                  <a:pt x="1406" y="33230"/>
                  <a:pt x="1597" y="32796"/>
                </a:cubicBezTo>
                <a:cubicBezTo>
                  <a:pt x="1792" y="32390"/>
                  <a:pt x="2763" y="31102"/>
                  <a:pt x="3235" y="31102"/>
                </a:cubicBezTo>
                <a:close/>
                <a:moveTo>
                  <a:pt x="13908" y="0"/>
                </a:moveTo>
                <a:cubicBezTo>
                  <a:pt x="13896" y="0"/>
                  <a:pt x="13884" y="1"/>
                  <a:pt x="13871" y="2"/>
                </a:cubicBezTo>
                <a:cubicBezTo>
                  <a:pt x="11701" y="149"/>
                  <a:pt x="9774" y="1304"/>
                  <a:pt x="8880" y="3231"/>
                </a:cubicBezTo>
                <a:cubicBezTo>
                  <a:pt x="7708" y="5757"/>
                  <a:pt x="8698" y="8786"/>
                  <a:pt x="11085" y="10601"/>
                </a:cubicBezTo>
                <a:cubicBezTo>
                  <a:pt x="11233" y="10713"/>
                  <a:pt x="11276" y="10922"/>
                  <a:pt x="11189" y="11087"/>
                </a:cubicBezTo>
                <a:lnTo>
                  <a:pt x="460" y="32787"/>
                </a:lnTo>
                <a:cubicBezTo>
                  <a:pt x="0" y="33742"/>
                  <a:pt x="417" y="34888"/>
                  <a:pt x="1380" y="35348"/>
                </a:cubicBezTo>
                <a:cubicBezTo>
                  <a:pt x="1641" y="35468"/>
                  <a:pt x="1915" y="35525"/>
                  <a:pt x="2185" y="35525"/>
                </a:cubicBezTo>
                <a:cubicBezTo>
                  <a:pt x="2912" y="35525"/>
                  <a:pt x="3610" y="35111"/>
                  <a:pt x="3932" y="34402"/>
                </a:cubicBezTo>
                <a:lnTo>
                  <a:pt x="13568" y="12206"/>
                </a:lnTo>
                <a:cubicBezTo>
                  <a:pt x="13634" y="12059"/>
                  <a:pt x="13775" y="11962"/>
                  <a:pt x="13927" y="11962"/>
                </a:cubicBezTo>
                <a:cubicBezTo>
                  <a:pt x="13954" y="11962"/>
                  <a:pt x="13982" y="11965"/>
                  <a:pt x="14010" y="11972"/>
                </a:cubicBezTo>
                <a:cubicBezTo>
                  <a:pt x="14528" y="12084"/>
                  <a:pt x="15047" y="12138"/>
                  <a:pt x="15556" y="12138"/>
                </a:cubicBezTo>
                <a:cubicBezTo>
                  <a:pt x="17931" y="12138"/>
                  <a:pt x="20102" y="10953"/>
                  <a:pt x="21067" y="8873"/>
                </a:cubicBezTo>
                <a:cubicBezTo>
                  <a:pt x="21953" y="6946"/>
                  <a:pt x="21597" y="4733"/>
                  <a:pt x="20303" y="2971"/>
                </a:cubicBezTo>
                <a:cubicBezTo>
                  <a:pt x="20222" y="2861"/>
                  <a:pt x="20100" y="2806"/>
                  <a:pt x="19980" y="2806"/>
                </a:cubicBezTo>
                <a:cubicBezTo>
                  <a:pt x="19844" y="2806"/>
                  <a:pt x="19709" y="2876"/>
                  <a:pt x="19635" y="3014"/>
                </a:cubicBezTo>
                <a:lnTo>
                  <a:pt x="17977" y="6130"/>
                </a:lnTo>
                <a:cubicBezTo>
                  <a:pt x="17652" y="6730"/>
                  <a:pt x="17035" y="7073"/>
                  <a:pt x="16395" y="7073"/>
                </a:cubicBezTo>
                <a:cubicBezTo>
                  <a:pt x="16145" y="7073"/>
                  <a:pt x="15892" y="7021"/>
                  <a:pt x="15651" y="6911"/>
                </a:cubicBezTo>
                <a:lnTo>
                  <a:pt x="13897" y="6095"/>
                </a:lnTo>
                <a:cubicBezTo>
                  <a:pt x="13038" y="5696"/>
                  <a:pt x="12639" y="4698"/>
                  <a:pt x="12986" y="3821"/>
                </a:cubicBezTo>
                <a:lnTo>
                  <a:pt x="14271" y="540"/>
                </a:lnTo>
                <a:cubicBezTo>
                  <a:pt x="14379" y="282"/>
                  <a:pt x="14184" y="0"/>
                  <a:pt x="139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0"/>
          <p:cNvGrpSpPr/>
          <p:nvPr/>
        </p:nvGrpSpPr>
        <p:grpSpPr>
          <a:xfrm>
            <a:off x="5144179" y="1150727"/>
            <a:ext cx="740520" cy="478869"/>
            <a:chOff x="3932929" y="945489"/>
            <a:chExt cx="740520" cy="478869"/>
          </a:xfrm>
        </p:grpSpPr>
        <p:grpSp>
          <p:nvGrpSpPr>
            <p:cNvPr id="146" name="Google Shape;146;p20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147" name="Google Shape;147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20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0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155" name="Google Shape;155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362;p27"/>
          <p:cNvGrpSpPr/>
          <p:nvPr/>
        </p:nvGrpSpPr>
        <p:grpSpPr>
          <a:xfrm>
            <a:off x="5454868" y="231228"/>
            <a:ext cx="2911365" cy="4666593"/>
            <a:chOff x="7001393" y="2378689"/>
            <a:chExt cx="607044" cy="1041835"/>
          </a:xfrm>
        </p:grpSpPr>
        <p:sp>
          <p:nvSpPr>
            <p:cNvPr id="19" name="Google Shape;363;p27"/>
            <p:cNvSpPr/>
            <p:nvPr/>
          </p:nvSpPr>
          <p:spPr>
            <a:xfrm>
              <a:off x="7001469" y="2378689"/>
              <a:ext cx="606968" cy="1041835"/>
            </a:xfrm>
            <a:custGeom>
              <a:avLst/>
              <a:gdLst/>
              <a:ahLst/>
              <a:cxnLst/>
              <a:rect l="l" t="t" r="r" b="b"/>
              <a:pathLst>
                <a:path w="39860" h="68418" extrusionOk="0">
                  <a:moveTo>
                    <a:pt x="618" y="0"/>
                  </a:moveTo>
                  <a:cubicBezTo>
                    <a:pt x="279" y="0"/>
                    <a:pt x="1" y="278"/>
                    <a:pt x="1" y="617"/>
                  </a:cubicBezTo>
                  <a:lnTo>
                    <a:pt x="1" y="67795"/>
                  </a:lnTo>
                  <a:cubicBezTo>
                    <a:pt x="1" y="68140"/>
                    <a:pt x="279" y="68418"/>
                    <a:pt x="618" y="68418"/>
                  </a:cubicBezTo>
                  <a:lnTo>
                    <a:pt x="39243" y="68418"/>
                  </a:lnTo>
                  <a:cubicBezTo>
                    <a:pt x="39582" y="68418"/>
                    <a:pt x="39860" y="68140"/>
                    <a:pt x="39860" y="67790"/>
                  </a:cubicBezTo>
                  <a:lnTo>
                    <a:pt x="39860" y="617"/>
                  </a:lnTo>
                  <a:cubicBezTo>
                    <a:pt x="39860" y="278"/>
                    <a:pt x="39582" y="0"/>
                    <a:pt x="39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4;p27"/>
            <p:cNvSpPr/>
            <p:nvPr/>
          </p:nvSpPr>
          <p:spPr>
            <a:xfrm>
              <a:off x="7001393" y="2451218"/>
              <a:ext cx="607044" cy="892453"/>
            </a:xfrm>
            <a:custGeom>
              <a:avLst/>
              <a:gdLst/>
              <a:ahLst/>
              <a:cxnLst/>
              <a:rect l="l" t="t" r="r" b="b"/>
              <a:pathLst>
                <a:path w="39865" h="58608" extrusionOk="0">
                  <a:moveTo>
                    <a:pt x="0" y="1"/>
                  </a:moveTo>
                  <a:lnTo>
                    <a:pt x="0" y="58608"/>
                  </a:lnTo>
                  <a:lnTo>
                    <a:pt x="39865" y="58608"/>
                  </a:lnTo>
                  <a:lnTo>
                    <a:pt x="398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5;p27"/>
            <p:cNvSpPr/>
            <p:nvPr/>
          </p:nvSpPr>
          <p:spPr>
            <a:xfrm>
              <a:off x="7086362" y="2681016"/>
              <a:ext cx="437105" cy="437090"/>
            </a:xfrm>
            <a:custGeom>
              <a:avLst/>
              <a:gdLst/>
              <a:ahLst/>
              <a:cxnLst/>
              <a:rect l="l" t="t" r="r" b="b"/>
              <a:pathLst>
                <a:path w="28705" h="28704" extrusionOk="0">
                  <a:moveTo>
                    <a:pt x="28087" y="28704"/>
                  </a:moveTo>
                  <a:lnTo>
                    <a:pt x="618" y="28704"/>
                  </a:lnTo>
                  <a:cubicBezTo>
                    <a:pt x="279" y="28704"/>
                    <a:pt x="1" y="28426"/>
                    <a:pt x="1" y="28087"/>
                  </a:cubicBezTo>
                  <a:lnTo>
                    <a:pt x="1" y="623"/>
                  </a:lnTo>
                  <a:cubicBezTo>
                    <a:pt x="1" y="279"/>
                    <a:pt x="279" y="1"/>
                    <a:pt x="618" y="1"/>
                  </a:cubicBezTo>
                  <a:lnTo>
                    <a:pt x="28087" y="1"/>
                  </a:lnTo>
                  <a:cubicBezTo>
                    <a:pt x="28426" y="1"/>
                    <a:pt x="28704" y="279"/>
                    <a:pt x="28704" y="623"/>
                  </a:cubicBezTo>
                  <a:lnTo>
                    <a:pt x="28704" y="28087"/>
                  </a:lnTo>
                  <a:cubicBezTo>
                    <a:pt x="28704" y="28426"/>
                    <a:pt x="28426" y="28704"/>
                    <a:pt x="28087" y="287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6;p27"/>
            <p:cNvSpPr/>
            <p:nvPr/>
          </p:nvSpPr>
          <p:spPr>
            <a:xfrm>
              <a:off x="7137572" y="2732302"/>
              <a:ext cx="334685" cy="334609"/>
            </a:xfrm>
            <a:custGeom>
              <a:avLst/>
              <a:gdLst/>
              <a:ahLst/>
              <a:cxnLst/>
              <a:rect l="l" t="t" r="r" b="b"/>
              <a:pathLst>
                <a:path w="21979" h="21974" extrusionOk="0">
                  <a:moveTo>
                    <a:pt x="10989" y="2030"/>
                  </a:moveTo>
                  <a:cubicBezTo>
                    <a:pt x="15925" y="2030"/>
                    <a:pt x="19944" y="6048"/>
                    <a:pt x="19944" y="10990"/>
                  </a:cubicBezTo>
                  <a:cubicBezTo>
                    <a:pt x="19944" y="15931"/>
                    <a:pt x="15925" y="19944"/>
                    <a:pt x="10989" y="19944"/>
                  </a:cubicBezTo>
                  <a:cubicBezTo>
                    <a:pt x="6048" y="19944"/>
                    <a:pt x="2029" y="15931"/>
                    <a:pt x="2029" y="10990"/>
                  </a:cubicBezTo>
                  <a:cubicBezTo>
                    <a:pt x="2029" y="6048"/>
                    <a:pt x="6048" y="2030"/>
                    <a:pt x="10989" y="2030"/>
                  </a:cubicBezTo>
                  <a:close/>
                  <a:moveTo>
                    <a:pt x="10989" y="1"/>
                  </a:moveTo>
                  <a:cubicBezTo>
                    <a:pt x="4931" y="1"/>
                    <a:pt x="1" y="4931"/>
                    <a:pt x="1" y="10990"/>
                  </a:cubicBezTo>
                  <a:cubicBezTo>
                    <a:pt x="1" y="17048"/>
                    <a:pt x="4931" y="21973"/>
                    <a:pt x="10989" y="21973"/>
                  </a:cubicBezTo>
                  <a:cubicBezTo>
                    <a:pt x="17048" y="21973"/>
                    <a:pt x="21978" y="17043"/>
                    <a:pt x="21973" y="10990"/>
                  </a:cubicBezTo>
                  <a:cubicBezTo>
                    <a:pt x="21973" y="4931"/>
                    <a:pt x="17048" y="1"/>
                    <a:pt x="109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7;p27"/>
            <p:cNvSpPr/>
            <p:nvPr/>
          </p:nvSpPr>
          <p:spPr>
            <a:xfrm>
              <a:off x="7234313" y="2844209"/>
              <a:ext cx="141113" cy="119018"/>
            </a:xfrm>
            <a:custGeom>
              <a:avLst/>
              <a:gdLst/>
              <a:ahLst/>
              <a:cxnLst/>
              <a:rect l="l" t="t" r="r" b="b"/>
              <a:pathLst>
                <a:path w="9267" h="7816" extrusionOk="0">
                  <a:moveTo>
                    <a:pt x="7443" y="0"/>
                  </a:moveTo>
                  <a:lnTo>
                    <a:pt x="3619" y="4369"/>
                  </a:lnTo>
                  <a:lnTo>
                    <a:pt x="1613" y="2607"/>
                  </a:lnTo>
                  <a:lnTo>
                    <a:pt x="1" y="4430"/>
                  </a:lnTo>
                  <a:lnTo>
                    <a:pt x="3842" y="7815"/>
                  </a:lnTo>
                  <a:lnTo>
                    <a:pt x="9267" y="1606"/>
                  </a:lnTo>
                  <a:lnTo>
                    <a:pt x="7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8;p27"/>
            <p:cNvSpPr/>
            <p:nvPr/>
          </p:nvSpPr>
          <p:spPr>
            <a:xfrm>
              <a:off x="7186407" y="2444274"/>
              <a:ext cx="237092" cy="42424"/>
            </a:xfrm>
            <a:custGeom>
              <a:avLst/>
              <a:gdLst/>
              <a:ahLst/>
              <a:cxnLst/>
              <a:rect l="l" t="t" r="r" b="b"/>
              <a:pathLst>
                <a:path w="15570" h="2786" extrusionOk="0">
                  <a:moveTo>
                    <a:pt x="1" y="1"/>
                  </a:moveTo>
                  <a:cubicBezTo>
                    <a:pt x="1" y="1535"/>
                    <a:pt x="1240" y="2786"/>
                    <a:pt x="2785" y="2786"/>
                  </a:cubicBezTo>
                  <a:lnTo>
                    <a:pt x="12774" y="2786"/>
                  </a:lnTo>
                  <a:cubicBezTo>
                    <a:pt x="14319" y="2786"/>
                    <a:pt x="15570" y="1535"/>
                    <a:pt x="15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9;p27"/>
            <p:cNvSpPr/>
            <p:nvPr/>
          </p:nvSpPr>
          <p:spPr>
            <a:xfrm>
              <a:off x="7242871" y="2437087"/>
              <a:ext cx="124013" cy="14146"/>
            </a:xfrm>
            <a:custGeom>
              <a:avLst/>
              <a:gdLst/>
              <a:ahLst/>
              <a:cxnLst/>
              <a:rect l="l" t="t" r="r" b="b"/>
              <a:pathLst>
                <a:path w="8144" h="929" extrusionOk="0">
                  <a:moveTo>
                    <a:pt x="467" y="0"/>
                  </a:moveTo>
                  <a:cubicBezTo>
                    <a:pt x="211" y="0"/>
                    <a:pt x="0" y="206"/>
                    <a:pt x="0" y="467"/>
                  </a:cubicBezTo>
                  <a:cubicBezTo>
                    <a:pt x="0" y="723"/>
                    <a:pt x="211" y="929"/>
                    <a:pt x="467" y="929"/>
                  </a:cubicBezTo>
                  <a:lnTo>
                    <a:pt x="7676" y="929"/>
                  </a:lnTo>
                  <a:cubicBezTo>
                    <a:pt x="7937" y="929"/>
                    <a:pt x="8143" y="723"/>
                    <a:pt x="8143" y="467"/>
                  </a:cubicBezTo>
                  <a:cubicBezTo>
                    <a:pt x="8143" y="206"/>
                    <a:pt x="7937" y="0"/>
                    <a:pt x="76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394138" y="323796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/>
              <a:t># Filter out only premium </a:t>
            </a:r>
            <a:r>
              <a:rPr lang="en-IN" sz="1200" dirty="0" err="1"/>
              <a:t>computerspremium_computers</a:t>
            </a:r>
            <a:r>
              <a:rPr lang="en-IN" sz="1200" dirty="0"/>
              <a:t> = </a:t>
            </a:r>
            <a:r>
              <a:rPr lang="en-IN" sz="1200" dirty="0" err="1"/>
              <a:t>computer_df</a:t>
            </a:r>
            <a:r>
              <a:rPr lang="en-IN" sz="1200" dirty="0"/>
              <a:t>[</a:t>
            </a:r>
            <a:r>
              <a:rPr lang="en-IN" sz="1200" dirty="0" err="1"/>
              <a:t>computer_df</a:t>
            </a:r>
            <a:r>
              <a:rPr lang="en-IN" sz="1200" dirty="0"/>
              <a:t>['premium'] == 'yes']['price']# Randomly select 25 premium computers </a:t>
            </a:r>
            <a:r>
              <a:rPr lang="en-IN" sz="1200" dirty="0" err="1"/>
              <a:t>sample_premium</a:t>
            </a:r>
            <a:r>
              <a:rPr lang="en-IN" sz="1200" dirty="0"/>
              <a:t> = </a:t>
            </a:r>
            <a:r>
              <a:rPr lang="en-IN" sz="1200" dirty="0" err="1"/>
              <a:t>premium_computers.sample</a:t>
            </a:r>
            <a:r>
              <a:rPr lang="en-IN" sz="1200" dirty="0"/>
              <a:t>(n=25, replace=True, </a:t>
            </a:r>
            <a:r>
              <a:rPr lang="en-IN" sz="1200" dirty="0" err="1"/>
              <a:t>random_state</a:t>
            </a:r>
            <a:r>
              <a:rPr lang="en-IN" sz="1200" dirty="0"/>
              <a:t>=42)  # Sampling with replacement to meet n=25# Perform a one-sample t-</a:t>
            </a:r>
            <a:r>
              <a:rPr lang="en-IN" sz="1200" dirty="0" err="1"/>
              <a:t>testpop_mean</a:t>
            </a:r>
            <a:r>
              <a:rPr lang="en-IN" sz="1200" dirty="0"/>
              <a:t> = 2200  # Hypothesized population </a:t>
            </a:r>
            <a:r>
              <a:rPr lang="en-IN" sz="1200" dirty="0" err="1"/>
              <a:t>meansample_premium_mean</a:t>
            </a:r>
            <a:r>
              <a:rPr lang="en-IN" sz="1200" dirty="0"/>
              <a:t>= </a:t>
            </a:r>
            <a:r>
              <a:rPr lang="en-IN" sz="1200" dirty="0" err="1"/>
              <a:t>st.mean</a:t>
            </a:r>
            <a:r>
              <a:rPr lang="en-IN" sz="1200" dirty="0"/>
              <a:t>(</a:t>
            </a:r>
            <a:r>
              <a:rPr lang="en-IN" sz="1200" dirty="0" err="1"/>
              <a:t>sample_premium</a:t>
            </a:r>
            <a:r>
              <a:rPr lang="en-IN" sz="1200" dirty="0"/>
              <a:t>)  n=25sample_premium_std=</a:t>
            </a:r>
            <a:r>
              <a:rPr lang="en-IN" sz="1200" dirty="0" err="1"/>
              <a:t>st.stdev</a:t>
            </a:r>
            <a:r>
              <a:rPr lang="en-IN" sz="1200" dirty="0"/>
              <a:t>(</a:t>
            </a:r>
            <a:r>
              <a:rPr lang="en-IN" sz="1200" dirty="0" err="1"/>
              <a:t>sample_premium</a:t>
            </a:r>
            <a:r>
              <a:rPr lang="en-IN" sz="1200" dirty="0"/>
              <a:t>)</a:t>
            </a:r>
            <a:r>
              <a:rPr lang="en-IN" sz="1200" dirty="0" err="1"/>
              <a:t>dof</a:t>
            </a:r>
            <a:r>
              <a:rPr lang="en-IN" sz="1200" dirty="0"/>
              <a:t>=n-1print("Sample Mean :" ,</a:t>
            </a:r>
            <a:r>
              <a:rPr lang="en-IN" sz="1200" dirty="0" err="1"/>
              <a:t>sample_premium_mean</a:t>
            </a:r>
            <a:r>
              <a:rPr lang="en-IN" sz="1200" dirty="0"/>
              <a:t>)print("Standard deviation of sample: ", </a:t>
            </a:r>
            <a:r>
              <a:rPr lang="en-IN" sz="1200" dirty="0" err="1"/>
              <a:t>sample_premium_std</a:t>
            </a:r>
            <a:r>
              <a:rPr lang="en-IN" sz="1200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394138" y="25755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err="1"/>
              <a:t>tstats</a:t>
            </a:r>
            <a:r>
              <a:rPr lang="en-IN" sz="1200" dirty="0"/>
              <a:t> = (</a:t>
            </a:r>
            <a:r>
              <a:rPr lang="en-IN" sz="1200" dirty="0" err="1"/>
              <a:t>sample_premium_mean</a:t>
            </a:r>
            <a:r>
              <a:rPr lang="en-IN" sz="1200" dirty="0"/>
              <a:t> - </a:t>
            </a:r>
            <a:r>
              <a:rPr lang="en-IN" sz="1200" dirty="0" err="1"/>
              <a:t>pop_mean</a:t>
            </a:r>
            <a:r>
              <a:rPr lang="en-IN" sz="1200" dirty="0"/>
              <a:t>)/(</a:t>
            </a:r>
            <a:r>
              <a:rPr lang="en-IN" sz="1200" dirty="0" err="1"/>
              <a:t>sample_premium_std</a:t>
            </a:r>
            <a:r>
              <a:rPr lang="en-IN" sz="1200" dirty="0"/>
              <a:t>/(n**0.5))print("T Statistics: ",</a:t>
            </a:r>
            <a:r>
              <a:rPr lang="en-IN" sz="1200" dirty="0" err="1"/>
              <a:t>tstats</a:t>
            </a:r>
            <a:r>
              <a:rPr lang="en-IN" sz="1200" dirty="0"/>
              <a:t>)</a:t>
            </a:r>
            <a:r>
              <a:rPr lang="en-IN" sz="1200" dirty="0" err="1"/>
              <a:t>t_critical</a:t>
            </a:r>
            <a:r>
              <a:rPr lang="en-IN" sz="1200" dirty="0"/>
              <a:t>=</a:t>
            </a:r>
            <a:r>
              <a:rPr lang="en-IN" sz="1200" dirty="0" err="1"/>
              <a:t>t.ppf</a:t>
            </a:r>
            <a:r>
              <a:rPr lang="en-IN" sz="1200" dirty="0"/>
              <a:t>(alpha/2,dof)print("T Critical: ",</a:t>
            </a:r>
            <a:r>
              <a:rPr lang="en-IN" sz="1200" dirty="0" err="1"/>
              <a:t>t_critical</a:t>
            </a:r>
            <a:r>
              <a:rPr lang="en-IN" sz="1200" dirty="0"/>
              <a:t>)</a:t>
            </a:r>
            <a:r>
              <a:rPr lang="en-IN" sz="1200" dirty="0" err="1"/>
              <a:t>p_val</a:t>
            </a:r>
            <a:r>
              <a:rPr lang="en-IN" sz="1200" dirty="0"/>
              <a:t>=</a:t>
            </a:r>
            <a:r>
              <a:rPr lang="en-IN" sz="1200" dirty="0" err="1"/>
              <a:t>t.sf</a:t>
            </a:r>
            <a:r>
              <a:rPr lang="en-IN" sz="1200" dirty="0"/>
              <a:t>(abs(</a:t>
            </a:r>
            <a:r>
              <a:rPr lang="en-IN" sz="1200" dirty="0" err="1"/>
              <a:t>tstats</a:t>
            </a:r>
            <a:r>
              <a:rPr lang="en-IN" sz="1200" dirty="0"/>
              <a:t>),</a:t>
            </a:r>
            <a:r>
              <a:rPr lang="en-IN" sz="1200" dirty="0" err="1"/>
              <a:t>dof</a:t>
            </a:r>
            <a:r>
              <a:rPr lang="en-IN" sz="1200" dirty="0"/>
              <a:t>)*2print("P Value :",</a:t>
            </a:r>
            <a:r>
              <a:rPr lang="en-IN" sz="1200" dirty="0" err="1"/>
              <a:t>p_val</a:t>
            </a:r>
            <a:r>
              <a:rPr lang="en-IN" sz="12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138" y="36187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/>
              <a:t># Check if p-value is less than the significance level (0.05)alpha = 0.05if </a:t>
            </a:r>
            <a:r>
              <a:rPr lang="en-IN" sz="1200" dirty="0" err="1"/>
              <a:t>p_value</a:t>
            </a:r>
            <a:r>
              <a:rPr lang="en-IN" sz="1200" dirty="0"/>
              <a:t> &lt; alpha:    print("Reject the null hypothesis (H₀). The mean price of premium computers significantly differs from $2200.")else:    print("Fail to reject the null hypothesis (H₀). There is no significant difference in the mean price of premium computers from $2200.")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8290" y="482674"/>
            <a:ext cx="277998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Sample </a:t>
            </a:r>
            <a:r>
              <a:rPr lang="en-US" dirty="0">
                <a:solidFill>
                  <a:srgbClr val="0070C0"/>
                </a:solidFill>
              </a:rPr>
              <a:t>Mean : 2168.32 </a:t>
            </a:r>
          </a:p>
          <a:p>
            <a:r>
              <a:rPr lang="en-US" dirty="0">
                <a:solidFill>
                  <a:srgbClr val="0070C0"/>
                </a:solidFill>
              </a:rPr>
              <a:t>Standard deviation of sample: 589.4063906451416</a:t>
            </a:r>
          </a:p>
          <a:p>
            <a:r>
              <a:rPr lang="en-US" dirty="0">
                <a:solidFill>
                  <a:srgbClr val="0070C0"/>
                </a:solidFill>
              </a:rPr>
              <a:t>T Statistics: -0.26874496529740816 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 Critical: -2.063898561628021 </a:t>
            </a:r>
          </a:p>
          <a:p>
            <a:r>
              <a:rPr lang="en-US" dirty="0">
                <a:solidFill>
                  <a:srgbClr val="0070C0"/>
                </a:solidFill>
              </a:rPr>
              <a:t>P Value : </a:t>
            </a:r>
            <a:r>
              <a:rPr lang="en-US" dirty="0" smtClean="0">
                <a:solidFill>
                  <a:srgbClr val="0070C0"/>
                </a:solidFill>
              </a:rPr>
              <a:t>0.7904226567567547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Reject the null hypothesis (H₀). The mean price of premium computers significantly differs from $2200. </a:t>
            </a:r>
          </a:p>
        </p:txBody>
      </p:sp>
    </p:spTree>
    <p:extLst>
      <p:ext uri="{BB962C8B-B14F-4D97-AF65-F5344CB8AC3E}">
        <p14:creationId xmlns:p14="http://schemas.microsoft.com/office/powerpoint/2010/main" val="249052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820" y="296363"/>
            <a:ext cx="765141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err="1"/>
              <a:t>num</a:t>
            </a:r>
            <a:r>
              <a:rPr lang="en-IN" sz="1200" dirty="0"/>
              <a:t>=abs(</a:t>
            </a:r>
            <a:r>
              <a:rPr lang="en-IN" sz="1200" dirty="0" err="1"/>
              <a:t>premium_computers_mean</a:t>
            </a:r>
            <a:r>
              <a:rPr lang="en-IN" sz="1200" dirty="0"/>
              <a:t> - </a:t>
            </a:r>
            <a:r>
              <a:rPr lang="en-IN" sz="1200" dirty="0" err="1"/>
              <a:t>non_premium_computers_mean</a:t>
            </a:r>
            <a:r>
              <a:rPr lang="en-IN" sz="1200" dirty="0"/>
              <a:t>)</a:t>
            </a:r>
            <a:r>
              <a:rPr lang="en-IN" sz="1200" dirty="0" err="1"/>
              <a:t>denom</a:t>
            </a:r>
            <a:r>
              <a:rPr lang="en-IN" sz="1200" dirty="0"/>
              <a:t>=</a:t>
            </a:r>
            <a:r>
              <a:rPr lang="en-IN" sz="1200" dirty="0" err="1"/>
              <a:t>math.sqrt</a:t>
            </a:r>
            <a:r>
              <a:rPr lang="en-IN" sz="1200" dirty="0"/>
              <a:t>(</a:t>
            </a:r>
            <a:r>
              <a:rPr lang="en-IN" sz="1200" dirty="0" err="1"/>
              <a:t>premium_computers_var</a:t>
            </a:r>
            <a:r>
              <a:rPr lang="en-IN" sz="1200" dirty="0"/>
              <a:t>*(premium_computers_size-1)+</a:t>
            </a:r>
            <a:r>
              <a:rPr lang="en-IN" sz="1200" dirty="0" err="1"/>
              <a:t>non_premium_computers_var</a:t>
            </a:r>
            <a:r>
              <a:rPr lang="en-IN" sz="1200" dirty="0"/>
              <a:t>*(non_premium_computers_size-1))* </a:t>
            </a:r>
            <a:r>
              <a:rPr lang="en-IN" sz="1200" dirty="0" err="1"/>
              <a:t>math.sqrt</a:t>
            </a:r>
            <a:r>
              <a:rPr lang="en-IN" sz="1200" dirty="0"/>
              <a:t>((1/</a:t>
            </a:r>
            <a:r>
              <a:rPr lang="en-IN" sz="1200" dirty="0" err="1"/>
              <a:t>premium_computers_size</a:t>
            </a:r>
            <a:r>
              <a:rPr lang="en-IN" sz="1200" dirty="0"/>
              <a:t>)+(1/</a:t>
            </a:r>
            <a:r>
              <a:rPr lang="en-IN" sz="1200" dirty="0" err="1"/>
              <a:t>non_premium_computers_size</a:t>
            </a:r>
            <a:r>
              <a:rPr lang="en-IN" sz="1200" dirty="0"/>
              <a:t>))</a:t>
            </a:r>
            <a:r>
              <a:rPr lang="en-IN" sz="1200" dirty="0" err="1"/>
              <a:t>tstats</a:t>
            </a:r>
            <a:r>
              <a:rPr lang="en-IN" sz="1200" dirty="0"/>
              <a:t>=</a:t>
            </a:r>
            <a:r>
              <a:rPr lang="en-IN" sz="1200" dirty="0" err="1"/>
              <a:t>num</a:t>
            </a:r>
            <a:r>
              <a:rPr lang="en-IN" sz="1200" dirty="0"/>
              <a:t>/</a:t>
            </a:r>
            <a:r>
              <a:rPr lang="en-IN" sz="1200" dirty="0" err="1"/>
              <a:t>denomprint</a:t>
            </a:r>
            <a:r>
              <a:rPr lang="en-IN" sz="1200" dirty="0"/>
              <a:t>("T Statistics: ", </a:t>
            </a:r>
            <a:r>
              <a:rPr lang="en-IN" sz="1200" dirty="0" err="1"/>
              <a:t>tstats</a:t>
            </a:r>
            <a:r>
              <a:rPr lang="en-IN" sz="1200" dirty="0"/>
              <a:t>)</a:t>
            </a:r>
            <a:r>
              <a:rPr lang="en-IN" sz="1200" dirty="0" err="1"/>
              <a:t>tcritical</a:t>
            </a:r>
            <a:r>
              <a:rPr lang="en-IN" sz="1200" dirty="0"/>
              <a:t>=</a:t>
            </a:r>
            <a:r>
              <a:rPr lang="en-IN" sz="1200" dirty="0" err="1"/>
              <a:t>t.ppf</a:t>
            </a:r>
            <a:r>
              <a:rPr lang="en-IN" sz="1200" dirty="0"/>
              <a:t>(alpha/2,dof)print("T Critical: ",</a:t>
            </a:r>
            <a:r>
              <a:rPr lang="en-IN" sz="1200" dirty="0" err="1"/>
              <a:t>tcritical</a:t>
            </a:r>
            <a:r>
              <a:rPr lang="en-IN" sz="1200" dirty="0"/>
              <a:t>)</a:t>
            </a:r>
            <a:r>
              <a:rPr lang="en-IN" sz="1200" dirty="0" err="1"/>
              <a:t>p_val</a:t>
            </a:r>
            <a:r>
              <a:rPr lang="en-IN" sz="1200" dirty="0"/>
              <a:t>=</a:t>
            </a:r>
            <a:r>
              <a:rPr lang="en-IN" sz="1200" dirty="0" err="1"/>
              <a:t>t.sf</a:t>
            </a:r>
            <a:r>
              <a:rPr lang="en-IN" sz="1200" dirty="0"/>
              <a:t>(abs(</a:t>
            </a:r>
            <a:r>
              <a:rPr lang="en-IN" sz="1200" dirty="0" err="1"/>
              <a:t>tstats</a:t>
            </a:r>
            <a:r>
              <a:rPr lang="en-IN" sz="1200" dirty="0"/>
              <a:t>),</a:t>
            </a:r>
            <a:r>
              <a:rPr lang="en-IN" sz="1200" dirty="0" err="1"/>
              <a:t>dof</a:t>
            </a:r>
            <a:r>
              <a:rPr lang="en-IN" sz="1200" dirty="0"/>
              <a:t>)*2print("P Value :",</a:t>
            </a:r>
            <a:r>
              <a:rPr lang="en-IN" sz="1200" dirty="0" err="1"/>
              <a:t>p_val</a:t>
            </a:r>
            <a:r>
              <a:rPr lang="en-IN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# Check if p-value is less than the significance level (0.05)alpha = 0.05if </a:t>
            </a:r>
            <a:r>
              <a:rPr lang="en-US" sz="1200" dirty="0" err="1"/>
              <a:t>p_value</a:t>
            </a:r>
            <a:r>
              <a:rPr lang="en-US" sz="1200" dirty="0"/>
              <a:t> &lt; alpha:    print("Reject the null hypothesis (H₀). There is a significant difference in the mean prices of premium and non-premium computers.")else:    print("Fail to reject the null hypothesis (H₀). There is no significant difference in the mean prices of premium and non-premium computers.")</a:t>
            </a:r>
            <a:endParaRPr lang="en-IN" sz="1200" dirty="0"/>
          </a:p>
        </p:txBody>
      </p:sp>
      <p:sp>
        <p:nvSpPr>
          <p:cNvPr id="3" name="Rectangle 2"/>
          <p:cNvSpPr/>
          <p:nvPr/>
        </p:nvSpPr>
        <p:spPr>
          <a:xfrm>
            <a:off x="713600" y="2420021"/>
            <a:ext cx="509740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Premium Computers MEAN: 2204.148397379139 </a:t>
            </a:r>
          </a:p>
          <a:p>
            <a:r>
              <a:rPr lang="en-US" dirty="0">
                <a:solidFill>
                  <a:srgbClr val="0070C0"/>
                </a:solidFill>
              </a:rPr>
              <a:t>Non-Premium Computers MEAN: 2361.9346405228757 </a:t>
            </a:r>
          </a:p>
          <a:p>
            <a:r>
              <a:rPr lang="en-US" dirty="0">
                <a:solidFill>
                  <a:srgbClr val="0070C0"/>
                </a:solidFill>
              </a:rPr>
              <a:t>Standard deviation of </a:t>
            </a:r>
            <a:r>
              <a:rPr lang="en-US" dirty="0" err="1">
                <a:solidFill>
                  <a:srgbClr val="0070C0"/>
                </a:solidFill>
              </a:rPr>
              <a:t>premium_computers</a:t>
            </a:r>
            <a:r>
              <a:rPr lang="en-US" dirty="0">
                <a:solidFill>
                  <a:srgbClr val="0070C0"/>
                </a:solidFill>
              </a:rPr>
              <a:t> : 570.4449058900096 </a:t>
            </a:r>
          </a:p>
          <a:p>
            <a:r>
              <a:rPr lang="en-US" dirty="0">
                <a:solidFill>
                  <a:srgbClr val="0070C0"/>
                </a:solidFill>
              </a:rPr>
              <a:t>Standard deviation of Non-Premium Computers : 652.3712599894812 </a:t>
            </a:r>
          </a:p>
          <a:p>
            <a:r>
              <a:rPr lang="en-US" dirty="0">
                <a:solidFill>
                  <a:srgbClr val="0070C0"/>
                </a:solidFill>
              </a:rPr>
              <a:t>Size of </a:t>
            </a:r>
            <a:r>
              <a:rPr lang="en-US" dirty="0" err="1">
                <a:solidFill>
                  <a:srgbClr val="0070C0"/>
                </a:solidFill>
              </a:rPr>
              <a:t>premium_computers</a:t>
            </a:r>
            <a:r>
              <a:rPr lang="en-US" dirty="0">
                <a:solidFill>
                  <a:srgbClr val="0070C0"/>
                </a:solidFill>
              </a:rPr>
              <a:t> : 5647 </a:t>
            </a:r>
          </a:p>
          <a:p>
            <a:r>
              <a:rPr lang="en-US" dirty="0">
                <a:solidFill>
                  <a:srgbClr val="0070C0"/>
                </a:solidFill>
              </a:rPr>
              <a:t>Size of Non-Premium Computers : 612</a:t>
            </a:r>
          </a:p>
          <a:p>
            <a:r>
              <a:rPr lang="en-US" dirty="0">
                <a:solidFill>
                  <a:srgbClr val="0070C0"/>
                </a:solidFill>
              </a:rPr>
              <a:t>T Statistics: 0.08096038890586069 </a:t>
            </a:r>
          </a:p>
          <a:p>
            <a:r>
              <a:rPr lang="en-US" dirty="0">
                <a:solidFill>
                  <a:srgbClr val="0070C0"/>
                </a:solidFill>
              </a:rPr>
              <a:t>T Critical: -1.9603431954063066 </a:t>
            </a:r>
          </a:p>
          <a:p>
            <a:r>
              <a:rPr lang="en-US" dirty="0">
                <a:solidFill>
                  <a:srgbClr val="0070C0"/>
                </a:solidFill>
              </a:rPr>
              <a:t>P Value : </a:t>
            </a:r>
            <a:r>
              <a:rPr lang="en-US" dirty="0" smtClean="0">
                <a:solidFill>
                  <a:srgbClr val="0070C0"/>
                </a:solidFill>
              </a:rPr>
              <a:t>0.9354760434827551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7619" y="2607248"/>
            <a:ext cx="29245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Reject the null hypothesis (H₀). There is a significant difference in the mean prices of premium and non-premium computers. </a:t>
            </a:r>
          </a:p>
          <a:p>
            <a:r>
              <a:rPr lang="en-US" dirty="0">
                <a:solidFill>
                  <a:srgbClr val="0070C0"/>
                </a:solidFill>
              </a:rPr>
              <a:t>Variance of </a:t>
            </a:r>
            <a:r>
              <a:rPr lang="en-US" dirty="0" err="1">
                <a:solidFill>
                  <a:srgbClr val="0070C0"/>
                </a:solidFill>
              </a:rPr>
              <a:t>premium_computers</a:t>
            </a:r>
            <a:r>
              <a:rPr lang="en-US" dirty="0">
                <a:solidFill>
                  <a:srgbClr val="0070C0"/>
                </a:solidFill>
              </a:rPr>
              <a:t> : 325407.39065586193 </a:t>
            </a:r>
          </a:p>
          <a:p>
            <a:r>
              <a:rPr lang="en-US" dirty="0">
                <a:solidFill>
                  <a:srgbClr val="0070C0"/>
                </a:solidFill>
              </a:rPr>
              <a:t>Variance of Non-Premium Computers : 425588.2608602633</a:t>
            </a:r>
          </a:p>
        </p:txBody>
      </p:sp>
    </p:spTree>
    <p:extLst>
      <p:ext uri="{BB962C8B-B14F-4D97-AF65-F5344CB8AC3E}">
        <p14:creationId xmlns:p14="http://schemas.microsoft.com/office/powerpoint/2010/main" val="404634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0111" y="791833"/>
            <a:ext cx="799837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Key 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Purchase Probability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Only 16% chance of buying a computer with 8GB RAM, 14-inch screen, and processor speed &gt;33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MHz.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Premium Dominance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90% probability of selling a premium computer, with 50% including a CD player.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Non-Premium Trends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69% of non-premium computers have screen sizes ≤14 inches.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Price Analysis: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Prices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Prices vary across samples, but cluster around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population mean of $2219.58.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Premium vs Non-Premium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Non-premium computers have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average price than premium ones: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$2204.15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Non-Premium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$2361.93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CD Players &amp; Price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Computers with CD players are priced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than those without.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64078" y="305282"/>
            <a:ext cx="2653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92D050"/>
                </a:solidFill>
                <a:latin typeface="Lucida Sans Typewriter" panose="020B0509030504030204" pitchFamily="49" charset="0"/>
              </a:rPr>
              <a:t>Conclusion</a:t>
            </a:r>
          </a:p>
        </p:txBody>
      </p:sp>
      <p:pic>
        <p:nvPicPr>
          <p:cNvPr id="12" name="Google Shape;481;p32"/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6117021" y="2112579"/>
            <a:ext cx="2802678" cy="2821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77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5;p26"/>
          <p:cNvSpPr/>
          <p:nvPr/>
        </p:nvSpPr>
        <p:spPr>
          <a:xfrm flipH="1">
            <a:off x="901738" y="1543700"/>
            <a:ext cx="1116965" cy="1116693"/>
          </a:xfrm>
          <a:custGeom>
            <a:avLst/>
            <a:gdLst/>
            <a:ahLst/>
            <a:cxnLst/>
            <a:rect l="l" t="t" r="r" b="b"/>
            <a:pathLst>
              <a:path w="32864" h="32856" extrusionOk="0">
                <a:moveTo>
                  <a:pt x="16332" y="8338"/>
                </a:moveTo>
                <a:cubicBezTo>
                  <a:pt x="20936" y="8338"/>
                  <a:pt x="24625" y="12290"/>
                  <a:pt x="24149" y="16997"/>
                </a:cubicBezTo>
                <a:cubicBezTo>
                  <a:pt x="23784" y="20686"/>
                  <a:pt x="20807" y="23654"/>
                  <a:pt x="17135" y="24019"/>
                </a:cubicBezTo>
                <a:cubicBezTo>
                  <a:pt x="16867" y="24045"/>
                  <a:pt x="16602" y="24058"/>
                  <a:pt x="16340" y="24058"/>
                </a:cubicBezTo>
                <a:cubicBezTo>
                  <a:pt x="11729" y="24058"/>
                  <a:pt x="8047" y="20106"/>
                  <a:pt x="8515" y="15399"/>
                </a:cubicBezTo>
                <a:cubicBezTo>
                  <a:pt x="8889" y="11719"/>
                  <a:pt x="11857" y="8750"/>
                  <a:pt x="15538" y="8377"/>
                </a:cubicBezTo>
                <a:cubicBezTo>
                  <a:pt x="15805" y="8351"/>
                  <a:pt x="16070" y="8338"/>
                  <a:pt x="16332" y="8338"/>
                </a:cubicBezTo>
                <a:close/>
                <a:moveTo>
                  <a:pt x="15546" y="1"/>
                </a:moveTo>
                <a:cubicBezTo>
                  <a:pt x="14748" y="1"/>
                  <a:pt x="14079" y="652"/>
                  <a:pt x="14079" y="1468"/>
                </a:cubicBezTo>
                <a:lnTo>
                  <a:pt x="14079" y="2796"/>
                </a:lnTo>
                <a:cubicBezTo>
                  <a:pt x="14079" y="3325"/>
                  <a:pt x="13715" y="3777"/>
                  <a:pt x="13203" y="3907"/>
                </a:cubicBezTo>
                <a:cubicBezTo>
                  <a:pt x="11935" y="4228"/>
                  <a:pt x="10755" y="4731"/>
                  <a:pt x="9670" y="5408"/>
                </a:cubicBezTo>
                <a:cubicBezTo>
                  <a:pt x="9479" y="5524"/>
                  <a:pt x="9265" y="5581"/>
                  <a:pt x="9052" y="5581"/>
                </a:cubicBezTo>
                <a:cubicBezTo>
                  <a:pt x="8752" y="5581"/>
                  <a:pt x="8456" y="5467"/>
                  <a:pt x="8238" y="5244"/>
                </a:cubicBezTo>
                <a:lnTo>
                  <a:pt x="7344" y="4349"/>
                </a:lnTo>
                <a:cubicBezTo>
                  <a:pt x="7057" y="4063"/>
                  <a:pt x="6684" y="3920"/>
                  <a:pt x="6312" y="3920"/>
                </a:cubicBezTo>
                <a:cubicBezTo>
                  <a:pt x="5940" y="3920"/>
                  <a:pt x="5569" y="4063"/>
                  <a:pt x="5286" y="4349"/>
                </a:cubicBezTo>
                <a:lnTo>
                  <a:pt x="4201" y="5434"/>
                </a:lnTo>
                <a:cubicBezTo>
                  <a:pt x="3620" y="6016"/>
                  <a:pt x="3620" y="6936"/>
                  <a:pt x="4201" y="7500"/>
                </a:cubicBezTo>
                <a:lnTo>
                  <a:pt x="5807" y="9106"/>
                </a:lnTo>
                <a:cubicBezTo>
                  <a:pt x="4939" y="10382"/>
                  <a:pt x="4297" y="11841"/>
                  <a:pt x="3950" y="13403"/>
                </a:cubicBezTo>
                <a:cubicBezTo>
                  <a:pt x="3828" y="13932"/>
                  <a:pt x="3359" y="14306"/>
                  <a:pt x="2821" y="14306"/>
                </a:cubicBezTo>
                <a:lnTo>
                  <a:pt x="1467" y="14306"/>
                </a:lnTo>
                <a:cubicBezTo>
                  <a:pt x="660" y="14306"/>
                  <a:pt x="0" y="14957"/>
                  <a:pt x="0" y="15764"/>
                </a:cubicBezTo>
                <a:lnTo>
                  <a:pt x="0" y="17300"/>
                </a:lnTo>
                <a:cubicBezTo>
                  <a:pt x="0" y="18099"/>
                  <a:pt x="651" y="18759"/>
                  <a:pt x="1467" y="18759"/>
                </a:cubicBezTo>
                <a:lnTo>
                  <a:pt x="2986" y="18759"/>
                </a:lnTo>
                <a:cubicBezTo>
                  <a:pt x="3507" y="18759"/>
                  <a:pt x="3958" y="19106"/>
                  <a:pt x="4089" y="19609"/>
                </a:cubicBezTo>
                <a:cubicBezTo>
                  <a:pt x="4427" y="20816"/>
                  <a:pt x="4939" y="21953"/>
                  <a:pt x="5590" y="22986"/>
                </a:cubicBezTo>
                <a:cubicBezTo>
                  <a:pt x="5877" y="23437"/>
                  <a:pt x="5816" y="24036"/>
                  <a:pt x="5434" y="24427"/>
                </a:cubicBezTo>
                <a:lnTo>
                  <a:pt x="4349" y="25512"/>
                </a:lnTo>
                <a:cubicBezTo>
                  <a:pt x="3776" y="26085"/>
                  <a:pt x="3776" y="27005"/>
                  <a:pt x="4349" y="27569"/>
                </a:cubicBezTo>
                <a:lnTo>
                  <a:pt x="5434" y="28654"/>
                </a:lnTo>
                <a:cubicBezTo>
                  <a:pt x="5720" y="28945"/>
                  <a:pt x="6096" y="29090"/>
                  <a:pt x="6470" y="29090"/>
                </a:cubicBezTo>
                <a:cubicBezTo>
                  <a:pt x="6845" y="29090"/>
                  <a:pt x="7218" y="28945"/>
                  <a:pt x="7500" y="28654"/>
                </a:cubicBezTo>
                <a:lnTo>
                  <a:pt x="8698" y="27456"/>
                </a:lnTo>
                <a:cubicBezTo>
                  <a:pt x="8924" y="27230"/>
                  <a:pt x="9220" y="27113"/>
                  <a:pt x="9518" y="27113"/>
                </a:cubicBezTo>
                <a:cubicBezTo>
                  <a:pt x="9713" y="27113"/>
                  <a:pt x="9908" y="27163"/>
                  <a:pt x="10087" y="27265"/>
                </a:cubicBezTo>
                <a:cubicBezTo>
                  <a:pt x="11120" y="27847"/>
                  <a:pt x="12231" y="28290"/>
                  <a:pt x="13411" y="28559"/>
                </a:cubicBezTo>
                <a:cubicBezTo>
                  <a:pt x="13932" y="28680"/>
                  <a:pt x="14305" y="29149"/>
                  <a:pt x="14305" y="29687"/>
                </a:cubicBezTo>
                <a:lnTo>
                  <a:pt x="14305" y="31388"/>
                </a:lnTo>
                <a:cubicBezTo>
                  <a:pt x="14305" y="32196"/>
                  <a:pt x="14956" y="32855"/>
                  <a:pt x="15772" y="32855"/>
                </a:cubicBezTo>
                <a:lnTo>
                  <a:pt x="17300" y="32855"/>
                </a:lnTo>
                <a:cubicBezTo>
                  <a:pt x="18107" y="32855"/>
                  <a:pt x="18767" y="32204"/>
                  <a:pt x="18767" y="31388"/>
                </a:cubicBezTo>
                <a:lnTo>
                  <a:pt x="18767" y="29583"/>
                </a:lnTo>
                <a:cubicBezTo>
                  <a:pt x="18767" y="29062"/>
                  <a:pt x="19114" y="28602"/>
                  <a:pt x="19626" y="28463"/>
                </a:cubicBezTo>
                <a:cubicBezTo>
                  <a:pt x="20772" y="28159"/>
                  <a:pt x="21848" y="27691"/>
                  <a:pt x="22847" y="27092"/>
                </a:cubicBezTo>
                <a:cubicBezTo>
                  <a:pt x="23033" y="26983"/>
                  <a:pt x="23240" y="26929"/>
                  <a:pt x="23445" y="26929"/>
                </a:cubicBezTo>
                <a:cubicBezTo>
                  <a:pt x="23746" y="26929"/>
                  <a:pt x="24043" y="27044"/>
                  <a:pt x="24270" y="27265"/>
                </a:cubicBezTo>
                <a:lnTo>
                  <a:pt x="25520" y="28515"/>
                </a:lnTo>
                <a:cubicBezTo>
                  <a:pt x="25807" y="28802"/>
                  <a:pt x="26180" y="28945"/>
                  <a:pt x="26552" y="28945"/>
                </a:cubicBezTo>
                <a:cubicBezTo>
                  <a:pt x="26924" y="28945"/>
                  <a:pt x="27295" y="28802"/>
                  <a:pt x="27577" y="28515"/>
                </a:cubicBezTo>
                <a:lnTo>
                  <a:pt x="28662" y="27430"/>
                </a:lnTo>
                <a:cubicBezTo>
                  <a:pt x="29235" y="26857"/>
                  <a:pt x="29235" y="25937"/>
                  <a:pt x="28662" y="25373"/>
                </a:cubicBezTo>
                <a:lnTo>
                  <a:pt x="27404" y="24114"/>
                </a:lnTo>
                <a:cubicBezTo>
                  <a:pt x="27022" y="23732"/>
                  <a:pt x="26961" y="23160"/>
                  <a:pt x="27230" y="22700"/>
                </a:cubicBezTo>
                <a:cubicBezTo>
                  <a:pt x="27829" y="21693"/>
                  <a:pt x="28298" y="20599"/>
                  <a:pt x="28602" y="19436"/>
                </a:cubicBezTo>
                <a:cubicBezTo>
                  <a:pt x="28732" y="18924"/>
                  <a:pt x="29183" y="18568"/>
                  <a:pt x="29713" y="18568"/>
                </a:cubicBezTo>
                <a:lnTo>
                  <a:pt x="31397" y="18568"/>
                </a:lnTo>
                <a:cubicBezTo>
                  <a:pt x="32213" y="18533"/>
                  <a:pt x="32864" y="17882"/>
                  <a:pt x="32864" y="17075"/>
                </a:cubicBezTo>
                <a:lnTo>
                  <a:pt x="32864" y="15538"/>
                </a:lnTo>
                <a:cubicBezTo>
                  <a:pt x="32864" y="14740"/>
                  <a:pt x="32213" y="14080"/>
                  <a:pt x="31397" y="14080"/>
                </a:cubicBezTo>
                <a:lnTo>
                  <a:pt x="29773" y="14080"/>
                </a:lnTo>
                <a:cubicBezTo>
                  <a:pt x="29244" y="14080"/>
                  <a:pt x="28775" y="13707"/>
                  <a:pt x="28654" y="13186"/>
                </a:cubicBezTo>
                <a:cubicBezTo>
                  <a:pt x="28359" y="11971"/>
                  <a:pt x="27898" y="10834"/>
                  <a:pt x="27273" y="9792"/>
                </a:cubicBezTo>
                <a:cubicBezTo>
                  <a:pt x="27004" y="9332"/>
                  <a:pt x="27083" y="8759"/>
                  <a:pt x="27447" y="8394"/>
                </a:cubicBezTo>
                <a:lnTo>
                  <a:pt x="28506" y="7335"/>
                </a:lnTo>
                <a:cubicBezTo>
                  <a:pt x="29079" y="6763"/>
                  <a:pt x="29079" y="5842"/>
                  <a:pt x="28506" y="5278"/>
                </a:cubicBezTo>
                <a:lnTo>
                  <a:pt x="27421" y="4193"/>
                </a:lnTo>
                <a:cubicBezTo>
                  <a:pt x="27130" y="3907"/>
                  <a:pt x="26755" y="3764"/>
                  <a:pt x="26382" y="3764"/>
                </a:cubicBezTo>
                <a:cubicBezTo>
                  <a:pt x="26008" y="3764"/>
                  <a:pt x="25637" y="3907"/>
                  <a:pt x="25355" y="4193"/>
                </a:cubicBezTo>
                <a:lnTo>
                  <a:pt x="24340" y="5209"/>
                </a:lnTo>
                <a:cubicBezTo>
                  <a:pt x="24115" y="5433"/>
                  <a:pt x="23819" y="5550"/>
                  <a:pt x="23522" y="5550"/>
                </a:cubicBezTo>
                <a:cubicBezTo>
                  <a:pt x="23312" y="5550"/>
                  <a:pt x="23102" y="5492"/>
                  <a:pt x="22916" y="5374"/>
                </a:cubicBezTo>
                <a:cubicBezTo>
                  <a:pt x="21840" y="4723"/>
                  <a:pt x="20668" y="4228"/>
                  <a:pt x="19409" y="3907"/>
                </a:cubicBezTo>
                <a:cubicBezTo>
                  <a:pt x="18897" y="3777"/>
                  <a:pt x="18541" y="3325"/>
                  <a:pt x="18541" y="2796"/>
                </a:cubicBezTo>
                <a:lnTo>
                  <a:pt x="18541" y="1468"/>
                </a:lnTo>
                <a:cubicBezTo>
                  <a:pt x="18541" y="669"/>
                  <a:pt x="17890" y="1"/>
                  <a:pt x="17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66;p26"/>
          <p:cNvSpPr/>
          <p:nvPr/>
        </p:nvSpPr>
        <p:spPr>
          <a:xfrm flipH="1">
            <a:off x="415217" y="2727880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268;p26"/>
          <p:cNvGrpSpPr/>
          <p:nvPr/>
        </p:nvGrpSpPr>
        <p:grpSpPr>
          <a:xfrm>
            <a:off x="1386731" y="2639981"/>
            <a:ext cx="2538390" cy="2056394"/>
            <a:chOff x="3780013" y="1888393"/>
            <a:chExt cx="2538390" cy="2056394"/>
          </a:xfrm>
        </p:grpSpPr>
        <p:sp>
          <p:nvSpPr>
            <p:cNvPr id="12" name="Google Shape;269;p26"/>
            <p:cNvSpPr/>
            <p:nvPr/>
          </p:nvSpPr>
          <p:spPr>
            <a:xfrm>
              <a:off x="3780013" y="1888393"/>
              <a:ext cx="2538390" cy="1625894"/>
            </a:xfrm>
            <a:custGeom>
              <a:avLst/>
              <a:gdLst/>
              <a:ahLst/>
              <a:cxnLst/>
              <a:rect l="l" t="t" r="r" b="b"/>
              <a:pathLst>
                <a:path w="74686" h="47838" extrusionOk="0">
                  <a:moveTo>
                    <a:pt x="348" y="1"/>
                  </a:moveTo>
                  <a:cubicBezTo>
                    <a:pt x="165" y="1"/>
                    <a:pt x="1" y="157"/>
                    <a:pt x="1" y="348"/>
                  </a:cubicBezTo>
                  <a:lnTo>
                    <a:pt x="1" y="47838"/>
                  </a:lnTo>
                  <a:lnTo>
                    <a:pt x="74685" y="47838"/>
                  </a:lnTo>
                  <a:lnTo>
                    <a:pt x="74685" y="348"/>
                  </a:lnTo>
                  <a:cubicBezTo>
                    <a:pt x="74685" y="166"/>
                    <a:pt x="74529" y="1"/>
                    <a:pt x="74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0;p26"/>
            <p:cNvSpPr/>
            <p:nvPr/>
          </p:nvSpPr>
          <p:spPr>
            <a:xfrm>
              <a:off x="3897715" y="1988693"/>
              <a:ext cx="2303265" cy="1399911"/>
            </a:xfrm>
            <a:custGeom>
              <a:avLst/>
              <a:gdLst/>
              <a:ahLst/>
              <a:cxnLst/>
              <a:rect l="l" t="t" r="r" b="b"/>
              <a:pathLst>
                <a:path w="67768" h="41189" extrusionOk="0">
                  <a:moveTo>
                    <a:pt x="348" y="1"/>
                  </a:moveTo>
                  <a:cubicBezTo>
                    <a:pt x="166" y="1"/>
                    <a:pt x="1" y="157"/>
                    <a:pt x="1" y="348"/>
                  </a:cubicBezTo>
                  <a:lnTo>
                    <a:pt x="1" y="40842"/>
                  </a:lnTo>
                  <a:cubicBezTo>
                    <a:pt x="1" y="41024"/>
                    <a:pt x="149" y="41189"/>
                    <a:pt x="348" y="41189"/>
                  </a:cubicBezTo>
                  <a:lnTo>
                    <a:pt x="67420" y="41189"/>
                  </a:lnTo>
                  <a:cubicBezTo>
                    <a:pt x="67620" y="41189"/>
                    <a:pt x="67768" y="41024"/>
                    <a:pt x="67768" y="40833"/>
                  </a:cubicBezTo>
                  <a:lnTo>
                    <a:pt x="67768" y="348"/>
                  </a:lnTo>
                  <a:cubicBezTo>
                    <a:pt x="67768" y="166"/>
                    <a:pt x="67620" y="1"/>
                    <a:pt x="67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1;p26"/>
            <p:cNvSpPr/>
            <p:nvPr/>
          </p:nvSpPr>
          <p:spPr>
            <a:xfrm>
              <a:off x="3897443" y="1988693"/>
              <a:ext cx="2219180" cy="1399911"/>
            </a:xfrm>
            <a:custGeom>
              <a:avLst/>
              <a:gdLst/>
              <a:ahLst/>
              <a:cxnLst/>
              <a:rect l="l" t="t" r="r" b="b"/>
              <a:pathLst>
                <a:path w="65294" h="41189" extrusionOk="0">
                  <a:moveTo>
                    <a:pt x="938" y="1"/>
                  </a:moveTo>
                  <a:cubicBezTo>
                    <a:pt x="417" y="1"/>
                    <a:pt x="0" y="426"/>
                    <a:pt x="0" y="947"/>
                  </a:cubicBezTo>
                  <a:lnTo>
                    <a:pt x="0" y="40243"/>
                  </a:lnTo>
                  <a:cubicBezTo>
                    <a:pt x="0" y="40763"/>
                    <a:pt x="417" y="41189"/>
                    <a:pt x="938" y="41189"/>
                  </a:cubicBezTo>
                  <a:lnTo>
                    <a:pt x="15061" y="41189"/>
                  </a:lnTo>
                  <a:lnTo>
                    <a:pt x="6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2;p26"/>
            <p:cNvSpPr/>
            <p:nvPr/>
          </p:nvSpPr>
          <p:spPr>
            <a:xfrm>
              <a:off x="5033303" y="1920852"/>
              <a:ext cx="32492" cy="32492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7" y="0"/>
                    <a:pt x="0" y="217"/>
                    <a:pt x="0" y="478"/>
                  </a:cubicBezTo>
                  <a:cubicBezTo>
                    <a:pt x="0" y="738"/>
                    <a:pt x="217" y="955"/>
                    <a:pt x="478" y="955"/>
                  </a:cubicBezTo>
                  <a:cubicBezTo>
                    <a:pt x="738" y="955"/>
                    <a:pt x="955" y="738"/>
                    <a:pt x="955" y="478"/>
                  </a:cubicBezTo>
                  <a:cubicBezTo>
                    <a:pt x="955" y="217"/>
                    <a:pt x="738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3;p26"/>
            <p:cNvSpPr/>
            <p:nvPr/>
          </p:nvSpPr>
          <p:spPr>
            <a:xfrm>
              <a:off x="4113100" y="2170157"/>
              <a:ext cx="839661" cy="42790"/>
            </a:xfrm>
            <a:custGeom>
              <a:avLst/>
              <a:gdLst/>
              <a:ahLst/>
              <a:cxnLst/>
              <a:rect l="l" t="t" r="r" b="b"/>
              <a:pathLst>
                <a:path w="24705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4;p26"/>
            <p:cNvSpPr/>
            <p:nvPr/>
          </p:nvSpPr>
          <p:spPr>
            <a:xfrm>
              <a:off x="4113100" y="2397607"/>
              <a:ext cx="839661" cy="42824"/>
            </a:xfrm>
            <a:custGeom>
              <a:avLst/>
              <a:gdLst/>
              <a:ahLst/>
              <a:cxnLst/>
              <a:rect l="l" t="t" r="r" b="b"/>
              <a:pathLst>
                <a:path w="24705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;p26"/>
            <p:cNvSpPr/>
            <p:nvPr/>
          </p:nvSpPr>
          <p:spPr>
            <a:xfrm>
              <a:off x="4113100" y="2246257"/>
              <a:ext cx="489760" cy="42824"/>
            </a:xfrm>
            <a:custGeom>
              <a:avLst/>
              <a:gdLst/>
              <a:ahLst/>
              <a:cxnLst/>
              <a:rect l="l" t="t" r="r" b="b"/>
              <a:pathLst>
                <a:path w="14410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14410" y="1259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6;p26"/>
            <p:cNvSpPr/>
            <p:nvPr/>
          </p:nvSpPr>
          <p:spPr>
            <a:xfrm>
              <a:off x="4113100" y="2322085"/>
              <a:ext cx="939958" cy="42824"/>
            </a:xfrm>
            <a:custGeom>
              <a:avLst/>
              <a:gdLst/>
              <a:ahLst/>
              <a:cxnLst/>
              <a:rect l="l" t="t" r="r" b="b"/>
              <a:pathLst>
                <a:path w="27656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7656" y="1259"/>
                  </a:lnTo>
                  <a:lnTo>
                    <a:pt x="27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7;p26"/>
            <p:cNvSpPr/>
            <p:nvPr/>
          </p:nvSpPr>
          <p:spPr>
            <a:xfrm>
              <a:off x="5068685" y="2322085"/>
              <a:ext cx="151992" cy="42824"/>
            </a:xfrm>
            <a:custGeom>
              <a:avLst/>
              <a:gdLst/>
              <a:ahLst/>
              <a:cxnLst/>
              <a:rect l="l" t="t" r="r" b="b"/>
              <a:pathLst>
                <a:path w="4472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4471" y="1259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8;p26"/>
            <p:cNvSpPr/>
            <p:nvPr/>
          </p:nvSpPr>
          <p:spPr>
            <a:xfrm>
              <a:off x="5244541" y="2322085"/>
              <a:ext cx="82352" cy="42824"/>
            </a:xfrm>
            <a:custGeom>
              <a:avLst/>
              <a:gdLst/>
              <a:ahLst/>
              <a:cxnLst/>
              <a:rect l="l" t="t" r="r" b="b"/>
              <a:pathLst>
                <a:path w="2423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2422" y="125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9;p26"/>
            <p:cNvSpPr/>
            <p:nvPr/>
          </p:nvSpPr>
          <p:spPr>
            <a:xfrm>
              <a:off x="4113100" y="2473740"/>
              <a:ext cx="535779" cy="42790"/>
            </a:xfrm>
            <a:custGeom>
              <a:avLst/>
              <a:gdLst/>
              <a:ahLst/>
              <a:cxnLst/>
              <a:rect l="l" t="t" r="r" b="b"/>
              <a:pathLst>
                <a:path w="1576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5764" y="1259"/>
                  </a:lnTo>
                  <a:lnTo>
                    <a:pt x="15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0;p26"/>
            <p:cNvSpPr/>
            <p:nvPr/>
          </p:nvSpPr>
          <p:spPr>
            <a:xfrm>
              <a:off x="4657425" y="2473740"/>
              <a:ext cx="86770" cy="42790"/>
            </a:xfrm>
            <a:custGeom>
              <a:avLst/>
              <a:gdLst/>
              <a:ahLst/>
              <a:cxnLst/>
              <a:rect l="l" t="t" r="r" b="b"/>
              <a:pathLst>
                <a:path w="2553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553" y="125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1;p26"/>
            <p:cNvSpPr/>
            <p:nvPr/>
          </p:nvSpPr>
          <p:spPr>
            <a:xfrm>
              <a:off x="4757724" y="2473740"/>
              <a:ext cx="46971" cy="42790"/>
            </a:xfrm>
            <a:custGeom>
              <a:avLst/>
              <a:gdLst/>
              <a:ahLst/>
              <a:cxnLst/>
              <a:rect l="l" t="t" r="r" b="b"/>
              <a:pathLst>
                <a:path w="1382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381" y="12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2;p26"/>
            <p:cNvSpPr/>
            <p:nvPr/>
          </p:nvSpPr>
          <p:spPr>
            <a:xfrm>
              <a:off x="4110755" y="3060821"/>
              <a:ext cx="308607" cy="42824"/>
            </a:xfrm>
            <a:custGeom>
              <a:avLst/>
              <a:gdLst/>
              <a:ahLst/>
              <a:cxnLst/>
              <a:rect l="l" t="t" r="r" b="b"/>
              <a:pathLst>
                <a:path w="9080" h="1260" extrusionOk="0">
                  <a:moveTo>
                    <a:pt x="0" y="1"/>
                  </a:moveTo>
                  <a:lnTo>
                    <a:pt x="0" y="1260"/>
                  </a:lnTo>
                  <a:lnTo>
                    <a:pt x="9080" y="1260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3;p26"/>
            <p:cNvSpPr/>
            <p:nvPr/>
          </p:nvSpPr>
          <p:spPr>
            <a:xfrm>
              <a:off x="4110755" y="3136649"/>
              <a:ext cx="179998" cy="42824"/>
            </a:xfrm>
            <a:custGeom>
              <a:avLst/>
              <a:gdLst/>
              <a:ahLst/>
              <a:cxnLst/>
              <a:rect l="l" t="t" r="r" b="b"/>
              <a:pathLst>
                <a:path w="5296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5295" y="1259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4;p26"/>
            <p:cNvSpPr/>
            <p:nvPr/>
          </p:nvSpPr>
          <p:spPr>
            <a:xfrm>
              <a:off x="5480250" y="3064390"/>
              <a:ext cx="576224" cy="42790"/>
            </a:xfrm>
            <a:custGeom>
              <a:avLst/>
              <a:gdLst/>
              <a:ahLst/>
              <a:cxnLst/>
              <a:rect l="l" t="t" r="r" b="b"/>
              <a:pathLst>
                <a:path w="1695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6953" y="125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5;p26"/>
            <p:cNvSpPr/>
            <p:nvPr/>
          </p:nvSpPr>
          <p:spPr>
            <a:xfrm>
              <a:off x="5720413" y="3140490"/>
              <a:ext cx="336068" cy="42824"/>
            </a:xfrm>
            <a:custGeom>
              <a:avLst/>
              <a:gdLst/>
              <a:ahLst/>
              <a:cxnLst/>
              <a:rect l="l" t="t" r="r" b="b"/>
              <a:pathLst>
                <a:path w="9888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9887" y="1259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6;p26"/>
            <p:cNvSpPr/>
            <p:nvPr/>
          </p:nvSpPr>
          <p:spPr>
            <a:xfrm>
              <a:off x="5411220" y="3216318"/>
              <a:ext cx="645559" cy="42824"/>
            </a:xfrm>
            <a:custGeom>
              <a:avLst/>
              <a:gdLst/>
              <a:ahLst/>
              <a:cxnLst/>
              <a:rect l="l" t="t" r="r" b="b"/>
              <a:pathLst>
                <a:path w="18994" h="1260" extrusionOk="0">
                  <a:moveTo>
                    <a:pt x="1" y="0"/>
                  </a:moveTo>
                  <a:lnTo>
                    <a:pt x="1" y="1259"/>
                  </a:lnTo>
                  <a:lnTo>
                    <a:pt x="18993" y="1259"/>
                  </a:lnTo>
                  <a:lnTo>
                    <a:pt x="18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7;p26"/>
            <p:cNvSpPr/>
            <p:nvPr/>
          </p:nvSpPr>
          <p:spPr>
            <a:xfrm>
              <a:off x="5296169" y="3216318"/>
              <a:ext cx="104478" cy="42824"/>
            </a:xfrm>
            <a:custGeom>
              <a:avLst/>
              <a:gdLst/>
              <a:ahLst/>
              <a:cxnLst/>
              <a:rect l="l" t="t" r="r" b="b"/>
              <a:pathLst>
                <a:path w="3074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3073" y="1259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8;p26"/>
            <p:cNvSpPr/>
            <p:nvPr/>
          </p:nvSpPr>
          <p:spPr>
            <a:xfrm>
              <a:off x="5223298" y="3216318"/>
              <a:ext cx="56385" cy="42824"/>
            </a:xfrm>
            <a:custGeom>
              <a:avLst/>
              <a:gdLst/>
              <a:ahLst/>
              <a:cxnLst/>
              <a:rect l="l" t="t" r="r" b="b"/>
              <a:pathLst>
                <a:path w="1659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1658" y="125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9;p26"/>
            <p:cNvSpPr/>
            <p:nvPr/>
          </p:nvSpPr>
          <p:spPr>
            <a:xfrm>
              <a:off x="4113100" y="2563436"/>
              <a:ext cx="11556" cy="456418"/>
            </a:xfrm>
            <a:custGeom>
              <a:avLst/>
              <a:gdLst/>
              <a:ahLst/>
              <a:cxnLst/>
              <a:rect l="l" t="t" r="r" b="b"/>
              <a:pathLst>
                <a:path w="340" h="13429" extrusionOk="0">
                  <a:moveTo>
                    <a:pt x="1" y="0"/>
                  </a:moveTo>
                  <a:lnTo>
                    <a:pt x="1" y="13428"/>
                  </a:lnTo>
                  <a:lnTo>
                    <a:pt x="339" y="1342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0;p26"/>
            <p:cNvSpPr/>
            <p:nvPr/>
          </p:nvSpPr>
          <p:spPr>
            <a:xfrm>
              <a:off x="3780013" y="3514293"/>
              <a:ext cx="2538390" cy="183532"/>
            </a:xfrm>
            <a:custGeom>
              <a:avLst/>
              <a:gdLst/>
              <a:ahLst/>
              <a:cxnLst/>
              <a:rect l="l" t="t" r="r" b="b"/>
              <a:pathLst>
                <a:path w="74686" h="5400" extrusionOk="0">
                  <a:moveTo>
                    <a:pt x="1" y="1"/>
                  </a:moveTo>
                  <a:lnTo>
                    <a:pt x="1" y="4323"/>
                  </a:lnTo>
                  <a:cubicBezTo>
                    <a:pt x="1" y="4922"/>
                    <a:pt x="478" y="5400"/>
                    <a:pt x="1077" y="5400"/>
                  </a:cubicBezTo>
                  <a:lnTo>
                    <a:pt x="73609" y="5400"/>
                  </a:lnTo>
                  <a:cubicBezTo>
                    <a:pt x="74208" y="5400"/>
                    <a:pt x="74685" y="4914"/>
                    <a:pt x="74685" y="4323"/>
                  </a:cubicBezTo>
                  <a:lnTo>
                    <a:pt x="74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1;p26"/>
            <p:cNvSpPr/>
            <p:nvPr/>
          </p:nvSpPr>
          <p:spPr>
            <a:xfrm>
              <a:off x="4518380" y="3697796"/>
              <a:ext cx="909302" cy="193865"/>
            </a:xfrm>
            <a:custGeom>
              <a:avLst/>
              <a:gdLst/>
              <a:ahLst/>
              <a:cxnLst/>
              <a:rect l="l" t="t" r="r" b="b"/>
              <a:pathLst>
                <a:path w="26754" h="5704" extrusionOk="0">
                  <a:moveTo>
                    <a:pt x="3247" y="1"/>
                  </a:moveTo>
                  <a:lnTo>
                    <a:pt x="1" y="5704"/>
                  </a:lnTo>
                  <a:lnTo>
                    <a:pt x="26753" y="5704"/>
                  </a:lnTo>
                  <a:lnTo>
                    <a:pt x="23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2;p26"/>
            <p:cNvSpPr/>
            <p:nvPr/>
          </p:nvSpPr>
          <p:spPr>
            <a:xfrm>
              <a:off x="4364956" y="3874230"/>
              <a:ext cx="1216413" cy="70558"/>
            </a:xfrm>
            <a:custGeom>
              <a:avLst/>
              <a:gdLst/>
              <a:ahLst/>
              <a:cxnLst/>
              <a:rect l="l" t="t" r="r" b="b"/>
              <a:pathLst>
                <a:path w="35790" h="2076" extrusionOk="0">
                  <a:moveTo>
                    <a:pt x="583" y="0"/>
                  </a:moveTo>
                  <a:cubicBezTo>
                    <a:pt x="261" y="0"/>
                    <a:pt x="1" y="261"/>
                    <a:pt x="1" y="582"/>
                  </a:cubicBezTo>
                  <a:lnTo>
                    <a:pt x="1" y="2075"/>
                  </a:lnTo>
                  <a:lnTo>
                    <a:pt x="35790" y="2075"/>
                  </a:lnTo>
                  <a:lnTo>
                    <a:pt x="35790" y="582"/>
                  </a:lnTo>
                  <a:cubicBezTo>
                    <a:pt x="35790" y="261"/>
                    <a:pt x="35529" y="0"/>
                    <a:pt x="35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3;p26"/>
            <p:cNvSpPr/>
            <p:nvPr/>
          </p:nvSpPr>
          <p:spPr>
            <a:xfrm>
              <a:off x="4573849" y="3697796"/>
              <a:ext cx="798672" cy="96796"/>
            </a:xfrm>
            <a:custGeom>
              <a:avLst/>
              <a:gdLst/>
              <a:ahLst/>
              <a:cxnLst/>
              <a:rect l="l" t="t" r="r" b="b"/>
              <a:pathLst>
                <a:path w="23499" h="2848" extrusionOk="0">
                  <a:moveTo>
                    <a:pt x="1615" y="1"/>
                  </a:moveTo>
                  <a:lnTo>
                    <a:pt x="1" y="2848"/>
                  </a:lnTo>
                  <a:lnTo>
                    <a:pt x="23498" y="2848"/>
                  </a:lnTo>
                  <a:lnTo>
                    <a:pt x="2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94;p26"/>
          <p:cNvGrpSpPr/>
          <p:nvPr/>
        </p:nvGrpSpPr>
        <p:grpSpPr>
          <a:xfrm>
            <a:off x="810995" y="3003180"/>
            <a:ext cx="811927" cy="753197"/>
            <a:chOff x="4932662" y="2251593"/>
            <a:chExt cx="811927" cy="753197"/>
          </a:xfrm>
        </p:grpSpPr>
        <p:sp>
          <p:nvSpPr>
            <p:cNvPr id="38" name="Google Shape;295;p26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6;p26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7;p26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8;p26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9;p26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306;p26"/>
          <p:cNvGrpSpPr/>
          <p:nvPr/>
        </p:nvGrpSpPr>
        <p:grpSpPr>
          <a:xfrm flipH="1">
            <a:off x="810978" y="3805033"/>
            <a:ext cx="508385" cy="644675"/>
            <a:chOff x="4859771" y="3053445"/>
            <a:chExt cx="508385" cy="644675"/>
          </a:xfrm>
        </p:grpSpPr>
        <p:sp>
          <p:nvSpPr>
            <p:cNvPr id="50" name="Google Shape;307;p26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8;p26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9;p26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0;p26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1;p26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2;p26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3;p26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314;p26"/>
          <p:cNvSpPr/>
          <p:nvPr/>
        </p:nvSpPr>
        <p:spPr>
          <a:xfrm flipH="1">
            <a:off x="3426966" y="2309646"/>
            <a:ext cx="746128" cy="1207406"/>
          </a:xfrm>
          <a:custGeom>
            <a:avLst/>
            <a:gdLst/>
            <a:ahLst/>
            <a:cxnLst/>
            <a:rect l="l" t="t" r="r" b="b"/>
            <a:pathLst>
              <a:path w="21953" h="35525" extrusionOk="0">
                <a:moveTo>
                  <a:pt x="3235" y="31102"/>
                </a:moveTo>
                <a:cubicBezTo>
                  <a:pt x="3267" y="31102"/>
                  <a:pt x="3298" y="31108"/>
                  <a:pt x="3325" y="31121"/>
                </a:cubicBezTo>
                <a:cubicBezTo>
                  <a:pt x="3759" y="31320"/>
                  <a:pt x="3360" y="33091"/>
                  <a:pt x="3160" y="33525"/>
                </a:cubicBezTo>
                <a:cubicBezTo>
                  <a:pt x="3027" y="33847"/>
                  <a:pt x="2716" y="34031"/>
                  <a:pt x="2389" y="34031"/>
                </a:cubicBezTo>
                <a:cubicBezTo>
                  <a:pt x="2266" y="34031"/>
                  <a:pt x="2141" y="34005"/>
                  <a:pt x="2023" y="33950"/>
                </a:cubicBezTo>
                <a:cubicBezTo>
                  <a:pt x="1589" y="33742"/>
                  <a:pt x="1406" y="33230"/>
                  <a:pt x="1597" y="32796"/>
                </a:cubicBezTo>
                <a:cubicBezTo>
                  <a:pt x="1792" y="32390"/>
                  <a:pt x="2763" y="31102"/>
                  <a:pt x="3235" y="31102"/>
                </a:cubicBezTo>
                <a:close/>
                <a:moveTo>
                  <a:pt x="13908" y="0"/>
                </a:moveTo>
                <a:cubicBezTo>
                  <a:pt x="13896" y="0"/>
                  <a:pt x="13884" y="1"/>
                  <a:pt x="13871" y="2"/>
                </a:cubicBezTo>
                <a:cubicBezTo>
                  <a:pt x="11701" y="149"/>
                  <a:pt x="9774" y="1304"/>
                  <a:pt x="8880" y="3231"/>
                </a:cubicBezTo>
                <a:cubicBezTo>
                  <a:pt x="7708" y="5757"/>
                  <a:pt x="8698" y="8786"/>
                  <a:pt x="11085" y="10601"/>
                </a:cubicBezTo>
                <a:cubicBezTo>
                  <a:pt x="11233" y="10713"/>
                  <a:pt x="11276" y="10922"/>
                  <a:pt x="11189" y="11087"/>
                </a:cubicBezTo>
                <a:lnTo>
                  <a:pt x="460" y="32787"/>
                </a:lnTo>
                <a:cubicBezTo>
                  <a:pt x="0" y="33742"/>
                  <a:pt x="417" y="34888"/>
                  <a:pt x="1380" y="35348"/>
                </a:cubicBezTo>
                <a:cubicBezTo>
                  <a:pt x="1641" y="35468"/>
                  <a:pt x="1915" y="35525"/>
                  <a:pt x="2185" y="35525"/>
                </a:cubicBezTo>
                <a:cubicBezTo>
                  <a:pt x="2912" y="35525"/>
                  <a:pt x="3610" y="35111"/>
                  <a:pt x="3932" y="34402"/>
                </a:cubicBezTo>
                <a:lnTo>
                  <a:pt x="13568" y="12206"/>
                </a:lnTo>
                <a:cubicBezTo>
                  <a:pt x="13634" y="12059"/>
                  <a:pt x="13775" y="11962"/>
                  <a:pt x="13927" y="11962"/>
                </a:cubicBezTo>
                <a:cubicBezTo>
                  <a:pt x="13954" y="11962"/>
                  <a:pt x="13982" y="11965"/>
                  <a:pt x="14010" y="11972"/>
                </a:cubicBezTo>
                <a:cubicBezTo>
                  <a:pt x="14528" y="12084"/>
                  <a:pt x="15047" y="12138"/>
                  <a:pt x="15556" y="12138"/>
                </a:cubicBezTo>
                <a:cubicBezTo>
                  <a:pt x="17931" y="12138"/>
                  <a:pt x="20102" y="10953"/>
                  <a:pt x="21067" y="8873"/>
                </a:cubicBezTo>
                <a:cubicBezTo>
                  <a:pt x="21953" y="6946"/>
                  <a:pt x="21597" y="4733"/>
                  <a:pt x="20303" y="2971"/>
                </a:cubicBezTo>
                <a:cubicBezTo>
                  <a:pt x="20222" y="2861"/>
                  <a:pt x="20100" y="2806"/>
                  <a:pt x="19980" y="2806"/>
                </a:cubicBezTo>
                <a:cubicBezTo>
                  <a:pt x="19844" y="2806"/>
                  <a:pt x="19709" y="2876"/>
                  <a:pt x="19635" y="3014"/>
                </a:cubicBezTo>
                <a:lnTo>
                  <a:pt x="17977" y="6130"/>
                </a:lnTo>
                <a:cubicBezTo>
                  <a:pt x="17652" y="6730"/>
                  <a:pt x="17035" y="7073"/>
                  <a:pt x="16395" y="7073"/>
                </a:cubicBezTo>
                <a:cubicBezTo>
                  <a:pt x="16145" y="7073"/>
                  <a:pt x="15892" y="7021"/>
                  <a:pt x="15651" y="6911"/>
                </a:cubicBezTo>
                <a:lnTo>
                  <a:pt x="13897" y="6095"/>
                </a:lnTo>
                <a:cubicBezTo>
                  <a:pt x="13038" y="5696"/>
                  <a:pt x="12639" y="4698"/>
                  <a:pt x="12986" y="3821"/>
                </a:cubicBezTo>
                <a:lnTo>
                  <a:pt x="14271" y="540"/>
                </a:lnTo>
                <a:cubicBezTo>
                  <a:pt x="14379" y="282"/>
                  <a:pt x="14184" y="0"/>
                  <a:pt x="139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2257" y="458945"/>
            <a:ext cx="763983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Statistical Testing Results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 Budget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 significant increase in the 2023 advertising budget.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Differences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Significant difference in mean prices between premium and non-premium computers.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CLT Validation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sample means closely match the population mean, validating the sampling methods used.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4382177" y="294751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This </a:t>
            </a:r>
            <a:r>
              <a:rPr lang="en-US" sz="2000" dirty="0" smtClean="0">
                <a:solidFill>
                  <a:srgbClr val="0070C0"/>
                </a:solidFill>
              </a:rPr>
              <a:t>analysis </a:t>
            </a:r>
            <a:r>
              <a:rPr lang="en-US" sz="2000" dirty="0">
                <a:solidFill>
                  <a:srgbClr val="0070C0"/>
                </a:solidFill>
              </a:rPr>
              <a:t>provides a quick overview of the findings, emphasizing key points on probabilities, price trends, and statistical tests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0" name="Google Shape;482;p32"/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7335678" y="1370804"/>
            <a:ext cx="1570550" cy="1462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51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524212" y="349879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79562" y="3850293"/>
            <a:ext cx="811927" cy="753197"/>
            <a:chOff x="4932662" y="2251593"/>
            <a:chExt cx="811927" cy="753197"/>
          </a:xfrm>
        </p:grpSpPr>
        <p:sp>
          <p:nvSpPr>
            <p:cNvPr id="166" name="Google Shape;166;p21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9841" y="693678"/>
            <a:ext cx="681678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specification-based analysis to refine product strategy and improve sales performance, aligning products with customer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price disparities between premium and non-premium computers to guide strategic pricing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computer price trends through distribution analysis to inform pricing strategies, market positioning, and optimize advertising budget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the dataset to support the analysis, improving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product strategy and sales performance.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84832" y="401291"/>
            <a:ext cx="4169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Stencil" panose="040409050D0802020404" pitchFamily="82" charset="0"/>
              </a:rPr>
              <a:t>Project Objective</a:t>
            </a:r>
            <a:endParaRPr lang="en-IN" sz="3200" dirty="0">
              <a:solidFill>
                <a:srgbClr val="0070C0"/>
              </a:solidFill>
              <a:latin typeface="Stencil" panose="040409050D0802020404" pitchFamily="82" charset="0"/>
            </a:endParaRPr>
          </a:p>
        </p:txBody>
      </p:sp>
      <p:grpSp>
        <p:nvGrpSpPr>
          <p:cNvPr id="17" name="Google Shape;370;p27"/>
          <p:cNvGrpSpPr/>
          <p:nvPr/>
        </p:nvGrpSpPr>
        <p:grpSpPr>
          <a:xfrm>
            <a:off x="6957848" y="3699640"/>
            <a:ext cx="2186152" cy="1443859"/>
            <a:chOff x="3149671" y="3439650"/>
            <a:chExt cx="1328188" cy="856318"/>
          </a:xfrm>
        </p:grpSpPr>
        <p:sp>
          <p:nvSpPr>
            <p:cNvPr id="18" name="Google Shape;371;p27"/>
            <p:cNvSpPr/>
            <p:nvPr/>
          </p:nvSpPr>
          <p:spPr>
            <a:xfrm>
              <a:off x="3149671" y="3439650"/>
              <a:ext cx="1328188" cy="856318"/>
            </a:xfrm>
            <a:custGeom>
              <a:avLst/>
              <a:gdLst/>
              <a:ahLst/>
              <a:cxnLst/>
              <a:rect l="l" t="t" r="r" b="b"/>
              <a:pathLst>
                <a:path w="87223" h="56235" extrusionOk="0">
                  <a:moveTo>
                    <a:pt x="618" y="0"/>
                  </a:moveTo>
                  <a:cubicBezTo>
                    <a:pt x="278" y="0"/>
                    <a:pt x="1" y="278"/>
                    <a:pt x="1" y="617"/>
                  </a:cubicBezTo>
                  <a:lnTo>
                    <a:pt x="1" y="55617"/>
                  </a:lnTo>
                  <a:cubicBezTo>
                    <a:pt x="1" y="55956"/>
                    <a:pt x="278" y="56234"/>
                    <a:pt x="618" y="56234"/>
                  </a:cubicBezTo>
                  <a:lnTo>
                    <a:pt x="86605" y="56234"/>
                  </a:lnTo>
                  <a:cubicBezTo>
                    <a:pt x="86944" y="56234"/>
                    <a:pt x="87222" y="55956"/>
                    <a:pt x="87222" y="55617"/>
                  </a:cubicBezTo>
                  <a:lnTo>
                    <a:pt x="87222" y="617"/>
                  </a:lnTo>
                  <a:cubicBezTo>
                    <a:pt x="87222" y="278"/>
                    <a:pt x="86944" y="0"/>
                    <a:pt x="86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2;p27"/>
            <p:cNvSpPr/>
            <p:nvPr/>
          </p:nvSpPr>
          <p:spPr>
            <a:xfrm>
              <a:off x="3217052" y="3507017"/>
              <a:ext cx="1193425" cy="721570"/>
            </a:xfrm>
            <a:custGeom>
              <a:avLst/>
              <a:gdLst/>
              <a:ahLst/>
              <a:cxnLst/>
              <a:rect l="l" t="t" r="r" b="b"/>
              <a:pathLst>
                <a:path w="78373" h="47386" extrusionOk="0">
                  <a:moveTo>
                    <a:pt x="0" y="1"/>
                  </a:moveTo>
                  <a:lnTo>
                    <a:pt x="0" y="47386"/>
                  </a:lnTo>
                  <a:lnTo>
                    <a:pt x="78373" y="47386"/>
                  </a:lnTo>
                  <a:lnTo>
                    <a:pt x="78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3;p27"/>
            <p:cNvSpPr/>
            <p:nvPr/>
          </p:nvSpPr>
          <p:spPr>
            <a:xfrm>
              <a:off x="3344172" y="3603422"/>
              <a:ext cx="124180" cy="16857"/>
            </a:xfrm>
            <a:custGeom>
              <a:avLst/>
              <a:gdLst/>
              <a:ahLst/>
              <a:cxnLst/>
              <a:rect l="l" t="t" r="r" b="b"/>
              <a:pathLst>
                <a:path w="8155" h="1107" extrusionOk="0">
                  <a:moveTo>
                    <a:pt x="1" y="1"/>
                  </a:moveTo>
                  <a:lnTo>
                    <a:pt x="1" y="1107"/>
                  </a:lnTo>
                  <a:lnTo>
                    <a:pt x="8155" y="1107"/>
                  </a:lnTo>
                  <a:lnTo>
                    <a:pt x="81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4;p27"/>
            <p:cNvSpPr/>
            <p:nvPr/>
          </p:nvSpPr>
          <p:spPr>
            <a:xfrm>
              <a:off x="3507700" y="3603422"/>
              <a:ext cx="254025" cy="16857"/>
            </a:xfrm>
            <a:custGeom>
              <a:avLst/>
              <a:gdLst/>
              <a:ahLst/>
              <a:cxnLst/>
              <a:rect l="l" t="t" r="r" b="b"/>
              <a:pathLst>
                <a:path w="16682" h="1107" extrusionOk="0">
                  <a:moveTo>
                    <a:pt x="0" y="1"/>
                  </a:moveTo>
                  <a:lnTo>
                    <a:pt x="0" y="1107"/>
                  </a:lnTo>
                  <a:lnTo>
                    <a:pt x="16681" y="1107"/>
                  </a:lnTo>
                  <a:lnTo>
                    <a:pt x="166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5;p27"/>
            <p:cNvSpPr/>
            <p:nvPr/>
          </p:nvSpPr>
          <p:spPr>
            <a:xfrm>
              <a:off x="3396904" y="3671306"/>
              <a:ext cx="124104" cy="16857"/>
            </a:xfrm>
            <a:custGeom>
              <a:avLst/>
              <a:gdLst/>
              <a:ahLst/>
              <a:cxnLst/>
              <a:rect l="l" t="t" r="r" b="b"/>
              <a:pathLst>
                <a:path w="8150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8149" y="1106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6;p27"/>
            <p:cNvSpPr/>
            <p:nvPr/>
          </p:nvSpPr>
          <p:spPr>
            <a:xfrm>
              <a:off x="3560341" y="3671306"/>
              <a:ext cx="725895" cy="16857"/>
            </a:xfrm>
            <a:custGeom>
              <a:avLst/>
              <a:gdLst/>
              <a:ahLst/>
              <a:cxnLst/>
              <a:rect l="l" t="t" r="r" b="b"/>
              <a:pathLst>
                <a:path w="47670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47669" y="1106"/>
                  </a:lnTo>
                  <a:lnTo>
                    <a:pt x="47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7;p27"/>
            <p:cNvSpPr/>
            <p:nvPr/>
          </p:nvSpPr>
          <p:spPr>
            <a:xfrm>
              <a:off x="3396904" y="3734363"/>
              <a:ext cx="124104" cy="16857"/>
            </a:xfrm>
            <a:custGeom>
              <a:avLst/>
              <a:gdLst/>
              <a:ahLst/>
              <a:cxnLst/>
              <a:rect l="l" t="t" r="r" b="b"/>
              <a:pathLst>
                <a:path w="8150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8149" y="1106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8;p27"/>
            <p:cNvSpPr/>
            <p:nvPr/>
          </p:nvSpPr>
          <p:spPr>
            <a:xfrm>
              <a:off x="3560341" y="3734363"/>
              <a:ext cx="725895" cy="16857"/>
            </a:xfrm>
            <a:custGeom>
              <a:avLst/>
              <a:gdLst/>
              <a:ahLst/>
              <a:cxnLst/>
              <a:rect l="l" t="t" r="r" b="b"/>
              <a:pathLst>
                <a:path w="47670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47669" y="1106"/>
                  </a:lnTo>
                  <a:lnTo>
                    <a:pt x="47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9;p27"/>
            <p:cNvSpPr/>
            <p:nvPr/>
          </p:nvSpPr>
          <p:spPr>
            <a:xfrm>
              <a:off x="3396904" y="3797420"/>
              <a:ext cx="124104" cy="16857"/>
            </a:xfrm>
            <a:custGeom>
              <a:avLst/>
              <a:gdLst/>
              <a:ahLst/>
              <a:cxnLst/>
              <a:rect l="l" t="t" r="r" b="b"/>
              <a:pathLst>
                <a:path w="8150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8149" y="1106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0;p27"/>
            <p:cNvSpPr/>
            <p:nvPr/>
          </p:nvSpPr>
          <p:spPr>
            <a:xfrm>
              <a:off x="3560341" y="3797420"/>
              <a:ext cx="725895" cy="16857"/>
            </a:xfrm>
            <a:custGeom>
              <a:avLst/>
              <a:gdLst/>
              <a:ahLst/>
              <a:cxnLst/>
              <a:rect l="l" t="t" r="r" b="b"/>
              <a:pathLst>
                <a:path w="47670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47669" y="1106"/>
                  </a:lnTo>
                  <a:lnTo>
                    <a:pt x="47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1;p27"/>
            <p:cNvSpPr/>
            <p:nvPr/>
          </p:nvSpPr>
          <p:spPr>
            <a:xfrm>
              <a:off x="3396904" y="3860477"/>
              <a:ext cx="124104" cy="16857"/>
            </a:xfrm>
            <a:custGeom>
              <a:avLst/>
              <a:gdLst/>
              <a:ahLst/>
              <a:cxnLst/>
              <a:rect l="l" t="t" r="r" b="b"/>
              <a:pathLst>
                <a:path w="8150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8149" y="1106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2;p27"/>
            <p:cNvSpPr/>
            <p:nvPr/>
          </p:nvSpPr>
          <p:spPr>
            <a:xfrm>
              <a:off x="3344172" y="3927250"/>
              <a:ext cx="124180" cy="16857"/>
            </a:xfrm>
            <a:custGeom>
              <a:avLst/>
              <a:gdLst/>
              <a:ahLst/>
              <a:cxnLst/>
              <a:rect l="l" t="t" r="r" b="b"/>
              <a:pathLst>
                <a:path w="8155" h="1107" extrusionOk="0">
                  <a:moveTo>
                    <a:pt x="1" y="1"/>
                  </a:moveTo>
                  <a:lnTo>
                    <a:pt x="1" y="1107"/>
                  </a:lnTo>
                  <a:lnTo>
                    <a:pt x="8155" y="1107"/>
                  </a:lnTo>
                  <a:lnTo>
                    <a:pt x="81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3;p27"/>
            <p:cNvSpPr/>
            <p:nvPr/>
          </p:nvSpPr>
          <p:spPr>
            <a:xfrm>
              <a:off x="3507700" y="3927250"/>
              <a:ext cx="254025" cy="16857"/>
            </a:xfrm>
            <a:custGeom>
              <a:avLst/>
              <a:gdLst/>
              <a:ahLst/>
              <a:cxnLst/>
              <a:rect l="l" t="t" r="r" b="b"/>
              <a:pathLst>
                <a:path w="16682" h="1107" extrusionOk="0">
                  <a:moveTo>
                    <a:pt x="0" y="1"/>
                  </a:moveTo>
                  <a:lnTo>
                    <a:pt x="0" y="1107"/>
                  </a:lnTo>
                  <a:lnTo>
                    <a:pt x="16681" y="1107"/>
                  </a:lnTo>
                  <a:lnTo>
                    <a:pt x="166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4;p27"/>
            <p:cNvSpPr/>
            <p:nvPr/>
          </p:nvSpPr>
          <p:spPr>
            <a:xfrm>
              <a:off x="3560341" y="3995134"/>
              <a:ext cx="468078" cy="16857"/>
            </a:xfrm>
            <a:custGeom>
              <a:avLst/>
              <a:gdLst/>
              <a:ahLst/>
              <a:cxnLst/>
              <a:rect l="l" t="t" r="r" b="b"/>
              <a:pathLst>
                <a:path w="30739" h="1107" extrusionOk="0">
                  <a:moveTo>
                    <a:pt x="1" y="1"/>
                  </a:moveTo>
                  <a:lnTo>
                    <a:pt x="1" y="1107"/>
                  </a:lnTo>
                  <a:lnTo>
                    <a:pt x="30738" y="1107"/>
                  </a:lnTo>
                  <a:lnTo>
                    <a:pt x="307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5;p27"/>
            <p:cNvSpPr/>
            <p:nvPr/>
          </p:nvSpPr>
          <p:spPr>
            <a:xfrm>
              <a:off x="3560341" y="4058359"/>
              <a:ext cx="468078" cy="16857"/>
            </a:xfrm>
            <a:custGeom>
              <a:avLst/>
              <a:gdLst/>
              <a:ahLst/>
              <a:cxnLst/>
              <a:rect l="l" t="t" r="r" b="b"/>
              <a:pathLst>
                <a:path w="30739" h="1107" extrusionOk="0">
                  <a:moveTo>
                    <a:pt x="1" y="1"/>
                  </a:moveTo>
                  <a:lnTo>
                    <a:pt x="1" y="1107"/>
                  </a:lnTo>
                  <a:lnTo>
                    <a:pt x="30738" y="1107"/>
                  </a:lnTo>
                  <a:lnTo>
                    <a:pt x="307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6;p27"/>
            <p:cNvSpPr/>
            <p:nvPr/>
          </p:nvSpPr>
          <p:spPr>
            <a:xfrm>
              <a:off x="3479849" y="4058359"/>
              <a:ext cx="41160" cy="16857"/>
            </a:xfrm>
            <a:custGeom>
              <a:avLst/>
              <a:gdLst/>
              <a:ahLst/>
              <a:cxnLst/>
              <a:rect l="l" t="t" r="r" b="b"/>
              <a:pathLst>
                <a:path w="2703" h="1107" extrusionOk="0">
                  <a:moveTo>
                    <a:pt x="1" y="1"/>
                  </a:moveTo>
                  <a:lnTo>
                    <a:pt x="1" y="1107"/>
                  </a:lnTo>
                  <a:lnTo>
                    <a:pt x="2702" y="1107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7;p27"/>
            <p:cNvSpPr/>
            <p:nvPr/>
          </p:nvSpPr>
          <p:spPr>
            <a:xfrm>
              <a:off x="3396904" y="4121416"/>
              <a:ext cx="124104" cy="16781"/>
            </a:xfrm>
            <a:custGeom>
              <a:avLst/>
              <a:gdLst/>
              <a:ahLst/>
              <a:cxnLst/>
              <a:rect l="l" t="t" r="r" b="b"/>
              <a:pathLst>
                <a:path w="8150" h="1102" extrusionOk="0">
                  <a:moveTo>
                    <a:pt x="1" y="1"/>
                  </a:moveTo>
                  <a:lnTo>
                    <a:pt x="1" y="1101"/>
                  </a:lnTo>
                  <a:lnTo>
                    <a:pt x="8149" y="1101"/>
                  </a:lnTo>
                  <a:lnTo>
                    <a:pt x="8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8;p27"/>
            <p:cNvSpPr/>
            <p:nvPr/>
          </p:nvSpPr>
          <p:spPr>
            <a:xfrm>
              <a:off x="3560341" y="4121416"/>
              <a:ext cx="468078" cy="16781"/>
            </a:xfrm>
            <a:custGeom>
              <a:avLst/>
              <a:gdLst/>
              <a:ahLst/>
              <a:cxnLst/>
              <a:rect l="l" t="t" r="r" b="b"/>
              <a:pathLst>
                <a:path w="30739" h="1102" extrusionOk="0">
                  <a:moveTo>
                    <a:pt x="1" y="1"/>
                  </a:moveTo>
                  <a:lnTo>
                    <a:pt x="1" y="1101"/>
                  </a:lnTo>
                  <a:lnTo>
                    <a:pt x="30738" y="1101"/>
                  </a:lnTo>
                  <a:lnTo>
                    <a:pt x="307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9;p27"/>
            <p:cNvSpPr/>
            <p:nvPr/>
          </p:nvSpPr>
          <p:spPr>
            <a:xfrm>
              <a:off x="4062179" y="3995134"/>
              <a:ext cx="229387" cy="16857"/>
            </a:xfrm>
            <a:custGeom>
              <a:avLst/>
              <a:gdLst/>
              <a:ahLst/>
              <a:cxnLst/>
              <a:rect l="l" t="t" r="r" b="b"/>
              <a:pathLst>
                <a:path w="15064" h="1107" extrusionOk="0">
                  <a:moveTo>
                    <a:pt x="0" y="1"/>
                  </a:moveTo>
                  <a:lnTo>
                    <a:pt x="0" y="1107"/>
                  </a:lnTo>
                  <a:lnTo>
                    <a:pt x="15063" y="1107"/>
                  </a:lnTo>
                  <a:lnTo>
                    <a:pt x="15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0;p27"/>
            <p:cNvSpPr/>
            <p:nvPr/>
          </p:nvSpPr>
          <p:spPr>
            <a:xfrm>
              <a:off x="4062179" y="4058359"/>
              <a:ext cx="229387" cy="16857"/>
            </a:xfrm>
            <a:custGeom>
              <a:avLst/>
              <a:gdLst/>
              <a:ahLst/>
              <a:cxnLst/>
              <a:rect l="l" t="t" r="r" b="b"/>
              <a:pathLst>
                <a:path w="15064" h="1107" extrusionOk="0">
                  <a:moveTo>
                    <a:pt x="0" y="1"/>
                  </a:moveTo>
                  <a:lnTo>
                    <a:pt x="0" y="1107"/>
                  </a:lnTo>
                  <a:lnTo>
                    <a:pt x="15063" y="1107"/>
                  </a:lnTo>
                  <a:lnTo>
                    <a:pt x="15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1;p27"/>
            <p:cNvSpPr/>
            <p:nvPr/>
          </p:nvSpPr>
          <p:spPr>
            <a:xfrm>
              <a:off x="4062179" y="4121416"/>
              <a:ext cx="229387" cy="16781"/>
            </a:xfrm>
            <a:custGeom>
              <a:avLst/>
              <a:gdLst/>
              <a:ahLst/>
              <a:cxnLst/>
              <a:rect l="l" t="t" r="r" b="b"/>
              <a:pathLst>
                <a:path w="15064" h="1102" extrusionOk="0">
                  <a:moveTo>
                    <a:pt x="0" y="1"/>
                  </a:moveTo>
                  <a:lnTo>
                    <a:pt x="0" y="1101"/>
                  </a:lnTo>
                  <a:lnTo>
                    <a:pt x="15063" y="1101"/>
                  </a:lnTo>
                  <a:lnTo>
                    <a:pt x="15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2;p27"/>
            <p:cNvSpPr/>
            <p:nvPr/>
          </p:nvSpPr>
          <p:spPr>
            <a:xfrm>
              <a:off x="3560341" y="3860477"/>
              <a:ext cx="725895" cy="16857"/>
            </a:xfrm>
            <a:custGeom>
              <a:avLst/>
              <a:gdLst/>
              <a:ahLst/>
              <a:cxnLst/>
              <a:rect l="l" t="t" r="r" b="b"/>
              <a:pathLst>
                <a:path w="47670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47669" y="1106"/>
                  </a:lnTo>
                  <a:lnTo>
                    <a:pt x="47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2"/>
          <p:cNvGrpSpPr/>
          <p:nvPr/>
        </p:nvGrpSpPr>
        <p:grpSpPr>
          <a:xfrm>
            <a:off x="8281404" y="300564"/>
            <a:ext cx="740520" cy="478869"/>
            <a:chOff x="3932929" y="945489"/>
            <a:chExt cx="740520" cy="478869"/>
          </a:xfrm>
        </p:grpSpPr>
        <p:grpSp>
          <p:nvGrpSpPr>
            <p:cNvPr id="179" name="Google Shape;179;p22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180" name="Google Shape;180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22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22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188" name="Google Shape;188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" name="Google Shape;191;p22"/>
          <p:cNvGrpSpPr/>
          <p:nvPr/>
        </p:nvGrpSpPr>
        <p:grpSpPr>
          <a:xfrm>
            <a:off x="5552485" y="739510"/>
            <a:ext cx="2743200" cy="3536360"/>
            <a:chOff x="5865325" y="2373175"/>
            <a:chExt cx="2743200" cy="2194500"/>
          </a:xfrm>
        </p:grpSpPr>
        <p:sp>
          <p:nvSpPr>
            <p:cNvPr id="192" name="Google Shape;192;p22"/>
            <p:cNvSpPr/>
            <p:nvPr/>
          </p:nvSpPr>
          <p:spPr>
            <a:xfrm>
              <a:off x="5865325" y="2373175"/>
              <a:ext cx="2743200" cy="21945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093893" y="2373175"/>
              <a:ext cx="2286000" cy="1645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436838" y="2373175"/>
              <a:ext cx="1600500" cy="822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6551028" y="2373175"/>
              <a:ext cx="1371900" cy="5487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665406" y="2373175"/>
              <a:ext cx="1143000" cy="274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322461" y="2373175"/>
              <a:ext cx="1828500" cy="10974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rgbClr val="0070C0"/>
                  </a:solidFill>
                </a:rPr>
                <a:t>Interpretation</a:t>
              </a:r>
              <a:endParaRPr sz="1200" dirty="0">
                <a:solidFill>
                  <a:srgbClr val="0070C0"/>
                </a:solidFill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6208270" y="2373175"/>
              <a:ext cx="2057400" cy="13716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5979515" y="2373175"/>
              <a:ext cx="2514900" cy="19203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786303" y="558438"/>
            <a:ext cx="46288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err="1"/>
              <a:t>premium_count</a:t>
            </a:r>
            <a:r>
              <a:rPr lang="en-IN" sz="1200" dirty="0"/>
              <a:t> = </a:t>
            </a:r>
            <a:r>
              <a:rPr lang="en-IN" sz="1200" dirty="0" err="1"/>
              <a:t>computer_df</a:t>
            </a:r>
            <a:r>
              <a:rPr lang="en-IN" sz="1200" dirty="0"/>
              <a:t>[</a:t>
            </a:r>
            <a:r>
              <a:rPr lang="en-IN" sz="1200" dirty="0" err="1"/>
              <a:t>computer_df</a:t>
            </a:r>
            <a:r>
              <a:rPr lang="en-IN" sz="1200" dirty="0"/>
              <a:t>['premium'] == 'yes'].shape[0]</a:t>
            </a:r>
            <a:r>
              <a:rPr lang="en-IN" sz="1200" dirty="0" err="1"/>
              <a:t>total_computers</a:t>
            </a:r>
            <a:r>
              <a:rPr lang="en-IN" sz="1200" dirty="0"/>
              <a:t> = </a:t>
            </a:r>
            <a:r>
              <a:rPr lang="en-IN" sz="1200" dirty="0" err="1"/>
              <a:t>computer_df.shape</a:t>
            </a:r>
            <a:r>
              <a:rPr lang="en-IN" sz="1200" dirty="0"/>
              <a:t>[0]</a:t>
            </a:r>
            <a:r>
              <a:rPr lang="en-IN" sz="1200" dirty="0" err="1"/>
              <a:t>probability_premium</a:t>
            </a:r>
            <a:r>
              <a:rPr lang="en-IN" sz="1200" dirty="0"/>
              <a:t> = </a:t>
            </a:r>
            <a:r>
              <a:rPr lang="en-IN" sz="1200" dirty="0" err="1"/>
              <a:t>premium_count</a:t>
            </a:r>
            <a:r>
              <a:rPr lang="en-IN" sz="1200" dirty="0"/>
              <a:t> / </a:t>
            </a:r>
            <a:r>
              <a:rPr lang="en-IN" sz="1200" dirty="0" err="1"/>
              <a:t>total_computersprint</a:t>
            </a:r>
            <a:r>
              <a:rPr lang="en-IN" sz="1200" dirty="0"/>
              <a:t>(</a:t>
            </a:r>
            <a:r>
              <a:rPr lang="en-IN" sz="1200" dirty="0" err="1"/>
              <a:t>f"Probability</a:t>
            </a:r>
            <a:r>
              <a:rPr lang="en-IN" sz="1200" dirty="0"/>
              <a:t> of selling a premium computer: {probability_premium:.2f}")</a:t>
            </a:r>
            <a:r>
              <a:rPr lang="en-IN" sz="1200" dirty="0" err="1"/>
              <a:t>premium_with_cd_count</a:t>
            </a:r>
            <a:r>
              <a:rPr lang="en-IN" sz="1200" dirty="0"/>
              <a:t> = </a:t>
            </a:r>
            <a:r>
              <a:rPr lang="en-IN" sz="1200" dirty="0" err="1"/>
              <a:t>computer_df</a:t>
            </a:r>
            <a:r>
              <a:rPr lang="en-IN" sz="1200" dirty="0"/>
              <a:t>[(</a:t>
            </a:r>
            <a:r>
              <a:rPr lang="en-IN" sz="1200" dirty="0" err="1"/>
              <a:t>computer_df</a:t>
            </a:r>
            <a:r>
              <a:rPr lang="en-IN" sz="1200" dirty="0"/>
              <a:t>['premium'] == 'yes') &amp; (</a:t>
            </a:r>
            <a:r>
              <a:rPr lang="en-IN" sz="1200" dirty="0" err="1"/>
              <a:t>computer_df</a:t>
            </a:r>
            <a:r>
              <a:rPr lang="en-IN" sz="1200" dirty="0"/>
              <a:t>['cd'] == 'yes')].shape[0]</a:t>
            </a:r>
            <a:r>
              <a:rPr lang="en-IN" sz="1200" dirty="0" err="1"/>
              <a:t>probability_premium_cd</a:t>
            </a:r>
            <a:r>
              <a:rPr lang="en-IN" sz="1200" dirty="0"/>
              <a:t> = </a:t>
            </a:r>
            <a:r>
              <a:rPr lang="en-IN" sz="1200" dirty="0" err="1"/>
              <a:t>premium_with_cd_count</a:t>
            </a:r>
            <a:r>
              <a:rPr lang="en-IN" sz="1200" dirty="0"/>
              <a:t> / </a:t>
            </a:r>
            <a:r>
              <a:rPr lang="en-IN" sz="1200" dirty="0" err="1"/>
              <a:t>premium_countprint</a:t>
            </a:r>
            <a:r>
              <a:rPr lang="en-IN" sz="1200" dirty="0"/>
              <a:t>(</a:t>
            </a:r>
            <a:r>
              <a:rPr lang="en-IN" sz="1200" dirty="0" err="1"/>
              <a:t>f"Given</a:t>
            </a:r>
            <a:r>
              <a:rPr lang="en-IN" sz="1200" dirty="0"/>
              <a:t> that a computer is premium, probability that it has a CD player: {probability_premium_cd:.2f}")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644355" y="742250"/>
            <a:ext cx="255946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Probability of selling a premium computer: 0.90 Given that a computer is premium, probability that it has a CD player: 0.50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8044" y="3022351"/>
            <a:ext cx="44898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condition = (</a:t>
            </a:r>
            <a:r>
              <a:rPr lang="en-IN" sz="1200" dirty="0" err="1"/>
              <a:t>computer_df</a:t>
            </a:r>
            <a:r>
              <a:rPr lang="en-IN" sz="1200" dirty="0"/>
              <a:t>['ram'] &gt;= 8) &amp; (</a:t>
            </a:r>
            <a:r>
              <a:rPr lang="en-IN" sz="1200" dirty="0" err="1"/>
              <a:t>computer_df</a:t>
            </a:r>
            <a:r>
              <a:rPr lang="en-IN" sz="1200" dirty="0"/>
              <a:t>['screen'] == 14) &amp; (</a:t>
            </a:r>
            <a:r>
              <a:rPr lang="en-IN" sz="1200" dirty="0" err="1"/>
              <a:t>computer_df</a:t>
            </a:r>
            <a:r>
              <a:rPr lang="en-IN" sz="1200" dirty="0"/>
              <a:t>['speed'] &gt; </a:t>
            </a:r>
            <a:endParaRPr lang="en-IN" sz="1200" dirty="0" smtClean="0"/>
          </a:p>
          <a:p>
            <a:r>
              <a:rPr lang="en-IN" sz="1200" dirty="0" err="1" smtClean="0"/>
              <a:t>computer_df</a:t>
            </a:r>
            <a:r>
              <a:rPr lang="en-IN" sz="1200" dirty="0" smtClean="0"/>
              <a:t>[condition</a:t>
            </a:r>
            <a:r>
              <a:rPr lang="en-IN" sz="1200" dirty="0"/>
              <a:t>].shape[0</a:t>
            </a:r>
            <a:r>
              <a:rPr lang="en-IN" sz="1200" dirty="0" smtClean="0"/>
              <a:t>]</a:t>
            </a:r>
          </a:p>
          <a:p>
            <a:r>
              <a:rPr lang="en-IN" sz="1200" dirty="0"/>
              <a:t> </a:t>
            </a:r>
            <a:r>
              <a:rPr lang="en-IN" sz="1200" dirty="0" err="1"/>
              <a:t>total_computers</a:t>
            </a:r>
            <a:r>
              <a:rPr lang="en-IN" sz="1200" dirty="0"/>
              <a:t>= </a:t>
            </a:r>
            <a:r>
              <a:rPr lang="en-IN" sz="1200" dirty="0" err="1" smtClean="0"/>
              <a:t>computer_df.shape</a:t>
            </a:r>
            <a:r>
              <a:rPr lang="en-IN" sz="1200" dirty="0" smtClean="0"/>
              <a:t>[0</a:t>
            </a:r>
          </a:p>
          <a:p>
            <a:r>
              <a:rPr lang="en-IN" sz="1200" dirty="0"/>
              <a:t>probability= </a:t>
            </a:r>
            <a:r>
              <a:rPr lang="en-IN" sz="1200" dirty="0" err="1"/>
              <a:t>computers_meeting_condition</a:t>
            </a:r>
            <a:r>
              <a:rPr lang="en-IN" sz="1200" dirty="0"/>
              <a:t> / </a:t>
            </a:r>
            <a:r>
              <a:rPr lang="en-IN" sz="1200" dirty="0" err="1"/>
              <a:t>total_computers</a:t>
            </a:r>
            <a:endParaRPr lang="en-IN" sz="12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726379" y="2960305"/>
            <a:ext cx="2498836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ar(--jp-code-font-family)"/>
              </a:rPr>
              <a:t>Probability of purchasing a computer with at least 8GB RAM, 14 inch screen, and processor speed &gt; 33 MHz: 0.16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6" name="Google Shape;396;p27"/>
          <p:cNvGrpSpPr/>
          <p:nvPr/>
        </p:nvGrpSpPr>
        <p:grpSpPr>
          <a:xfrm>
            <a:off x="310508" y="4275870"/>
            <a:ext cx="861566" cy="584252"/>
            <a:chOff x="5411335" y="2460278"/>
            <a:chExt cx="654189" cy="451998"/>
          </a:xfrm>
        </p:grpSpPr>
        <p:sp>
          <p:nvSpPr>
            <p:cNvPr id="37" name="Google Shape;397;p27"/>
            <p:cNvSpPr/>
            <p:nvPr/>
          </p:nvSpPr>
          <p:spPr>
            <a:xfrm>
              <a:off x="5411335" y="2460278"/>
              <a:ext cx="654189" cy="451998"/>
            </a:xfrm>
            <a:custGeom>
              <a:avLst/>
              <a:gdLst/>
              <a:ahLst/>
              <a:cxnLst/>
              <a:rect l="l" t="t" r="r" b="b"/>
              <a:pathLst>
                <a:path w="42961" h="29683" extrusionOk="0">
                  <a:moveTo>
                    <a:pt x="617" y="0"/>
                  </a:moveTo>
                  <a:cubicBezTo>
                    <a:pt x="278" y="0"/>
                    <a:pt x="0" y="278"/>
                    <a:pt x="0" y="617"/>
                  </a:cubicBezTo>
                  <a:lnTo>
                    <a:pt x="0" y="29060"/>
                  </a:lnTo>
                  <a:cubicBezTo>
                    <a:pt x="0" y="29404"/>
                    <a:pt x="278" y="29682"/>
                    <a:pt x="617" y="29682"/>
                  </a:cubicBezTo>
                  <a:lnTo>
                    <a:pt x="42338" y="29682"/>
                  </a:lnTo>
                  <a:cubicBezTo>
                    <a:pt x="42683" y="29682"/>
                    <a:pt x="42961" y="29404"/>
                    <a:pt x="42961" y="29060"/>
                  </a:cubicBezTo>
                  <a:lnTo>
                    <a:pt x="42961" y="617"/>
                  </a:lnTo>
                  <a:cubicBezTo>
                    <a:pt x="42961" y="278"/>
                    <a:pt x="42683" y="0"/>
                    <a:pt x="4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8;p27"/>
            <p:cNvSpPr/>
            <p:nvPr/>
          </p:nvSpPr>
          <p:spPr>
            <a:xfrm>
              <a:off x="5520684" y="2579708"/>
              <a:ext cx="123084" cy="213139"/>
            </a:xfrm>
            <a:custGeom>
              <a:avLst/>
              <a:gdLst/>
              <a:ahLst/>
              <a:cxnLst/>
              <a:rect l="l" t="t" r="r" b="b"/>
              <a:pathLst>
                <a:path w="8083" h="13997" extrusionOk="0">
                  <a:moveTo>
                    <a:pt x="8083" y="0"/>
                  </a:moveTo>
                  <a:lnTo>
                    <a:pt x="1" y="6998"/>
                  </a:lnTo>
                  <a:lnTo>
                    <a:pt x="8083" y="13996"/>
                  </a:lnTo>
                  <a:lnTo>
                    <a:pt x="8083" y="10205"/>
                  </a:lnTo>
                  <a:lnTo>
                    <a:pt x="4381" y="6998"/>
                  </a:lnTo>
                  <a:lnTo>
                    <a:pt x="8083" y="3791"/>
                  </a:lnTo>
                  <a:lnTo>
                    <a:pt x="80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9;p27"/>
            <p:cNvSpPr/>
            <p:nvPr/>
          </p:nvSpPr>
          <p:spPr>
            <a:xfrm>
              <a:off x="5833015" y="2579708"/>
              <a:ext cx="123069" cy="213139"/>
            </a:xfrm>
            <a:custGeom>
              <a:avLst/>
              <a:gdLst/>
              <a:ahLst/>
              <a:cxnLst/>
              <a:rect l="l" t="t" r="r" b="b"/>
              <a:pathLst>
                <a:path w="8082" h="13997" extrusionOk="0">
                  <a:moveTo>
                    <a:pt x="0" y="0"/>
                  </a:moveTo>
                  <a:lnTo>
                    <a:pt x="0" y="3791"/>
                  </a:lnTo>
                  <a:lnTo>
                    <a:pt x="3707" y="6998"/>
                  </a:lnTo>
                  <a:lnTo>
                    <a:pt x="0" y="10205"/>
                  </a:lnTo>
                  <a:lnTo>
                    <a:pt x="0" y="13996"/>
                  </a:lnTo>
                  <a:lnTo>
                    <a:pt x="8082" y="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0;p27"/>
            <p:cNvSpPr/>
            <p:nvPr/>
          </p:nvSpPr>
          <p:spPr>
            <a:xfrm>
              <a:off x="5674314" y="2544913"/>
              <a:ext cx="128155" cy="282714"/>
            </a:xfrm>
            <a:custGeom>
              <a:avLst/>
              <a:gdLst/>
              <a:ahLst/>
              <a:cxnLst/>
              <a:rect l="l" t="t" r="r" b="b"/>
              <a:pathLst>
                <a:path w="8416" h="18566" extrusionOk="0">
                  <a:moveTo>
                    <a:pt x="4992" y="1"/>
                  </a:moveTo>
                  <a:lnTo>
                    <a:pt x="0" y="18566"/>
                  </a:lnTo>
                  <a:lnTo>
                    <a:pt x="3430" y="18566"/>
                  </a:lnTo>
                  <a:lnTo>
                    <a:pt x="8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524212" y="349879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79562" y="3850293"/>
            <a:ext cx="811927" cy="753197"/>
            <a:chOff x="4932662" y="2251593"/>
            <a:chExt cx="811927" cy="753197"/>
          </a:xfrm>
        </p:grpSpPr>
        <p:sp>
          <p:nvSpPr>
            <p:cNvPr id="166" name="Google Shape;166;p21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243795" y="394941"/>
            <a:ext cx="703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system-ui"/>
              </a:rPr>
              <a:t>Assessing Price Disparities Between </a:t>
            </a:r>
            <a:r>
              <a:rPr lang="en-US" sz="1800" b="1" dirty="0" smtClean="0">
                <a:solidFill>
                  <a:srgbClr val="0070C0"/>
                </a:solidFill>
                <a:latin typeface="system-ui"/>
              </a:rPr>
              <a:t>Premium</a:t>
            </a:r>
          </a:p>
          <a:p>
            <a:pPr algn="ctr"/>
            <a:r>
              <a:rPr lang="en-US" sz="1800" b="1" dirty="0" smtClean="0">
                <a:solidFill>
                  <a:srgbClr val="0070C0"/>
                </a:solidFill>
                <a:latin typeface="system-ui"/>
              </a:rPr>
              <a:t>and </a:t>
            </a:r>
            <a:r>
              <a:rPr lang="en-US" sz="1800" b="1" dirty="0">
                <a:solidFill>
                  <a:srgbClr val="0070C0"/>
                </a:solidFill>
                <a:latin typeface="system-ui"/>
              </a:rPr>
              <a:t>Non-Premium Computers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76133" y="109680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var(--jp-code-font-family)"/>
              </a:rPr>
              <a:t>Average price (Simple Random Sampling): 3014.80 Average price (Systematic Sampling): 2214.96 Average price (Stratified Sampling by RAM): 2226.60 Average price (Cluster Sampling by screen size = 14): 2083.56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6133" y="347366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var(--jp-code-font-family)"/>
              </a:rPr>
              <a:t>Average price of premium computers (sampled data): 2367.67 Average price of non-premium computers (sampled data): 3341.50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76133" y="234091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var(--jp-code-font-family)"/>
              </a:rPr>
              <a:t>Average price of premium computers (whole data): 2204.15 Average price of non-premium computers (whole data): 2361.93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4" name="Google Shape;362;p27"/>
          <p:cNvGrpSpPr/>
          <p:nvPr/>
        </p:nvGrpSpPr>
        <p:grpSpPr>
          <a:xfrm>
            <a:off x="7399283" y="1430741"/>
            <a:ext cx="1239194" cy="2068052"/>
            <a:chOff x="7001393" y="2378689"/>
            <a:chExt cx="607044" cy="1041835"/>
          </a:xfrm>
        </p:grpSpPr>
        <p:sp>
          <p:nvSpPr>
            <p:cNvPr id="35" name="Google Shape;363;p27"/>
            <p:cNvSpPr/>
            <p:nvPr/>
          </p:nvSpPr>
          <p:spPr>
            <a:xfrm>
              <a:off x="7001469" y="2378689"/>
              <a:ext cx="606968" cy="1041835"/>
            </a:xfrm>
            <a:custGeom>
              <a:avLst/>
              <a:gdLst/>
              <a:ahLst/>
              <a:cxnLst/>
              <a:rect l="l" t="t" r="r" b="b"/>
              <a:pathLst>
                <a:path w="39860" h="68418" extrusionOk="0">
                  <a:moveTo>
                    <a:pt x="618" y="0"/>
                  </a:moveTo>
                  <a:cubicBezTo>
                    <a:pt x="279" y="0"/>
                    <a:pt x="1" y="278"/>
                    <a:pt x="1" y="617"/>
                  </a:cubicBezTo>
                  <a:lnTo>
                    <a:pt x="1" y="67795"/>
                  </a:lnTo>
                  <a:cubicBezTo>
                    <a:pt x="1" y="68140"/>
                    <a:pt x="279" y="68418"/>
                    <a:pt x="618" y="68418"/>
                  </a:cubicBezTo>
                  <a:lnTo>
                    <a:pt x="39243" y="68418"/>
                  </a:lnTo>
                  <a:cubicBezTo>
                    <a:pt x="39582" y="68418"/>
                    <a:pt x="39860" y="68140"/>
                    <a:pt x="39860" y="67790"/>
                  </a:cubicBezTo>
                  <a:lnTo>
                    <a:pt x="39860" y="617"/>
                  </a:lnTo>
                  <a:cubicBezTo>
                    <a:pt x="39860" y="278"/>
                    <a:pt x="39582" y="0"/>
                    <a:pt x="39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4;p27"/>
            <p:cNvSpPr/>
            <p:nvPr/>
          </p:nvSpPr>
          <p:spPr>
            <a:xfrm>
              <a:off x="7001393" y="2451218"/>
              <a:ext cx="607044" cy="892453"/>
            </a:xfrm>
            <a:custGeom>
              <a:avLst/>
              <a:gdLst/>
              <a:ahLst/>
              <a:cxnLst/>
              <a:rect l="l" t="t" r="r" b="b"/>
              <a:pathLst>
                <a:path w="39865" h="58608" extrusionOk="0">
                  <a:moveTo>
                    <a:pt x="0" y="1"/>
                  </a:moveTo>
                  <a:lnTo>
                    <a:pt x="0" y="58608"/>
                  </a:lnTo>
                  <a:lnTo>
                    <a:pt x="39865" y="58608"/>
                  </a:lnTo>
                  <a:lnTo>
                    <a:pt x="398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5;p27"/>
            <p:cNvSpPr/>
            <p:nvPr/>
          </p:nvSpPr>
          <p:spPr>
            <a:xfrm>
              <a:off x="7086362" y="2681016"/>
              <a:ext cx="437105" cy="437090"/>
            </a:xfrm>
            <a:custGeom>
              <a:avLst/>
              <a:gdLst/>
              <a:ahLst/>
              <a:cxnLst/>
              <a:rect l="l" t="t" r="r" b="b"/>
              <a:pathLst>
                <a:path w="28705" h="28704" extrusionOk="0">
                  <a:moveTo>
                    <a:pt x="28087" y="28704"/>
                  </a:moveTo>
                  <a:lnTo>
                    <a:pt x="618" y="28704"/>
                  </a:lnTo>
                  <a:cubicBezTo>
                    <a:pt x="279" y="28704"/>
                    <a:pt x="1" y="28426"/>
                    <a:pt x="1" y="28087"/>
                  </a:cubicBezTo>
                  <a:lnTo>
                    <a:pt x="1" y="623"/>
                  </a:lnTo>
                  <a:cubicBezTo>
                    <a:pt x="1" y="279"/>
                    <a:pt x="279" y="1"/>
                    <a:pt x="618" y="1"/>
                  </a:cubicBezTo>
                  <a:lnTo>
                    <a:pt x="28087" y="1"/>
                  </a:lnTo>
                  <a:cubicBezTo>
                    <a:pt x="28426" y="1"/>
                    <a:pt x="28704" y="279"/>
                    <a:pt x="28704" y="623"/>
                  </a:cubicBezTo>
                  <a:lnTo>
                    <a:pt x="28704" y="28087"/>
                  </a:lnTo>
                  <a:cubicBezTo>
                    <a:pt x="28704" y="28426"/>
                    <a:pt x="28426" y="28704"/>
                    <a:pt x="28087" y="287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6;p27"/>
            <p:cNvSpPr/>
            <p:nvPr/>
          </p:nvSpPr>
          <p:spPr>
            <a:xfrm>
              <a:off x="7137572" y="2732302"/>
              <a:ext cx="334685" cy="334609"/>
            </a:xfrm>
            <a:custGeom>
              <a:avLst/>
              <a:gdLst/>
              <a:ahLst/>
              <a:cxnLst/>
              <a:rect l="l" t="t" r="r" b="b"/>
              <a:pathLst>
                <a:path w="21979" h="21974" extrusionOk="0">
                  <a:moveTo>
                    <a:pt x="10989" y="2030"/>
                  </a:moveTo>
                  <a:cubicBezTo>
                    <a:pt x="15925" y="2030"/>
                    <a:pt x="19944" y="6048"/>
                    <a:pt x="19944" y="10990"/>
                  </a:cubicBezTo>
                  <a:cubicBezTo>
                    <a:pt x="19944" y="15931"/>
                    <a:pt x="15925" y="19944"/>
                    <a:pt x="10989" y="19944"/>
                  </a:cubicBezTo>
                  <a:cubicBezTo>
                    <a:pt x="6048" y="19944"/>
                    <a:pt x="2029" y="15931"/>
                    <a:pt x="2029" y="10990"/>
                  </a:cubicBezTo>
                  <a:cubicBezTo>
                    <a:pt x="2029" y="6048"/>
                    <a:pt x="6048" y="2030"/>
                    <a:pt x="10989" y="2030"/>
                  </a:cubicBezTo>
                  <a:close/>
                  <a:moveTo>
                    <a:pt x="10989" y="1"/>
                  </a:moveTo>
                  <a:cubicBezTo>
                    <a:pt x="4931" y="1"/>
                    <a:pt x="1" y="4931"/>
                    <a:pt x="1" y="10990"/>
                  </a:cubicBezTo>
                  <a:cubicBezTo>
                    <a:pt x="1" y="17048"/>
                    <a:pt x="4931" y="21973"/>
                    <a:pt x="10989" y="21973"/>
                  </a:cubicBezTo>
                  <a:cubicBezTo>
                    <a:pt x="17048" y="21973"/>
                    <a:pt x="21978" y="17043"/>
                    <a:pt x="21973" y="10990"/>
                  </a:cubicBezTo>
                  <a:cubicBezTo>
                    <a:pt x="21973" y="4931"/>
                    <a:pt x="17048" y="1"/>
                    <a:pt x="109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7;p27"/>
            <p:cNvSpPr/>
            <p:nvPr/>
          </p:nvSpPr>
          <p:spPr>
            <a:xfrm>
              <a:off x="7234313" y="2844209"/>
              <a:ext cx="141113" cy="119018"/>
            </a:xfrm>
            <a:custGeom>
              <a:avLst/>
              <a:gdLst/>
              <a:ahLst/>
              <a:cxnLst/>
              <a:rect l="l" t="t" r="r" b="b"/>
              <a:pathLst>
                <a:path w="9267" h="7816" extrusionOk="0">
                  <a:moveTo>
                    <a:pt x="7443" y="0"/>
                  </a:moveTo>
                  <a:lnTo>
                    <a:pt x="3619" y="4369"/>
                  </a:lnTo>
                  <a:lnTo>
                    <a:pt x="1613" y="2607"/>
                  </a:lnTo>
                  <a:lnTo>
                    <a:pt x="1" y="4430"/>
                  </a:lnTo>
                  <a:lnTo>
                    <a:pt x="3842" y="7815"/>
                  </a:lnTo>
                  <a:lnTo>
                    <a:pt x="9267" y="1606"/>
                  </a:lnTo>
                  <a:lnTo>
                    <a:pt x="7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8;p27"/>
            <p:cNvSpPr/>
            <p:nvPr/>
          </p:nvSpPr>
          <p:spPr>
            <a:xfrm>
              <a:off x="7186407" y="2444274"/>
              <a:ext cx="237092" cy="42424"/>
            </a:xfrm>
            <a:custGeom>
              <a:avLst/>
              <a:gdLst/>
              <a:ahLst/>
              <a:cxnLst/>
              <a:rect l="l" t="t" r="r" b="b"/>
              <a:pathLst>
                <a:path w="15570" h="2786" extrusionOk="0">
                  <a:moveTo>
                    <a:pt x="1" y="1"/>
                  </a:moveTo>
                  <a:cubicBezTo>
                    <a:pt x="1" y="1535"/>
                    <a:pt x="1240" y="2786"/>
                    <a:pt x="2785" y="2786"/>
                  </a:cubicBezTo>
                  <a:lnTo>
                    <a:pt x="12774" y="2786"/>
                  </a:lnTo>
                  <a:cubicBezTo>
                    <a:pt x="14319" y="2786"/>
                    <a:pt x="15570" y="1535"/>
                    <a:pt x="15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9;p27"/>
            <p:cNvSpPr/>
            <p:nvPr/>
          </p:nvSpPr>
          <p:spPr>
            <a:xfrm>
              <a:off x="7242871" y="2437087"/>
              <a:ext cx="124013" cy="14146"/>
            </a:xfrm>
            <a:custGeom>
              <a:avLst/>
              <a:gdLst/>
              <a:ahLst/>
              <a:cxnLst/>
              <a:rect l="l" t="t" r="r" b="b"/>
              <a:pathLst>
                <a:path w="8144" h="929" extrusionOk="0">
                  <a:moveTo>
                    <a:pt x="467" y="0"/>
                  </a:moveTo>
                  <a:cubicBezTo>
                    <a:pt x="211" y="0"/>
                    <a:pt x="0" y="206"/>
                    <a:pt x="0" y="467"/>
                  </a:cubicBezTo>
                  <a:cubicBezTo>
                    <a:pt x="0" y="723"/>
                    <a:pt x="211" y="929"/>
                    <a:pt x="467" y="929"/>
                  </a:cubicBezTo>
                  <a:lnTo>
                    <a:pt x="7676" y="929"/>
                  </a:lnTo>
                  <a:cubicBezTo>
                    <a:pt x="7937" y="929"/>
                    <a:pt x="8143" y="723"/>
                    <a:pt x="8143" y="467"/>
                  </a:cubicBezTo>
                  <a:cubicBezTo>
                    <a:pt x="8143" y="206"/>
                    <a:pt x="7937" y="0"/>
                    <a:pt x="76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Google Shape;482;p32"/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554278" y="1229710"/>
            <a:ext cx="1724188" cy="2117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00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524212" y="349879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13" y="198874"/>
            <a:ext cx="8683120" cy="473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2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524212" y="349879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15" y="175063"/>
            <a:ext cx="4733268" cy="4785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883" y="175063"/>
            <a:ext cx="3962400" cy="47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9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524212" y="334114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1004472" y="3818768"/>
            <a:ext cx="811927" cy="753197"/>
            <a:chOff x="4932662" y="2251593"/>
            <a:chExt cx="811927" cy="753197"/>
          </a:xfrm>
        </p:grpSpPr>
        <p:sp>
          <p:nvSpPr>
            <p:cNvPr id="166" name="Google Shape;166;p21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296659" y="2902930"/>
            <a:ext cx="6553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Population </a:t>
            </a:r>
            <a:r>
              <a:rPr lang="en-IN" dirty="0"/>
              <a:t>Mean: 2219.58Mean of Sample Means (n=100</a:t>
            </a:r>
            <a:r>
              <a:rPr lang="en-IN" dirty="0" smtClean="0"/>
              <a:t>):</a:t>
            </a:r>
          </a:p>
          <a:p>
            <a:r>
              <a:rPr lang="en-IN" dirty="0" smtClean="0"/>
              <a:t>2217.56Population </a:t>
            </a:r>
            <a:r>
              <a:rPr lang="en-IN" dirty="0"/>
              <a:t>Standard Deviation: 580.80Standard Deviation of Sample Means (n=100): 58.13Expected Standard Deviation (n=100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</a:t>
            </a:r>
            <a:r>
              <a:rPr lang="en-IN" dirty="0"/>
              <a:t>58.08 The mean of the sample means are close to the population mean.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standard deviation of the sample means are approximate the population standard deviation divided by the square root of the sample size.  </a:t>
            </a:r>
            <a:endParaRPr lang="en-IN" dirty="0" smtClean="0"/>
          </a:p>
          <a:p>
            <a:r>
              <a:rPr lang="en-IN" dirty="0" smtClean="0"/>
              <a:t>Thus</a:t>
            </a:r>
            <a:r>
              <a:rPr lang="en-IN" dirty="0"/>
              <a:t>, it satisfies the CLT </a:t>
            </a:r>
            <a:r>
              <a:rPr lang="en-IN" dirty="0" smtClean="0"/>
              <a:t>theorem.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04472" y="434862"/>
            <a:ext cx="81258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population_mean</a:t>
            </a:r>
            <a:r>
              <a:rPr lang="en-IN" dirty="0"/>
              <a:t> = </a:t>
            </a:r>
            <a:r>
              <a:rPr lang="en-IN" dirty="0" err="1"/>
              <a:t>computer_df</a:t>
            </a:r>
            <a:r>
              <a:rPr lang="en-IN" dirty="0"/>
              <a:t>['price</a:t>
            </a:r>
            <a:r>
              <a:rPr lang="en-IN" dirty="0" smtClean="0"/>
              <a:t>'].</a:t>
            </a:r>
          </a:p>
          <a:p>
            <a:r>
              <a:rPr lang="en-IN" dirty="0" smtClean="0"/>
              <a:t>mean</a:t>
            </a:r>
            <a:r>
              <a:rPr lang="en-IN" dirty="0"/>
              <a:t>()</a:t>
            </a:r>
            <a:r>
              <a:rPr lang="en-IN" dirty="0" err="1"/>
              <a:t>sample_means_mean</a:t>
            </a:r>
            <a:r>
              <a:rPr lang="en-IN" dirty="0"/>
              <a:t> = </a:t>
            </a:r>
            <a:r>
              <a:rPr lang="en-IN" dirty="0" err="1"/>
              <a:t>np.mean</a:t>
            </a:r>
            <a:r>
              <a:rPr lang="en-IN" dirty="0"/>
              <a:t>(sample_means_100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f"Population</a:t>
            </a:r>
            <a:r>
              <a:rPr lang="en-IN" dirty="0" smtClean="0"/>
              <a:t> </a:t>
            </a:r>
            <a:r>
              <a:rPr lang="en-IN" dirty="0"/>
              <a:t>Mean: {population_mean:.2f}")print(</a:t>
            </a:r>
            <a:r>
              <a:rPr lang="en-IN" dirty="0" err="1"/>
              <a:t>f"Mean</a:t>
            </a:r>
            <a:r>
              <a:rPr lang="en-IN" dirty="0"/>
              <a:t> of Sample Means (n=100): {sample_means_mean:.2f}")</a:t>
            </a:r>
            <a:r>
              <a:rPr lang="en-IN" dirty="0" err="1"/>
              <a:t>population_std</a:t>
            </a:r>
            <a:r>
              <a:rPr lang="en-IN" dirty="0"/>
              <a:t> = </a:t>
            </a:r>
            <a:r>
              <a:rPr lang="en-IN" dirty="0" err="1"/>
              <a:t>computer_df</a:t>
            </a:r>
            <a:r>
              <a:rPr lang="en-IN" dirty="0"/>
              <a:t>['price</a:t>
            </a:r>
            <a:r>
              <a:rPr lang="en-IN" dirty="0" smtClean="0"/>
              <a:t>'].</a:t>
            </a:r>
          </a:p>
          <a:p>
            <a:r>
              <a:rPr lang="en-IN" dirty="0" err="1" smtClean="0"/>
              <a:t>std</a:t>
            </a:r>
            <a:r>
              <a:rPr lang="en-IN" dirty="0"/>
              <a:t>()</a:t>
            </a:r>
            <a:r>
              <a:rPr lang="en-IN" dirty="0" err="1"/>
              <a:t>sample_means_std</a:t>
            </a:r>
            <a:r>
              <a:rPr lang="en-IN" dirty="0"/>
              <a:t> = </a:t>
            </a:r>
            <a:r>
              <a:rPr lang="en-IN" dirty="0" err="1"/>
              <a:t>np.std</a:t>
            </a:r>
            <a:r>
              <a:rPr lang="en-IN" dirty="0"/>
              <a:t>(sample_means_100)expected</a:t>
            </a:r>
            <a:r>
              <a:rPr lang="en-IN" dirty="0" smtClean="0"/>
              <a:t>_</a:t>
            </a:r>
          </a:p>
          <a:p>
            <a:r>
              <a:rPr lang="en-IN" dirty="0" err="1" smtClean="0"/>
              <a:t>std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population_std</a:t>
            </a:r>
            <a:r>
              <a:rPr lang="en-IN" dirty="0"/>
              <a:t> / </a:t>
            </a:r>
            <a:r>
              <a:rPr lang="en-IN" dirty="0" err="1"/>
              <a:t>np.sqrt</a:t>
            </a:r>
            <a:r>
              <a:rPr lang="en-IN" dirty="0"/>
              <a:t>(100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f"Population</a:t>
            </a:r>
            <a:r>
              <a:rPr lang="en-IN" dirty="0" smtClean="0"/>
              <a:t> </a:t>
            </a:r>
            <a:r>
              <a:rPr lang="en-IN" dirty="0"/>
              <a:t>Standard Deviation: </a:t>
            </a:r>
            <a:r>
              <a:rPr lang="en-IN" dirty="0" smtClean="0"/>
              <a:t>{</a:t>
            </a:r>
            <a:r>
              <a:rPr lang="en-IN" dirty="0"/>
              <a:t>population_std:.2f</a:t>
            </a:r>
            <a:r>
              <a:rPr lang="en-IN" dirty="0" smtClean="0"/>
              <a:t>}")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f"Standard</a:t>
            </a:r>
            <a:r>
              <a:rPr lang="en-IN" dirty="0" smtClean="0"/>
              <a:t> </a:t>
            </a:r>
            <a:r>
              <a:rPr lang="en-IN" dirty="0"/>
              <a:t>Deviation of Sample Means (n=100): {sample_means_std:.2f</a:t>
            </a:r>
            <a:r>
              <a:rPr lang="en-IN" dirty="0" smtClean="0"/>
              <a:t>}")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f"Expected</a:t>
            </a:r>
            <a:r>
              <a:rPr lang="en-IN" dirty="0" smtClean="0"/>
              <a:t> </a:t>
            </a:r>
            <a:r>
              <a:rPr lang="en-IN" dirty="0"/>
              <a:t>Standard Deviation (n=100): {expected_std:.2f}")</a:t>
            </a:r>
          </a:p>
        </p:txBody>
      </p:sp>
      <p:grpSp>
        <p:nvGrpSpPr>
          <p:cNvPr id="12" name="Google Shape;401;p27"/>
          <p:cNvGrpSpPr/>
          <p:nvPr/>
        </p:nvGrpSpPr>
        <p:grpSpPr>
          <a:xfrm>
            <a:off x="7908809" y="1450524"/>
            <a:ext cx="584255" cy="584255"/>
            <a:chOff x="4590923" y="2338991"/>
            <a:chExt cx="721570" cy="721570"/>
          </a:xfrm>
        </p:grpSpPr>
        <p:sp>
          <p:nvSpPr>
            <p:cNvPr id="13" name="Google Shape;402;p27"/>
            <p:cNvSpPr/>
            <p:nvPr/>
          </p:nvSpPr>
          <p:spPr>
            <a:xfrm>
              <a:off x="4590923" y="2338991"/>
              <a:ext cx="721570" cy="721570"/>
            </a:xfrm>
            <a:custGeom>
              <a:avLst/>
              <a:gdLst/>
              <a:ahLst/>
              <a:cxnLst/>
              <a:rect l="l" t="t" r="r" b="b"/>
              <a:pathLst>
                <a:path w="47386" h="47386" extrusionOk="0">
                  <a:moveTo>
                    <a:pt x="623" y="0"/>
                  </a:moveTo>
                  <a:cubicBezTo>
                    <a:pt x="278" y="0"/>
                    <a:pt x="0" y="278"/>
                    <a:pt x="0" y="617"/>
                  </a:cubicBezTo>
                  <a:lnTo>
                    <a:pt x="0" y="46768"/>
                  </a:lnTo>
                  <a:cubicBezTo>
                    <a:pt x="0" y="47107"/>
                    <a:pt x="278" y="47385"/>
                    <a:pt x="623" y="47385"/>
                  </a:cubicBezTo>
                  <a:lnTo>
                    <a:pt x="46768" y="47385"/>
                  </a:lnTo>
                  <a:cubicBezTo>
                    <a:pt x="47107" y="47385"/>
                    <a:pt x="47385" y="47107"/>
                    <a:pt x="47385" y="46768"/>
                  </a:cubicBezTo>
                  <a:lnTo>
                    <a:pt x="47385" y="617"/>
                  </a:lnTo>
                  <a:cubicBezTo>
                    <a:pt x="47385" y="278"/>
                    <a:pt x="47107" y="0"/>
                    <a:pt x="46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3;p27"/>
            <p:cNvSpPr/>
            <p:nvPr/>
          </p:nvSpPr>
          <p:spPr>
            <a:xfrm>
              <a:off x="4675131" y="2468989"/>
              <a:ext cx="553063" cy="195460"/>
            </a:xfrm>
            <a:custGeom>
              <a:avLst/>
              <a:gdLst/>
              <a:ahLst/>
              <a:cxnLst/>
              <a:rect l="l" t="t" r="r" b="b"/>
              <a:pathLst>
                <a:path w="36320" h="12836" extrusionOk="0">
                  <a:moveTo>
                    <a:pt x="17899" y="1"/>
                  </a:moveTo>
                  <a:cubicBezTo>
                    <a:pt x="13558" y="1"/>
                    <a:pt x="9884" y="2880"/>
                    <a:pt x="8688" y="6832"/>
                  </a:cubicBezTo>
                  <a:cubicBezTo>
                    <a:pt x="7977" y="6571"/>
                    <a:pt x="7221" y="6415"/>
                    <a:pt x="6421" y="6415"/>
                  </a:cubicBezTo>
                  <a:cubicBezTo>
                    <a:pt x="2880" y="6415"/>
                    <a:pt x="1" y="9295"/>
                    <a:pt x="1" y="12835"/>
                  </a:cubicBezTo>
                  <a:lnTo>
                    <a:pt x="36319" y="12835"/>
                  </a:lnTo>
                  <a:cubicBezTo>
                    <a:pt x="36319" y="9283"/>
                    <a:pt x="33445" y="6415"/>
                    <a:pt x="29899" y="6415"/>
                  </a:cubicBezTo>
                  <a:cubicBezTo>
                    <a:pt x="28921" y="6415"/>
                    <a:pt x="27998" y="6638"/>
                    <a:pt x="27170" y="7027"/>
                  </a:cubicBezTo>
                  <a:cubicBezTo>
                    <a:pt x="26036" y="2975"/>
                    <a:pt x="22318" y="1"/>
                    <a:pt x="17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27"/>
            <p:cNvSpPr/>
            <p:nvPr/>
          </p:nvSpPr>
          <p:spPr>
            <a:xfrm>
              <a:off x="4849912" y="2708943"/>
              <a:ext cx="203500" cy="221697"/>
            </a:xfrm>
            <a:custGeom>
              <a:avLst/>
              <a:gdLst/>
              <a:ahLst/>
              <a:cxnLst/>
              <a:rect l="l" t="t" r="r" b="b"/>
              <a:pathLst>
                <a:path w="13364" h="14559" extrusionOk="0">
                  <a:moveTo>
                    <a:pt x="4503" y="1"/>
                  </a:moveTo>
                  <a:lnTo>
                    <a:pt x="4503" y="7871"/>
                  </a:lnTo>
                  <a:lnTo>
                    <a:pt x="1" y="7871"/>
                  </a:lnTo>
                  <a:lnTo>
                    <a:pt x="6687" y="14558"/>
                  </a:lnTo>
                  <a:lnTo>
                    <a:pt x="13363" y="7871"/>
                  </a:lnTo>
                  <a:lnTo>
                    <a:pt x="8861" y="7871"/>
                  </a:lnTo>
                  <a:lnTo>
                    <a:pt x="8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851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1361090" y="3248036"/>
            <a:ext cx="1332905" cy="933099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524211" y="3713116"/>
            <a:ext cx="1503957" cy="984967"/>
            <a:chOff x="4932662" y="2251593"/>
            <a:chExt cx="811927" cy="753197"/>
          </a:xfrm>
        </p:grpSpPr>
        <p:sp>
          <p:nvSpPr>
            <p:cNvPr id="166" name="Google Shape;166;p21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524212" y="434862"/>
            <a:ext cx="51618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# Analyse the </a:t>
            </a:r>
            <a:r>
              <a:rPr lang="en-IN" sz="1200" dirty="0" err="1"/>
              <a:t>dataimport</a:t>
            </a:r>
            <a:r>
              <a:rPr lang="en-IN" sz="1200" dirty="0"/>
              <a:t> </a:t>
            </a:r>
            <a:r>
              <a:rPr lang="en-IN" sz="1200" dirty="0" err="1"/>
              <a:t>mathimport</a:t>
            </a:r>
            <a:r>
              <a:rPr lang="en-IN" sz="1200" dirty="0"/>
              <a:t> statistics as </a:t>
            </a:r>
            <a:r>
              <a:rPr lang="en-IN" sz="1200" dirty="0" err="1"/>
              <a:t>stfrom</a:t>
            </a:r>
            <a:r>
              <a:rPr lang="en-IN" sz="1200" dirty="0"/>
              <a:t> </a:t>
            </a:r>
            <a:r>
              <a:rPr lang="en-IN" sz="1200" dirty="0" err="1"/>
              <a:t>scipy.stats</a:t>
            </a:r>
            <a:r>
              <a:rPr lang="en-IN" sz="1200" dirty="0"/>
              <a:t> import norm# Calculating critical value of the hypothesis </a:t>
            </a:r>
            <a:r>
              <a:rPr lang="en-IN" sz="1200" dirty="0" err="1"/>
              <a:t>testz_critical</a:t>
            </a:r>
            <a:r>
              <a:rPr lang="en-IN" sz="1200" dirty="0"/>
              <a:t>=</a:t>
            </a:r>
            <a:r>
              <a:rPr lang="en-IN" sz="1200" dirty="0" err="1"/>
              <a:t>norm.ppf</a:t>
            </a:r>
            <a:r>
              <a:rPr lang="en-IN" sz="1200" dirty="0"/>
              <a:t>(1-alpha)print("Z Critical: ",</a:t>
            </a:r>
            <a:r>
              <a:rPr lang="en-IN" sz="1200" dirty="0" err="1"/>
              <a:t>z_critical</a:t>
            </a:r>
            <a:r>
              <a:rPr lang="en-IN" sz="1200" dirty="0"/>
              <a:t>)# Calculating test statistics for hypothesis </a:t>
            </a:r>
            <a:r>
              <a:rPr lang="en-IN" sz="1200" dirty="0" err="1"/>
              <a:t>testz_stats</a:t>
            </a:r>
            <a:r>
              <a:rPr lang="en-IN" sz="1200" dirty="0"/>
              <a:t>=(</a:t>
            </a:r>
            <a:r>
              <a:rPr lang="en-IN" sz="1200" dirty="0" err="1"/>
              <a:t>s_mean-p_mean</a:t>
            </a:r>
            <a:r>
              <a:rPr lang="en-IN" sz="1200" dirty="0"/>
              <a:t>)/(</a:t>
            </a:r>
            <a:r>
              <a:rPr lang="en-IN" sz="1200" dirty="0" err="1"/>
              <a:t>pop_stdv</a:t>
            </a:r>
            <a:r>
              <a:rPr lang="en-IN" sz="1200" dirty="0"/>
              <a:t>/</a:t>
            </a:r>
            <a:r>
              <a:rPr lang="en-IN" sz="1200" dirty="0" err="1"/>
              <a:t>math.sqrt</a:t>
            </a:r>
            <a:r>
              <a:rPr lang="en-IN" sz="1200" dirty="0"/>
              <a:t>(n))print("Z Statistical Value: ",</a:t>
            </a:r>
            <a:r>
              <a:rPr lang="en-IN" sz="1200" dirty="0" err="1"/>
              <a:t>z_stats</a:t>
            </a:r>
            <a:r>
              <a:rPr lang="en-IN" sz="1200" dirty="0"/>
              <a:t>)# Calculating the p-value for the hypothesis </a:t>
            </a:r>
            <a:r>
              <a:rPr lang="en-IN" sz="1200" dirty="0" err="1"/>
              <a:t>testp_val</a:t>
            </a:r>
            <a:r>
              <a:rPr lang="en-IN" sz="1200" dirty="0"/>
              <a:t>=</a:t>
            </a:r>
            <a:r>
              <a:rPr lang="en-IN" sz="1200" dirty="0" err="1"/>
              <a:t>norm.sf</a:t>
            </a:r>
            <a:r>
              <a:rPr lang="en-IN" sz="1200" dirty="0"/>
              <a:t>(abs(</a:t>
            </a:r>
            <a:r>
              <a:rPr lang="en-IN" sz="1200" dirty="0" err="1"/>
              <a:t>z_stats</a:t>
            </a:r>
            <a:r>
              <a:rPr lang="en-IN" sz="1200" dirty="0"/>
              <a:t>))print("P Value: ",</a:t>
            </a:r>
            <a:r>
              <a:rPr lang="en-IN" sz="1200" dirty="0" err="1"/>
              <a:t>p_val</a:t>
            </a:r>
            <a:r>
              <a:rPr lang="en-IN" sz="12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0028" y="660016"/>
            <a:ext cx="27904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0070C0"/>
                </a:solidFill>
                <a:latin typeface="var(--jp-code-font-family)"/>
              </a:rPr>
              <a:t>Z Critical: 1.6448536269514722 Z Statistical Value: </a:t>
            </a:r>
            <a:r>
              <a:rPr lang="en-US" altLang="en-US" dirty="0" smtClean="0">
                <a:solidFill>
                  <a:srgbClr val="0070C0"/>
                </a:solidFill>
                <a:latin typeface="var(--jp-code-font-family)"/>
              </a:rPr>
              <a:t>0.076067082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smtClean="0">
                <a:solidFill>
                  <a:srgbClr val="0070C0"/>
                </a:solidFill>
                <a:latin typeface="var(--jp-code-font-family)"/>
              </a:rPr>
              <a:t>P </a:t>
            </a:r>
            <a:r>
              <a:rPr lang="en-US" altLang="en-US" dirty="0">
                <a:solidFill>
                  <a:srgbClr val="0070C0"/>
                </a:solidFill>
                <a:latin typeface="var(--jp-code-font-family)"/>
              </a:rPr>
              <a:t>Value: 0.4696828642738865</a:t>
            </a:r>
            <a:r>
              <a:rPr lang="en-US" altLang="en-US" sz="1200" dirty="0">
                <a:solidFill>
                  <a:srgbClr val="0070C0"/>
                </a:solidFill>
              </a:rPr>
              <a:t> </a:t>
            </a:r>
            <a:endParaRPr lang="en-US" altLang="en-US" sz="36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4211" y="2059230"/>
            <a:ext cx="49832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if </a:t>
            </a:r>
            <a:r>
              <a:rPr lang="en-IN" sz="1200" dirty="0" err="1"/>
              <a:t>z_stats</a:t>
            </a:r>
            <a:r>
              <a:rPr lang="en-IN" sz="1200" dirty="0"/>
              <a:t> &gt; </a:t>
            </a:r>
            <a:r>
              <a:rPr lang="en-IN" sz="1200" dirty="0" err="1"/>
              <a:t>z_critical</a:t>
            </a:r>
            <a:r>
              <a:rPr lang="en-IN" sz="1200" dirty="0"/>
              <a:t>:    print("Reject the null hypothesis ")else:    print("Fail to reject the null hypothesis ")if </a:t>
            </a:r>
            <a:r>
              <a:rPr lang="en-IN" sz="1200" dirty="0" err="1"/>
              <a:t>p_val</a:t>
            </a:r>
            <a:r>
              <a:rPr lang="en-IN" sz="1200" dirty="0"/>
              <a:t>&lt; alpha:    print("p-value with alpha value : Reject the null hypothesis : The average advertising budget in 2023 is significantly higher than 2022.")else:    print("Fail to reject the null hypothesis : There is insufficient evidence to suggest that the average advertising budget in 2023 is higher than 2022.")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0028" y="1990057"/>
            <a:ext cx="32739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Fail to reject the null hypothesis</a:t>
            </a:r>
          </a:p>
          <a:p>
            <a:r>
              <a:rPr lang="en-US" dirty="0">
                <a:solidFill>
                  <a:srgbClr val="0070C0"/>
                </a:solidFill>
              </a:rPr>
              <a:t>Fail to reject the null hypothesis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There </a:t>
            </a:r>
            <a:r>
              <a:rPr lang="en-US" dirty="0">
                <a:solidFill>
                  <a:srgbClr val="0070C0"/>
                </a:solidFill>
              </a:rPr>
              <a:t>is insufficient evidence to suggest that the average advertising budget in 2023 is higher than 2022.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31735" y="3297594"/>
            <a:ext cx="70892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Prices with CD MEAN: </a:t>
            </a:r>
            <a:r>
              <a:rPr lang="en-US" sz="1200" dirty="0" smtClean="0">
                <a:solidFill>
                  <a:srgbClr val="0070C0"/>
                </a:solidFill>
              </a:rPr>
              <a:t>                                2342.6055708390645 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Prices without CD MEAN: </a:t>
            </a:r>
            <a:r>
              <a:rPr lang="en-US" sz="1200" dirty="0" smtClean="0">
                <a:solidFill>
                  <a:srgbClr val="0070C0"/>
                </a:solidFill>
              </a:rPr>
              <a:t>                           2112.8119964189796 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Standard deviation of Prices with CD : </a:t>
            </a:r>
            <a:r>
              <a:rPr lang="en-US" sz="1200" dirty="0" smtClean="0">
                <a:solidFill>
                  <a:srgbClr val="0070C0"/>
                </a:solidFill>
              </a:rPr>
              <a:t>        527.4477919505294 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Standard deviation of Prices without CD </a:t>
            </a:r>
            <a:r>
              <a:rPr lang="en-US" sz="1200" dirty="0" smtClean="0">
                <a:solidFill>
                  <a:srgbClr val="0070C0"/>
                </a:solidFill>
              </a:rPr>
              <a:t>:    </a:t>
            </a:r>
            <a:r>
              <a:rPr lang="en-US" sz="1200" dirty="0">
                <a:solidFill>
                  <a:srgbClr val="0070C0"/>
                </a:solidFill>
              </a:rPr>
              <a:t>603.494237086272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Size of Prices with CD </a:t>
            </a:r>
            <a:r>
              <a:rPr lang="en-US" sz="1200" dirty="0" smtClean="0">
                <a:solidFill>
                  <a:srgbClr val="0070C0"/>
                </a:solidFill>
              </a:rPr>
              <a:t>:                                </a:t>
            </a:r>
            <a:r>
              <a:rPr lang="en-US" sz="1200" dirty="0">
                <a:solidFill>
                  <a:srgbClr val="0070C0"/>
                </a:solidFill>
              </a:rPr>
              <a:t>2908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Size of Prices without CD </a:t>
            </a:r>
            <a:r>
              <a:rPr lang="en-US" sz="1200" dirty="0" smtClean="0">
                <a:solidFill>
                  <a:srgbClr val="0070C0"/>
                </a:solidFill>
              </a:rPr>
              <a:t>:                           </a:t>
            </a:r>
            <a:r>
              <a:rPr lang="en-US" sz="1200" dirty="0">
                <a:solidFill>
                  <a:srgbClr val="0070C0"/>
                </a:solidFill>
              </a:rPr>
              <a:t>3351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Variance of Prices with CD : </a:t>
            </a:r>
            <a:r>
              <a:rPr lang="en-US" sz="1200" dirty="0" smtClean="0">
                <a:solidFill>
                  <a:srgbClr val="0070C0"/>
                </a:solidFill>
              </a:rPr>
              <a:t>                        278201.173233489 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Variance of Prices without CD </a:t>
            </a:r>
            <a:r>
              <a:rPr lang="en-US" sz="1200" dirty="0" smtClean="0">
                <a:solidFill>
                  <a:srgbClr val="0070C0"/>
                </a:solidFill>
              </a:rPr>
              <a:t>:                    </a:t>
            </a:r>
            <a:r>
              <a:rPr lang="en-US" sz="1200" dirty="0">
                <a:solidFill>
                  <a:srgbClr val="0070C0"/>
                </a:solidFill>
              </a:rPr>
              <a:t>364205.29419634154</a:t>
            </a:r>
          </a:p>
        </p:txBody>
      </p:sp>
    </p:spTree>
    <p:extLst>
      <p:ext uri="{BB962C8B-B14F-4D97-AF65-F5344CB8AC3E}">
        <p14:creationId xmlns:p14="http://schemas.microsoft.com/office/powerpoint/2010/main" val="75893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357" y="43486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/>
              <a:t>import math </a:t>
            </a:r>
            <a:r>
              <a:rPr lang="en-IN" sz="1200" dirty="0" err="1"/>
              <a:t>num</a:t>
            </a:r>
            <a:r>
              <a:rPr lang="en-IN" sz="1200" dirty="0"/>
              <a:t>=abs(</a:t>
            </a:r>
            <a:r>
              <a:rPr lang="en-IN" sz="1200" dirty="0" err="1"/>
              <a:t>prices_with_cd_mean</a:t>
            </a:r>
            <a:r>
              <a:rPr lang="en-IN" sz="1200" dirty="0"/>
              <a:t> - </a:t>
            </a:r>
            <a:r>
              <a:rPr lang="en-IN" sz="1200" dirty="0" err="1"/>
              <a:t>prices_without_cd_mean</a:t>
            </a:r>
            <a:r>
              <a:rPr lang="en-IN" sz="1200" dirty="0"/>
              <a:t>)</a:t>
            </a:r>
            <a:r>
              <a:rPr lang="en-IN" sz="1200" dirty="0" err="1"/>
              <a:t>denom</a:t>
            </a:r>
            <a:r>
              <a:rPr lang="en-IN" sz="1200" dirty="0"/>
              <a:t>=</a:t>
            </a:r>
            <a:r>
              <a:rPr lang="en-IN" sz="1200" dirty="0" err="1"/>
              <a:t>math.sqrt</a:t>
            </a:r>
            <a:r>
              <a:rPr lang="en-IN" sz="1200" dirty="0"/>
              <a:t>(</a:t>
            </a:r>
            <a:r>
              <a:rPr lang="en-IN" sz="1200" dirty="0" err="1"/>
              <a:t>prices_with_cd_var</a:t>
            </a:r>
            <a:r>
              <a:rPr lang="en-IN" sz="1200" dirty="0"/>
              <a:t>*(prices_with_cd_size-1)+</a:t>
            </a:r>
            <a:r>
              <a:rPr lang="en-IN" sz="1200" dirty="0" err="1"/>
              <a:t>prices_without_cd_var</a:t>
            </a:r>
            <a:r>
              <a:rPr lang="en-IN" sz="1200" dirty="0"/>
              <a:t>*(prices_without_cd_size-1))* </a:t>
            </a:r>
            <a:r>
              <a:rPr lang="en-IN" sz="1200" dirty="0" err="1"/>
              <a:t>math.sqrt</a:t>
            </a:r>
            <a:r>
              <a:rPr lang="en-IN" sz="1200" dirty="0"/>
              <a:t>((1/</a:t>
            </a:r>
            <a:r>
              <a:rPr lang="en-IN" sz="1200" dirty="0" err="1"/>
              <a:t>prices_with_cd_size</a:t>
            </a:r>
            <a:r>
              <a:rPr lang="en-IN" sz="1200" dirty="0"/>
              <a:t>)+(1/</a:t>
            </a:r>
            <a:r>
              <a:rPr lang="en-IN" sz="1200" dirty="0" err="1"/>
              <a:t>prices_without_cd_size</a:t>
            </a:r>
            <a:r>
              <a:rPr lang="en-IN" sz="1200" dirty="0"/>
              <a:t>))</a:t>
            </a:r>
            <a:r>
              <a:rPr lang="en-IN" sz="1200" dirty="0" err="1"/>
              <a:t>tstats</a:t>
            </a:r>
            <a:r>
              <a:rPr lang="en-IN" sz="1200" dirty="0"/>
              <a:t>=</a:t>
            </a:r>
            <a:r>
              <a:rPr lang="en-IN" sz="1200" dirty="0" err="1"/>
              <a:t>num</a:t>
            </a:r>
            <a:r>
              <a:rPr lang="en-IN" sz="1200" dirty="0"/>
              <a:t>/</a:t>
            </a:r>
            <a:r>
              <a:rPr lang="en-IN" sz="1200" dirty="0" err="1"/>
              <a:t>denomprint</a:t>
            </a:r>
            <a:r>
              <a:rPr lang="en-IN" sz="1200" dirty="0"/>
              <a:t>("T Statistics: ", </a:t>
            </a:r>
            <a:r>
              <a:rPr lang="en-IN" sz="1200" dirty="0" err="1"/>
              <a:t>tstats</a:t>
            </a:r>
            <a:r>
              <a:rPr lang="en-IN" sz="1200" dirty="0"/>
              <a:t>)</a:t>
            </a:r>
            <a:r>
              <a:rPr lang="en-IN" sz="1200" dirty="0" err="1"/>
              <a:t>tcritical</a:t>
            </a:r>
            <a:r>
              <a:rPr lang="en-IN" sz="1200" dirty="0"/>
              <a:t>=</a:t>
            </a:r>
            <a:r>
              <a:rPr lang="en-IN" sz="1200" dirty="0" err="1"/>
              <a:t>t.ppf</a:t>
            </a:r>
            <a:r>
              <a:rPr lang="en-IN" sz="1200" dirty="0"/>
              <a:t>(alpha/2,dof)print("T Critical: ",</a:t>
            </a:r>
            <a:r>
              <a:rPr lang="en-IN" sz="1200" dirty="0" err="1"/>
              <a:t>tcritical</a:t>
            </a:r>
            <a:r>
              <a:rPr lang="en-IN" sz="1200" dirty="0"/>
              <a:t>)</a:t>
            </a:r>
            <a:r>
              <a:rPr lang="en-IN" sz="1200" dirty="0" err="1"/>
              <a:t>p_val</a:t>
            </a:r>
            <a:r>
              <a:rPr lang="en-IN" sz="1200" dirty="0"/>
              <a:t>=</a:t>
            </a:r>
            <a:r>
              <a:rPr lang="en-IN" sz="1200" dirty="0" err="1"/>
              <a:t>t.sf</a:t>
            </a:r>
            <a:r>
              <a:rPr lang="en-IN" sz="1200" dirty="0"/>
              <a:t>(abs(</a:t>
            </a:r>
            <a:r>
              <a:rPr lang="en-IN" sz="1200" dirty="0" err="1"/>
              <a:t>tstats</a:t>
            </a:r>
            <a:r>
              <a:rPr lang="en-IN" sz="1200" dirty="0"/>
              <a:t>),</a:t>
            </a:r>
            <a:r>
              <a:rPr lang="en-IN" sz="1200" dirty="0" err="1"/>
              <a:t>dof</a:t>
            </a:r>
            <a:r>
              <a:rPr lang="en-IN" sz="1200" dirty="0"/>
              <a:t>)*2print("P Value :",</a:t>
            </a:r>
            <a:r>
              <a:rPr lang="en-IN" sz="1200" dirty="0" err="1"/>
              <a:t>p_val</a:t>
            </a:r>
            <a:r>
              <a:rPr lang="en-IN" sz="1200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485357" y="235602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/>
              <a:t># Check if p-value is less than the significance level (0.05)alpha = 0.05if </a:t>
            </a:r>
            <a:r>
              <a:rPr lang="en-IN" sz="1200" dirty="0" err="1"/>
              <a:t>p_value</a:t>
            </a:r>
            <a:r>
              <a:rPr lang="en-IN" sz="1200" dirty="0"/>
              <a:t> &lt; alpha:    print("Reject the null hypothesis (H₀). There is a statistically significant difference in the average prices.")else:    print("Fail to reject the null hypothesis (H₀). There is no statistically significant difference in the average prices.")</a:t>
            </a:r>
          </a:p>
        </p:txBody>
      </p:sp>
      <p:sp>
        <p:nvSpPr>
          <p:cNvPr id="4" name="Rectangle 3"/>
          <p:cNvSpPr/>
          <p:nvPr/>
        </p:nvSpPr>
        <p:spPr>
          <a:xfrm>
            <a:off x="5575739" y="85036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 Statistics: 0.20130205884119745 </a:t>
            </a:r>
          </a:p>
          <a:p>
            <a:r>
              <a:rPr lang="en-US" dirty="0">
                <a:solidFill>
                  <a:srgbClr val="0070C0"/>
                </a:solidFill>
              </a:rPr>
              <a:t>T Critical: -1.9603431954063066 </a:t>
            </a:r>
          </a:p>
          <a:p>
            <a:r>
              <a:rPr lang="en-US" dirty="0">
                <a:solidFill>
                  <a:srgbClr val="0070C0"/>
                </a:solidFill>
              </a:rPr>
              <a:t>P Value : </a:t>
            </a:r>
            <a:r>
              <a:rPr lang="en-US" dirty="0" smtClean="0">
                <a:solidFill>
                  <a:srgbClr val="0070C0"/>
                </a:solidFill>
              </a:rPr>
              <a:t>0.840468936223419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5739" y="2494521"/>
            <a:ext cx="30007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Reject the null hypothesis (H₀). There is a statistically significant difference in the average prices.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811" y="3553906"/>
            <a:ext cx="68799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Google Sans"/>
              </a:rPr>
              <a:t>Null </a:t>
            </a:r>
            <a:r>
              <a:rPr lang="en-US" dirty="0" smtClean="0">
                <a:solidFill>
                  <a:srgbClr val="0070C0"/>
                </a:solidFill>
                <a:latin typeface="Google Sans"/>
              </a:rPr>
              <a:t>hypothesis: The </a:t>
            </a:r>
            <a:r>
              <a:rPr lang="en-US" dirty="0">
                <a:solidFill>
                  <a:srgbClr val="0070C0"/>
                </a:solidFill>
                <a:latin typeface="Google Sans"/>
              </a:rPr>
              <a:t>claim that there is no effect in the population, or that there is no relationship between two sets of data. It's often denoted as H0</a:t>
            </a:r>
            <a:r>
              <a:rPr lang="en-US" dirty="0" smtClean="0">
                <a:solidFill>
                  <a:srgbClr val="0070C0"/>
                </a:solidFill>
                <a:latin typeface="Google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Google Sans"/>
              </a:rPr>
              <a:t>Alternative </a:t>
            </a:r>
            <a:r>
              <a:rPr lang="en-US" dirty="0" smtClean="0">
                <a:solidFill>
                  <a:srgbClr val="0070C0"/>
                </a:solidFill>
                <a:latin typeface="Google Sans"/>
              </a:rPr>
              <a:t>hypothesis: The </a:t>
            </a:r>
            <a:r>
              <a:rPr lang="en-US" dirty="0">
                <a:solidFill>
                  <a:srgbClr val="0070C0"/>
                </a:solidFill>
                <a:latin typeface="Google Sans"/>
              </a:rPr>
              <a:t>claim that there is an effect in the population, or that there is a relationship between two variables. It's often denoted as Ha or H1. </a:t>
            </a:r>
          </a:p>
        </p:txBody>
      </p:sp>
      <p:grpSp>
        <p:nvGrpSpPr>
          <p:cNvPr id="14" name="Google Shape;405;p27"/>
          <p:cNvGrpSpPr/>
          <p:nvPr/>
        </p:nvGrpSpPr>
        <p:grpSpPr>
          <a:xfrm>
            <a:off x="5213131" y="1743184"/>
            <a:ext cx="3584028" cy="584233"/>
            <a:chOff x="1060137" y="2827614"/>
            <a:chExt cx="519440" cy="519364"/>
          </a:xfrm>
        </p:grpSpPr>
        <p:sp>
          <p:nvSpPr>
            <p:cNvPr id="15" name="Google Shape;406;p27"/>
            <p:cNvSpPr/>
            <p:nvPr/>
          </p:nvSpPr>
          <p:spPr>
            <a:xfrm>
              <a:off x="1060137" y="2827614"/>
              <a:ext cx="519440" cy="519364"/>
            </a:xfrm>
            <a:custGeom>
              <a:avLst/>
              <a:gdLst/>
              <a:ahLst/>
              <a:cxnLst/>
              <a:rect l="l" t="t" r="r" b="b"/>
              <a:pathLst>
                <a:path w="34112" h="34107" extrusionOk="0">
                  <a:moveTo>
                    <a:pt x="623" y="1"/>
                  </a:moveTo>
                  <a:cubicBezTo>
                    <a:pt x="278" y="1"/>
                    <a:pt x="0" y="279"/>
                    <a:pt x="0" y="618"/>
                  </a:cubicBezTo>
                  <a:lnTo>
                    <a:pt x="0" y="33490"/>
                  </a:lnTo>
                  <a:cubicBezTo>
                    <a:pt x="0" y="33829"/>
                    <a:pt x="278" y="34107"/>
                    <a:pt x="623" y="34107"/>
                  </a:cubicBezTo>
                  <a:lnTo>
                    <a:pt x="33489" y="34107"/>
                  </a:lnTo>
                  <a:cubicBezTo>
                    <a:pt x="33839" y="34107"/>
                    <a:pt x="34112" y="33829"/>
                    <a:pt x="34112" y="33490"/>
                  </a:cubicBezTo>
                  <a:lnTo>
                    <a:pt x="34112" y="618"/>
                  </a:lnTo>
                  <a:cubicBezTo>
                    <a:pt x="34112" y="279"/>
                    <a:pt x="33834" y="1"/>
                    <a:pt x="33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7;p27"/>
            <p:cNvSpPr/>
            <p:nvPr/>
          </p:nvSpPr>
          <p:spPr>
            <a:xfrm>
              <a:off x="1121488" y="2888980"/>
              <a:ext cx="396646" cy="396646"/>
            </a:xfrm>
            <a:custGeom>
              <a:avLst/>
              <a:gdLst/>
              <a:ahLst/>
              <a:cxnLst/>
              <a:rect l="l" t="t" r="r" b="b"/>
              <a:pathLst>
                <a:path w="26048" h="26048" extrusionOk="0">
                  <a:moveTo>
                    <a:pt x="1" y="1"/>
                  </a:moveTo>
                  <a:lnTo>
                    <a:pt x="1" y="26047"/>
                  </a:lnTo>
                  <a:lnTo>
                    <a:pt x="26047" y="26047"/>
                  </a:lnTo>
                  <a:lnTo>
                    <a:pt x="260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8;p27"/>
            <p:cNvSpPr/>
            <p:nvPr/>
          </p:nvSpPr>
          <p:spPr>
            <a:xfrm>
              <a:off x="1188703" y="2966169"/>
              <a:ext cx="36485" cy="16857"/>
            </a:xfrm>
            <a:custGeom>
              <a:avLst/>
              <a:gdLst/>
              <a:ahLst/>
              <a:cxnLst/>
              <a:rect l="l" t="t" r="r" b="b"/>
              <a:pathLst>
                <a:path w="2396" h="1107" extrusionOk="0">
                  <a:moveTo>
                    <a:pt x="0" y="1"/>
                  </a:moveTo>
                  <a:lnTo>
                    <a:pt x="0" y="1107"/>
                  </a:lnTo>
                  <a:lnTo>
                    <a:pt x="2396" y="1107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;p27"/>
            <p:cNvSpPr/>
            <p:nvPr/>
          </p:nvSpPr>
          <p:spPr>
            <a:xfrm>
              <a:off x="1244222" y="2966169"/>
              <a:ext cx="186643" cy="16857"/>
            </a:xfrm>
            <a:custGeom>
              <a:avLst/>
              <a:gdLst/>
              <a:ahLst/>
              <a:cxnLst/>
              <a:rect l="l" t="t" r="r" b="b"/>
              <a:pathLst>
                <a:path w="12257" h="1107" extrusionOk="0">
                  <a:moveTo>
                    <a:pt x="0" y="1"/>
                  </a:moveTo>
                  <a:lnTo>
                    <a:pt x="0" y="1107"/>
                  </a:lnTo>
                  <a:lnTo>
                    <a:pt x="12257" y="1107"/>
                  </a:lnTo>
                  <a:lnTo>
                    <a:pt x="122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0;p27"/>
            <p:cNvSpPr/>
            <p:nvPr/>
          </p:nvSpPr>
          <p:spPr>
            <a:xfrm>
              <a:off x="1188703" y="3022465"/>
              <a:ext cx="56722" cy="16857"/>
            </a:xfrm>
            <a:custGeom>
              <a:avLst/>
              <a:gdLst/>
              <a:ahLst/>
              <a:cxnLst/>
              <a:rect l="l" t="t" r="r" b="b"/>
              <a:pathLst>
                <a:path w="3725" h="1107" extrusionOk="0">
                  <a:moveTo>
                    <a:pt x="0" y="0"/>
                  </a:moveTo>
                  <a:lnTo>
                    <a:pt x="0" y="1106"/>
                  </a:lnTo>
                  <a:lnTo>
                    <a:pt x="3724" y="1106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1;p27"/>
            <p:cNvSpPr/>
            <p:nvPr/>
          </p:nvSpPr>
          <p:spPr>
            <a:xfrm>
              <a:off x="1264444" y="3022465"/>
              <a:ext cx="186659" cy="16857"/>
            </a:xfrm>
            <a:custGeom>
              <a:avLst/>
              <a:gdLst/>
              <a:ahLst/>
              <a:cxnLst/>
              <a:rect l="l" t="t" r="r" b="b"/>
              <a:pathLst>
                <a:path w="12258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12257" y="1106"/>
                  </a:lnTo>
                  <a:lnTo>
                    <a:pt x="122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2;p27"/>
            <p:cNvSpPr/>
            <p:nvPr/>
          </p:nvSpPr>
          <p:spPr>
            <a:xfrm>
              <a:off x="1188703" y="3128433"/>
              <a:ext cx="36485" cy="16765"/>
            </a:xfrm>
            <a:custGeom>
              <a:avLst/>
              <a:gdLst/>
              <a:ahLst/>
              <a:cxnLst/>
              <a:rect l="l" t="t" r="r" b="b"/>
              <a:pathLst>
                <a:path w="2396" h="1101" extrusionOk="0">
                  <a:moveTo>
                    <a:pt x="0" y="0"/>
                  </a:moveTo>
                  <a:lnTo>
                    <a:pt x="0" y="1101"/>
                  </a:lnTo>
                  <a:lnTo>
                    <a:pt x="2396" y="1101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3;p27"/>
            <p:cNvSpPr/>
            <p:nvPr/>
          </p:nvSpPr>
          <p:spPr>
            <a:xfrm>
              <a:off x="1244222" y="3128433"/>
              <a:ext cx="186643" cy="16765"/>
            </a:xfrm>
            <a:custGeom>
              <a:avLst/>
              <a:gdLst/>
              <a:ahLst/>
              <a:cxnLst/>
              <a:rect l="l" t="t" r="r" b="b"/>
              <a:pathLst>
                <a:path w="12257" h="1101" extrusionOk="0">
                  <a:moveTo>
                    <a:pt x="0" y="0"/>
                  </a:moveTo>
                  <a:lnTo>
                    <a:pt x="0" y="1101"/>
                  </a:lnTo>
                  <a:lnTo>
                    <a:pt x="12257" y="1101"/>
                  </a:lnTo>
                  <a:lnTo>
                    <a:pt x="122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4;p27"/>
            <p:cNvSpPr/>
            <p:nvPr/>
          </p:nvSpPr>
          <p:spPr>
            <a:xfrm>
              <a:off x="1188703" y="3184805"/>
              <a:ext cx="56722" cy="16765"/>
            </a:xfrm>
            <a:custGeom>
              <a:avLst/>
              <a:gdLst/>
              <a:ahLst/>
              <a:cxnLst/>
              <a:rect l="l" t="t" r="r" b="b"/>
              <a:pathLst>
                <a:path w="3725" h="1101" extrusionOk="0">
                  <a:moveTo>
                    <a:pt x="0" y="0"/>
                  </a:moveTo>
                  <a:lnTo>
                    <a:pt x="0" y="1101"/>
                  </a:lnTo>
                  <a:lnTo>
                    <a:pt x="3724" y="1101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5;p27"/>
            <p:cNvSpPr/>
            <p:nvPr/>
          </p:nvSpPr>
          <p:spPr>
            <a:xfrm>
              <a:off x="1264444" y="3184805"/>
              <a:ext cx="186659" cy="16765"/>
            </a:xfrm>
            <a:custGeom>
              <a:avLst/>
              <a:gdLst/>
              <a:ahLst/>
              <a:cxnLst/>
              <a:rect l="l" t="t" r="r" b="b"/>
              <a:pathLst>
                <a:path w="12258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12257" y="1101"/>
                  </a:lnTo>
                  <a:lnTo>
                    <a:pt x="122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6;p27"/>
            <p:cNvSpPr/>
            <p:nvPr/>
          </p:nvSpPr>
          <p:spPr>
            <a:xfrm>
              <a:off x="1154928" y="3078822"/>
              <a:ext cx="56722" cy="16872"/>
            </a:xfrm>
            <a:custGeom>
              <a:avLst/>
              <a:gdLst/>
              <a:ahLst/>
              <a:cxnLst/>
              <a:rect l="l" t="t" r="r" b="b"/>
              <a:pathLst>
                <a:path w="3725" h="1108" extrusionOk="0">
                  <a:moveTo>
                    <a:pt x="0" y="1"/>
                  </a:moveTo>
                  <a:lnTo>
                    <a:pt x="0" y="1107"/>
                  </a:lnTo>
                  <a:lnTo>
                    <a:pt x="3725" y="1107"/>
                  </a:lnTo>
                  <a:lnTo>
                    <a:pt x="3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7;p27"/>
            <p:cNvSpPr/>
            <p:nvPr/>
          </p:nvSpPr>
          <p:spPr>
            <a:xfrm>
              <a:off x="1230852" y="3078822"/>
              <a:ext cx="254010" cy="16872"/>
            </a:xfrm>
            <a:custGeom>
              <a:avLst/>
              <a:gdLst/>
              <a:ahLst/>
              <a:cxnLst/>
              <a:rect l="l" t="t" r="r" b="b"/>
              <a:pathLst>
                <a:path w="16681" h="1108" extrusionOk="0">
                  <a:moveTo>
                    <a:pt x="0" y="1"/>
                  </a:moveTo>
                  <a:lnTo>
                    <a:pt x="0" y="1107"/>
                  </a:lnTo>
                  <a:lnTo>
                    <a:pt x="16681" y="1107"/>
                  </a:lnTo>
                  <a:lnTo>
                    <a:pt x="16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396;p27"/>
          <p:cNvGrpSpPr/>
          <p:nvPr/>
        </p:nvGrpSpPr>
        <p:grpSpPr>
          <a:xfrm>
            <a:off x="6574044" y="247975"/>
            <a:ext cx="861566" cy="584252"/>
            <a:chOff x="5411335" y="2460278"/>
            <a:chExt cx="654189" cy="451998"/>
          </a:xfrm>
        </p:grpSpPr>
        <p:sp>
          <p:nvSpPr>
            <p:cNvPr id="28" name="Google Shape;397;p27"/>
            <p:cNvSpPr/>
            <p:nvPr/>
          </p:nvSpPr>
          <p:spPr>
            <a:xfrm>
              <a:off x="5411335" y="2460278"/>
              <a:ext cx="654189" cy="451998"/>
            </a:xfrm>
            <a:custGeom>
              <a:avLst/>
              <a:gdLst/>
              <a:ahLst/>
              <a:cxnLst/>
              <a:rect l="l" t="t" r="r" b="b"/>
              <a:pathLst>
                <a:path w="42961" h="29683" extrusionOk="0">
                  <a:moveTo>
                    <a:pt x="617" y="0"/>
                  </a:moveTo>
                  <a:cubicBezTo>
                    <a:pt x="278" y="0"/>
                    <a:pt x="0" y="278"/>
                    <a:pt x="0" y="617"/>
                  </a:cubicBezTo>
                  <a:lnTo>
                    <a:pt x="0" y="29060"/>
                  </a:lnTo>
                  <a:cubicBezTo>
                    <a:pt x="0" y="29404"/>
                    <a:pt x="278" y="29682"/>
                    <a:pt x="617" y="29682"/>
                  </a:cubicBezTo>
                  <a:lnTo>
                    <a:pt x="42338" y="29682"/>
                  </a:lnTo>
                  <a:cubicBezTo>
                    <a:pt x="42683" y="29682"/>
                    <a:pt x="42961" y="29404"/>
                    <a:pt x="42961" y="29060"/>
                  </a:cubicBezTo>
                  <a:lnTo>
                    <a:pt x="42961" y="617"/>
                  </a:lnTo>
                  <a:cubicBezTo>
                    <a:pt x="42961" y="278"/>
                    <a:pt x="42683" y="0"/>
                    <a:pt x="4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8;p27"/>
            <p:cNvSpPr/>
            <p:nvPr/>
          </p:nvSpPr>
          <p:spPr>
            <a:xfrm>
              <a:off x="5520684" y="2579708"/>
              <a:ext cx="123084" cy="213139"/>
            </a:xfrm>
            <a:custGeom>
              <a:avLst/>
              <a:gdLst/>
              <a:ahLst/>
              <a:cxnLst/>
              <a:rect l="l" t="t" r="r" b="b"/>
              <a:pathLst>
                <a:path w="8083" h="13997" extrusionOk="0">
                  <a:moveTo>
                    <a:pt x="8083" y="0"/>
                  </a:moveTo>
                  <a:lnTo>
                    <a:pt x="1" y="6998"/>
                  </a:lnTo>
                  <a:lnTo>
                    <a:pt x="8083" y="13996"/>
                  </a:lnTo>
                  <a:lnTo>
                    <a:pt x="8083" y="10205"/>
                  </a:lnTo>
                  <a:lnTo>
                    <a:pt x="4381" y="6998"/>
                  </a:lnTo>
                  <a:lnTo>
                    <a:pt x="8083" y="3791"/>
                  </a:lnTo>
                  <a:lnTo>
                    <a:pt x="80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9;p27"/>
            <p:cNvSpPr/>
            <p:nvPr/>
          </p:nvSpPr>
          <p:spPr>
            <a:xfrm>
              <a:off x="5833015" y="2579708"/>
              <a:ext cx="123069" cy="213139"/>
            </a:xfrm>
            <a:custGeom>
              <a:avLst/>
              <a:gdLst/>
              <a:ahLst/>
              <a:cxnLst/>
              <a:rect l="l" t="t" r="r" b="b"/>
              <a:pathLst>
                <a:path w="8082" h="13997" extrusionOk="0">
                  <a:moveTo>
                    <a:pt x="0" y="0"/>
                  </a:moveTo>
                  <a:lnTo>
                    <a:pt x="0" y="3791"/>
                  </a:lnTo>
                  <a:lnTo>
                    <a:pt x="3707" y="6998"/>
                  </a:lnTo>
                  <a:lnTo>
                    <a:pt x="0" y="10205"/>
                  </a:lnTo>
                  <a:lnTo>
                    <a:pt x="0" y="13996"/>
                  </a:lnTo>
                  <a:lnTo>
                    <a:pt x="8082" y="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0;p27"/>
            <p:cNvSpPr/>
            <p:nvPr/>
          </p:nvSpPr>
          <p:spPr>
            <a:xfrm>
              <a:off x="5674314" y="2544913"/>
              <a:ext cx="128155" cy="282714"/>
            </a:xfrm>
            <a:custGeom>
              <a:avLst/>
              <a:gdLst/>
              <a:ahLst/>
              <a:cxnLst/>
              <a:rect l="l" t="t" r="r" b="b"/>
              <a:pathLst>
                <a:path w="8416" h="18566" extrusionOk="0">
                  <a:moveTo>
                    <a:pt x="4992" y="1"/>
                  </a:moveTo>
                  <a:lnTo>
                    <a:pt x="0" y="18566"/>
                  </a:lnTo>
                  <a:lnTo>
                    <a:pt x="3430" y="18566"/>
                  </a:lnTo>
                  <a:lnTo>
                    <a:pt x="8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80941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to Recursion by Slidesgo">
  <a:themeElements>
    <a:clrScheme name="Simple Light">
      <a:dk1>
        <a:srgbClr val="041E52"/>
      </a:dk1>
      <a:lt1>
        <a:srgbClr val="FFFFFF"/>
      </a:lt1>
      <a:dk2>
        <a:srgbClr val="073899"/>
      </a:dk2>
      <a:lt2>
        <a:srgbClr val="4F7BC8"/>
      </a:lt2>
      <a:accent1>
        <a:srgbClr val="80B2F1"/>
      </a:accent1>
      <a:accent2>
        <a:srgbClr val="F4F6F8"/>
      </a:accent2>
      <a:accent3>
        <a:srgbClr val="DBE8F1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1527</Words>
  <Application>Microsoft Office PowerPoint</Application>
  <PresentationFormat>On-screen Show (16:9)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var(--jp-code-font-family)</vt:lpstr>
      <vt:lpstr>Lucida Sans Typewriter</vt:lpstr>
      <vt:lpstr>system-ui</vt:lpstr>
      <vt:lpstr>Archivo</vt:lpstr>
      <vt:lpstr>Arial</vt:lpstr>
      <vt:lpstr>Open Sans</vt:lpstr>
      <vt:lpstr>Google Sans</vt:lpstr>
      <vt:lpstr>Stencil</vt:lpstr>
      <vt:lpstr>Alata</vt:lpstr>
      <vt:lpstr>Intro to Recursion by Slidesgo</vt:lpstr>
      <vt:lpstr>Statistical Analysis  To Improve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 To Improve Sales</dc:title>
  <dc:creator>Dell</dc:creator>
  <cp:lastModifiedBy>Dell</cp:lastModifiedBy>
  <cp:revision>10</cp:revision>
  <dcterms:modified xsi:type="dcterms:W3CDTF">2024-10-04T22:13:20Z</dcterms:modified>
</cp:coreProperties>
</file>