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7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4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3728" autoAdjust="0"/>
  </p:normalViewPr>
  <p:slideViewPr>
    <p:cSldViewPr>
      <p:cViewPr varScale="1">
        <p:scale>
          <a:sx n="68" d="100"/>
          <a:sy n="68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h1b1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h1b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h1b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IN" dirty="0"/>
              <a:t>Application</a:t>
            </a:r>
            <a:r>
              <a:rPr lang="en-IN" baseline="0" dirty="0"/>
              <a:t> for Data Scientist</a:t>
            </a:r>
            <a:endParaRPr lang="en-IN" dirty="0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dLbls>
            <c:showVal val="1"/>
          </c:dLbls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Sheet1!$B$2:$B$7</c:f>
              <c:numCache>
                <c:formatCode>General</c:formatCode>
                <c:ptCount val="6"/>
                <c:pt idx="0">
                  <c:v>18</c:v>
                </c:pt>
                <c:pt idx="1">
                  <c:v>32</c:v>
                </c:pt>
                <c:pt idx="2">
                  <c:v>41</c:v>
                </c:pt>
                <c:pt idx="3">
                  <c:v>89</c:v>
                </c:pt>
                <c:pt idx="4">
                  <c:v>160</c:v>
                </c:pt>
                <c:pt idx="5">
                  <c:v>251</c:v>
                </c:pt>
              </c:numCache>
            </c:numRef>
          </c:val>
        </c:ser>
        <c:overlap val="100"/>
        <c:axId val="93513600"/>
        <c:axId val="93712384"/>
      </c:barChart>
      <c:catAx>
        <c:axId val="93513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93712384"/>
        <c:crosses val="autoZero"/>
        <c:auto val="1"/>
        <c:lblAlgn val="ctr"/>
        <c:lblOffset val="100"/>
      </c:catAx>
      <c:valAx>
        <c:axId val="93712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err="1"/>
                  <a:t>NO.of</a:t>
                </a:r>
                <a:r>
                  <a:rPr lang="en-IN" baseline="0"/>
                  <a:t> Data Scientist</a:t>
                </a:r>
                <a:endParaRPr lang="en-IN"/>
              </a:p>
            </c:rich>
          </c:tx>
          <c:layout/>
        </c:title>
        <c:numFmt formatCode="General" sourceLinked="1"/>
        <c:tickLblPos val="nextTo"/>
        <c:crossAx val="9351360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/>
      <c:barChart>
        <c:barDir val="col"/>
        <c:grouping val="clustered"/>
        <c:ser>
          <c:idx val="0"/>
          <c:order val="0"/>
          <c:tx>
            <c:v>certified</c:v>
          </c:tx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Sheet1!$B$2:$B$7</c:f>
              <c:numCache>
                <c:formatCode>General</c:formatCode>
                <c:ptCount val="6"/>
                <c:pt idx="0">
                  <c:v>84.83</c:v>
                </c:pt>
                <c:pt idx="1">
                  <c:v>84.85</c:v>
                </c:pt>
                <c:pt idx="2">
                  <c:v>86.61</c:v>
                </c:pt>
                <c:pt idx="3">
                  <c:v>87.61999999999999</c:v>
                </c:pt>
                <c:pt idx="4">
                  <c:v>88.45</c:v>
                </c:pt>
                <c:pt idx="5">
                  <c:v>87.93</c:v>
                </c:pt>
              </c:numCache>
            </c:numRef>
          </c:val>
        </c:ser>
        <c:ser>
          <c:idx val="1"/>
          <c:order val="1"/>
          <c:tx>
            <c:v>certified-withdrawn</c:v>
          </c:tx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Sheet1!$C$2:$C$7</c:f>
              <c:numCache>
                <c:formatCode>General</c:formatCode>
                <c:ptCount val="6"/>
                <c:pt idx="0">
                  <c:v>3.23</c:v>
                </c:pt>
                <c:pt idx="1">
                  <c:v>7.48</c:v>
                </c:pt>
                <c:pt idx="2">
                  <c:v>8.01</c:v>
                </c:pt>
                <c:pt idx="3">
                  <c:v>6.99</c:v>
                </c:pt>
                <c:pt idx="4">
                  <c:v>6.63</c:v>
                </c:pt>
                <c:pt idx="5">
                  <c:v>7.26</c:v>
                </c:pt>
              </c:numCache>
            </c:numRef>
          </c:val>
        </c:ser>
        <c:ser>
          <c:idx val="2"/>
          <c:order val="2"/>
          <c:tx>
            <c:v>withdrawn</c:v>
          </c:tx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Sheet1!$D$2:$D$7</c:f>
              <c:numCache>
                <c:formatCode>General</c:formatCode>
                <c:ptCount val="6"/>
                <c:pt idx="0">
                  <c:v>2.8099999999999987</c:v>
                </c:pt>
                <c:pt idx="1">
                  <c:v>2.58</c:v>
                </c:pt>
                <c:pt idx="2">
                  <c:v>2.62</c:v>
                </c:pt>
                <c:pt idx="3">
                  <c:v>3.08</c:v>
                </c:pt>
                <c:pt idx="4">
                  <c:v>3.14</c:v>
                </c:pt>
                <c:pt idx="5">
                  <c:v>3.3699999999999997</c:v>
                </c:pt>
              </c:numCache>
            </c:numRef>
          </c:val>
        </c:ser>
        <c:ser>
          <c:idx val="3"/>
          <c:order val="3"/>
          <c:tx>
            <c:v>denied</c:v>
          </c:tx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Sheet1!$E$2:$E$7</c:f>
              <c:numCache>
                <c:formatCode>General</c:formatCode>
                <c:ptCount val="6"/>
                <c:pt idx="0">
                  <c:v>8.11</c:v>
                </c:pt>
                <c:pt idx="1">
                  <c:v>5.07</c:v>
                </c:pt>
                <c:pt idx="2">
                  <c:v>2.74</c:v>
                </c:pt>
                <c:pt idx="3">
                  <c:v>2.29</c:v>
                </c:pt>
                <c:pt idx="4">
                  <c:v>1.76</c:v>
                </c:pt>
                <c:pt idx="5">
                  <c:v>1.41</c:v>
                </c:pt>
              </c:numCache>
            </c:numRef>
          </c:val>
        </c:ser>
        <c:ser>
          <c:idx val="4"/>
          <c:order val="4"/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</c:ser>
        <c:axId val="93949952"/>
        <c:axId val="93951488"/>
      </c:barChart>
      <c:catAx>
        <c:axId val="93949952"/>
        <c:scaling>
          <c:orientation val="minMax"/>
        </c:scaling>
        <c:axPos val="b"/>
        <c:numFmt formatCode="General" sourceLinked="1"/>
        <c:tickLblPos val="nextTo"/>
        <c:crossAx val="93951488"/>
        <c:crosses val="autoZero"/>
        <c:auto val="1"/>
        <c:lblAlgn val="ctr"/>
        <c:lblOffset val="100"/>
      </c:catAx>
      <c:valAx>
        <c:axId val="93951488"/>
        <c:scaling>
          <c:orientation val="minMax"/>
        </c:scaling>
        <c:axPos val="l"/>
        <c:majorGridlines/>
        <c:numFmt formatCode="General" sourceLinked="1"/>
        <c:tickLblPos val="nextTo"/>
        <c:crossAx val="93949952"/>
        <c:crosses val="autoZero"/>
        <c:crossBetween val="between"/>
      </c:valAx>
    </c:plotArea>
    <c:legend>
      <c:legendPos val="r"/>
      <c:legendEntry>
        <c:idx val="4"/>
        <c:delete val="1"/>
      </c:legendEntry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IN"/>
              <a:t>No.Of</a:t>
            </a:r>
            <a:r>
              <a:rPr lang="en-IN" baseline="0"/>
              <a:t> Application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cat>
            <c:numLit>
              <c:formatCode>General</c:formatCode>
              <c:ptCount val="6"/>
              <c:pt idx="0">
                <c:v>2011</c:v>
              </c:pt>
              <c:pt idx="1">
                <c:v>2012</c:v>
              </c:pt>
              <c:pt idx="2">
                <c:v>2013</c:v>
              </c:pt>
              <c:pt idx="3">
                <c:v>2014</c:v>
              </c:pt>
              <c:pt idx="4">
                <c:v>2015</c:v>
              </c:pt>
              <c:pt idx="5">
                <c:v>2016</c:v>
              </c:pt>
            </c:numLit>
          </c:cat>
          <c:val>
            <c:numRef>
              <c:f>Sheet1!$B$2:$B$7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</c:ser>
        <c:axId val="94573696"/>
        <c:axId val="94575616"/>
      </c:barChart>
      <c:catAx>
        <c:axId val="9457369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94575616"/>
        <c:crosses val="autoZero"/>
        <c:auto val="1"/>
        <c:lblAlgn val="ctr"/>
        <c:lblOffset val="100"/>
      </c:catAx>
      <c:valAx>
        <c:axId val="9457561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No.Of</a:t>
                </a:r>
                <a:r>
                  <a:rPr lang="en-IN" baseline="0"/>
                  <a:t> Application</a:t>
                </a:r>
              </a:p>
            </c:rich>
          </c:tx>
          <c:layout/>
        </c:title>
        <c:numFmt formatCode="General" sourceLinked="1"/>
        <c:tickLblPos val="nextTo"/>
        <c:crossAx val="94573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374719C-3006-482E-860D-92C55A8BF365}" type="datetimeFigureOut">
              <a:rPr lang="en-IN" smtClean="0"/>
              <a:pPr/>
              <a:t>25/10/2017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D97659-387E-4A39-BD2F-C715198768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 smtClean="0">
                <a:effectLst/>
                <a:latin typeface="Times New Roman" pitchFamily="18" charset="0"/>
                <a:cs typeface="Times New Roman" pitchFamily="18" charset="0"/>
              </a:rPr>
              <a:t>Analyzing H1B Data Using Hadoop Ecosystem</a:t>
            </a:r>
            <a:endParaRPr lang="en-IN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Name: Pravinsing Prakashsing Hajari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Student ID: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S171107500148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Center:Pune Deccan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               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239000" cy="64557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                                     ANALYZING FACTORS</a:t>
            </a: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1 a) Is the number of petitions with Data Engineer job title increasing over time?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b) Find top 5 job titles who are having highest avg growth in applications.[ALL]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2 a) Which part of the US has the most Data Engineer jobs for each year?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b) find top 5 locations in the US who have got certified visa for each year.[certified]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3)Which industry(SOC_NAME) has the most number of Data Scientist positions?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4)Which top 5 employers file the most petitions each year? - Case Status – ALL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5) Find the most popular top 10 job positions for H1B visa applications for each year?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a) for all the applications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b) for only certified applications.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6) Find the percentage and the count of each case status on total applications for each year. Create a line graph depicting the pattern of All the cases over the period of time.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7) Create a bar graph to depict the number of applications for each year [All]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8) Find the average Prevailing Wage for each Job for each Year (take part time and full time separate). Arrange the output in descending order - [Certified and Certified Withdrawn.]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9) Which are the employers along with the number of petitions who have the success rate more than 70%  in petitions. (total petitions filed 1000 OR more than 1000) ?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10) Which are the  job positions along with the number of petitions which have the success rate more than 70%  in petitions (total petitions filed 1000 OR more than 1000)?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11) Export result for question no 10 to MySql database.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1 a) Is the number of petitions with Data Engineer job title increasing over time?</a:t>
            </a: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TECHNOLOGY USED: PIG</a:t>
            </a:r>
          </a:p>
          <a:p>
            <a:pPr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539552" y="2204864"/>
          <a:ext cx="669674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b) Find top 5 job titles who are having highest avg growth in applications.[ALL]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TEHNOLOGY USED: PIG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GB" sz="1800" b="1" dirty="0" smtClean="0"/>
              <a:t>job_title                                                         Average Growth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SENIOR SYSTEMS ANALYST JC60,                                  4255.4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SOFTWARE DEVELOPER 2,                                                3480.8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PROJECT MANAGER 3,                                                       3233.4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SYSTEMS ANALYST JC65,                                                  2985.0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MODULE LEAD,                                                                    2917.2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7239000" cy="6669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2 a) Which part of the US has the most Data Engineer jobs for each year?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TECHNOLOGY USED: PIG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/>
              <a:t>   </a:t>
            </a:r>
          </a:p>
          <a:p>
            <a:pPr>
              <a:buNone/>
            </a:pPr>
            <a:r>
              <a:rPr lang="en-GB" dirty="0" smtClean="0"/>
              <a:t>      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Worksite                                      Year         Count</a:t>
            </a:r>
            <a:endParaRPr lang="en-IN" dirty="0" smtClean="0"/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SAN FRANCISCO, CALIFORNIA	  2011	       03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SAN FRANCISCO, CALIFORNIA	  2012	       07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MENLO PARK, CALIFORNIA	  2013	       10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MENLO PARK, CALIFORNIA	  2014	       13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SAN FRANCISCO, CALIFORNIA	  2015	       33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MENLO PARK, CALIFORNIA	  2016	       35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239000" cy="6267096"/>
          </a:xfrm>
        </p:spPr>
        <p:txBody>
          <a:bodyPr/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b) find top 5 locations in the US who have got certified visa for each year.[certified]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TECHNOLOGY USED : HIVE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Worksite                                             Year          Count</a:t>
            </a:r>
            <a:endParaRPr lang="en-GB" dirty="0" smtClean="0"/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NEW YORK, NEW YORK	   2011	     23172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HOUSTON, TEXAS	                   2011	     8184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CHICAGO, ILLINOIS	                   2011	     5188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SAN JOSE, CALIFORNIA	  2011	     4713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SAN FRANCISCO, CALIFORNIA   2011            4711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r>
              <a:rPr lang="en-GB" sz="1800" b="1" dirty="0" smtClean="0"/>
              <a:t>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3)Which industry(SOC_NAME) has the most number of Data Scientist positions?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[certified]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TECHNOLOGY USED: HIVE</a:t>
            </a:r>
            <a:endParaRPr lang="en-GB" sz="1800" b="1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SOC_NAME                       Count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STATISTICIANS	                  369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7152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smtClean="0"/>
              <a:t>4)Which top 5 employers file the most petitions each year? - Case Status – ALL</a:t>
            </a:r>
            <a:br>
              <a:rPr lang="en-IN" sz="1800" b="1" dirty="0" smtClean="0"/>
            </a:br>
            <a:r>
              <a:rPr lang="en-IN" sz="1800" b="1" dirty="0" smtClean="0"/>
              <a:t>TECHNOLOGY USED:HIVE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Employer Name                                                        Year           Count</a:t>
            </a:r>
            <a:endParaRPr lang="en-GB" sz="2000" dirty="0" smtClean="0"/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TATA CONSULTANCY SERVICES LIMITED       2011	             5416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MICROSOFT CORPORATION	                        2011	             4253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DELOITTE CONSULTING LLP	                        2011	             3621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WIPRO LIMITED	                                        2011	              3028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COGNIZANT TECHNOLOGY SOLUTIONS        2011	               2721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571184" cy="62670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5)Find the most popular top 10 job positions for H1B visa applications for each year?</a:t>
            </a:r>
            <a:br>
              <a:rPr lang="en-IN" sz="1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a) for all the applications</a:t>
            </a:r>
            <a:br>
              <a:rPr lang="en-IN" sz="1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TECHNOLOGY USED: HIVE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/>
              <a:t>  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Job title                                                 Year               Count</a:t>
            </a:r>
          </a:p>
          <a:p>
            <a:pPr>
              <a:buNone/>
            </a:pPr>
            <a:endParaRPr lang="en-GB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PROGRAMMER ANALYST	        2011	31799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SOFTWARE ENGINEER	        2011	12763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COMPUTER PROGRAMMER            2011	                 8998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SYSTEMS ANALYST	                      2011	                 8644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BUSINESS ANALYST	                      2011	                  3891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COMPUTER SYSTEMS ANALYST   2011	                  3698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ASSISTANT PROFESSOR	        2011	   3467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PHYSICAL THERAPIST	        2011	    3377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SENIOR SOFTWARE ENGINEER      2011	    2935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SENIOR CONSULTANT</a:t>
            </a:r>
            <a:r>
              <a:rPr lang="en-IN" dirty="0" smtClean="0"/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2011	                     2798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499176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/>
              <a:t>b) for only certified applications.</a:t>
            </a:r>
            <a:br>
              <a:rPr lang="en-IN" sz="2000" dirty="0" smtClean="0"/>
            </a:br>
            <a:r>
              <a:rPr lang="en-IN" sz="1800" b="1" dirty="0" smtClean="0"/>
              <a:t>TECHNOLOGY USED:HIVE.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           Job title                                      YEAR  Count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PROGRAMMER ANALYST	     2011	28806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SOFTWARE ENGINEER	     2011	11224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COMPUTER PROGRAMMER         2011  	8038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SYSTEMS ANALYST	                    2011	7850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BUSINESS ANALYST	                    2011	3444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COMPUTER SYSTEMS ANALYST 2011	3152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ASSISTANT PROFESSOR	     2011	3050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PHYSICAL THERAPIST	     2011	2911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SENIOR SOFTWARE ENGINEER   2011	2595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SENIOR CONSULTANT	     2011	2585</a:t>
            </a:r>
          </a:p>
          <a:p>
            <a:pPr>
              <a:buNone/>
            </a:pP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239000" cy="638944"/>
          </a:xfrm>
        </p:spPr>
        <p:txBody>
          <a:bodyPr>
            <a:normAutofit/>
          </a:bodyPr>
          <a:lstStyle/>
          <a:p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77"/>
            <a:ext cx="7239000" cy="6315059"/>
          </a:xfrm>
        </p:spPr>
        <p:txBody>
          <a:bodyPr/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6) Find the percentage and the count of each case status on total applications for each year. Create a line graph depicting the pattern of All the cases over the period of time.</a:t>
            </a: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TEHNOLOGY USED: MAP REDUCE</a:t>
            </a:r>
          </a:p>
          <a:p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39552" y="2057400"/>
          <a:ext cx="7128792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This analyzed data used for future plans and policy of h1b visa application.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7)Create a bar graph to depict the number of applications for each year [All]</a:t>
            </a:r>
            <a:br>
              <a:rPr lang="en-IN" sz="2400" dirty="0" smtClean="0"/>
            </a:br>
            <a:r>
              <a:rPr lang="en-IN" sz="2400" dirty="0" err="1" smtClean="0"/>
              <a:t>Techbnology</a:t>
            </a:r>
            <a:r>
              <a:rPr lang="en-IN" sz="2400" dirty="0" smtClean="0"/>
              <a:t> used: Mapreduce</a:t>
            </a: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286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8) Find the average Prevailing Wage for each Job for each Year (take part time and full time separate). Arrange the output in descending order - [Certified and Certified Withdrawn.]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TECHNOLOGY USED: PIG</a:t>
            </a:r>
          </a:p>
          <a:p>
            <a:pPr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JAPANESE TEACHING ASSISTANT       2013  N      17076.0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INSTRUCTOR, PSYCHOLOGY                2013  N      16972.0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ASSISTANT VOLLEYBALL COACH       2013 N      16889.0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DIRECTOR OF RELIGIOUS ACTIVITIES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AND EDUCATION                                      2013 N       16764.0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COSTUMER                                                 2013 N       16640.0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ASSISTANT WOMEN'S SOCCER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COACH                                                        2013  N        16120.0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BILINGUAL SPECIAL EDUCATION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TEACHER ASSISTANT                              2013 N          15080.0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7152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/>
              <a:t>9) Which are the employers along with the number of petitions who have the success rate more than 70%  in petitions. (total petitions filed 1000 OR more than 1000) ?</a:t>
            </a:r>
            <a:br>
              <a:rPr lang="en-IN" sz="1800" b="1" dirty="0" smtClean="0"/>
            </a:br>
            <a:r>
              <a:rPr lang="en-IN" sz="1800" b="1" dirty="0" smtClean="0"/>
              <a:t>Technology used: mapreduce</a:t>
            </a: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TECHNOLOGY USED: MAPREDUCE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800" b="1" dirty="0" smtClean="0"/>
              <a:t>Employer name</a:t>
            </a:r>
            <a:r>
              <a:rPr lang="en-GB" b="1" dirty="0" smtClean="0"/>
              <a:t>              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          Total          SuccessRate</a:t>
            </a:r>
            <a:endParaRPr lang="en-GB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HTC GLOBAL SERVICES, INC.        1164	                 100.0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INFOSYS LIMITED	                      130592 	  99.540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DIASPARK, INC.	                      1419.0	  99.506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ACCENTURE LLP	                      33447.0	  99.393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TECH MAHINDRA (AMERICAS),INC10732.0	   99.338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TATA CONSULTANCY SERVICES LIMITED 64726  99.337</a:t>
            </a: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715200" cy="61424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Which are the  job positions along with the number of petitions which have the success rate more than 70%  in petitions (total petitions filed 1000 OR more than 1000)?</a:t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 TENOLOGY USED: MAPREDUCE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Job title                                                     Total         Success Rate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PRODUCTION SUPPORT LEAD – US     1301.0	     100.0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ASSOCIATE CONSULTANT - US	          4393.0	     99.93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SYSTEMS ENGINEER - US	          10036.0	     99.90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TEST ENGINEER - US	                       2198.0	     99.86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PRODUCTION SUPPORT ANALYST – US 1451.0        99.86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TEST ANALYST - US	                       4958.0	     99.81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11) Export result for question no 10 to MySql database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1.mysql –u root –p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2. create database h1b;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3. use h1b;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4.CREATE TABLE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success rate(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job_title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varchar(100)NOT NULL,total_no_of_appl INT NOT NULL,certifiedANDcertified_withdrwan_count INT NOT NULL,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5.desc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success rate;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+---------------------------------------+--------------+------+-----+---------+-------+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field                                 | type         | null | key | default | extra |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+---------------------------------------+--------------+------+-----+---------+-------+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job_title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                            |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(100) | no   |     | null    |       |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total_no_of_appl                      |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(11)      | no   |     | null    |       |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certifiedandcertified_withdrwan_count |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(11)      | no   |     | null    |       |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success rate                         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| float        | no   |     | null    |       |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+---------------------------------------+--------------+------+-----+---------+-------+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6.Start sqoop…..connect to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msql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&gt;h1b database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sqoop list-tables --connect 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jdbc:mysql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/h1b --username root --password '</a:t>
            </a:r>
            <a:r>
              <a:rPr lang="en-IN" sz="1900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>
              <a:buNone/>
            </a:pPr>
            <a:endParaRPr lang="en-IN" sz="19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>
              <a:buNone/>
            </a:pPr>
            <a:endParaRPr lang="en-GB" dirty="0" smtClean="0"/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We can easily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analyaze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the complex data.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Hive is very efficient for analyze structure data.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For normal group by join and filter based data retrieval ,Pig is very efficient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Sqoop is very important to import and export the data.</a:t>
            </a:r>
          </a:p>
          <a:p>
            <a:pPr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/>
            </a:r>
            <a:br>
              <a:rPr lang="en-GB" sz="3600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239000" cy="6267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Big data is collection of large volume of data.</a:t>
            </a:r>
          </a:p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Big data may be structured or unstructured.</a:t>
            </a:r>
          </a:p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Hadoop is system to analyze the big data.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/>
            </a:r>
            <a:br>
              <a:rPr lang="en-GB" sz="4000" dirty="0" smtClean="0"/>
            </a:b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4 V’S  OF BIG DATA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4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00808"/>
            <a:ext cx="6667500" cy="4237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   HADOOP ECOSYSTEMS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7848.TheHadoopEcosystem.png-550x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69674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HDFS ARCHITECTURE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dmin\Desktop\intro-to-the-hadoop-stack-april-2011-javamug-1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056784" cy="5187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   YARN ARCHITECTURE</a:t>
            </a:r>
          </a:p>
          <a:p>
            <a:pPr>
              <a:buNone/>
            </a:pP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New_Arch_IB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128792" cy="5544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239000" cy="6480720"/>
          </a:xfrm>
        </p:spPr>
        <p:txBody>
          <a:bodyPr/>
          <a:lstStyle/>
          <a:p>
            <a:pPr marL="514350" indent="-514350"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ADVENTAGES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Scalable: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Hadoop is a highly scalable storage platform, because it can store and distribute very large data sets.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Cost effective: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Hadoop also offers a cost effective storage solution for businesses' exploding data sets. </a:t>
            </a: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Flexible: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Hadoop enables businesses to easily access new data sources and tap into different types of data to generate value from that data.</a:t>
            </a:r>
          </a:p>
          <a:p>
            <a:pPr marL="514350" indent="-514350">
              <a:buFont typeface="Wingdings 2"/>
              <a:buAutoNum type="arabicPeriod"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 key advantage of using Hadoop is its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fault tolerance. </a:t>
            </a: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239000" cy="6267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                       TECHNOLOGY USED: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Mapreduce: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MapReduce is a processing technique and a program model for distributed computing based on java. The MapReduce algorithm contains two important tasks, namely Map and Reduce.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Hive: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It is a platform used to develop SQL type scripts to do MapReduce operations.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Pig: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It is a procedural language platform used to develop a script for MapReduce operations.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Sqoop: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It is used to import and export data to and from between HDFS and RDBMS.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1011</TotalTime>
  <Words>718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Analyzing H1B Data Using Hadoop Ecosystem</vt:lpstr>
      <vt:lpstr>Slide 2</vt:lpstr>
      <vt:lpstr> </vt:lpstr>
      <vt:lpstr> </vt:lpstr>
      <vt:lpstr> </vt:lpstr>
      <vt:lpstr> </vt:lpstr>
      <vt:lpstr> </vt:lpstr>
      <vt:lpstr> </vt:lpstr>
      <vt:lpstr> </vt:lpstr>
      <vt:lpstr>                   </vt:lpstr>
      <vt:lpstr>Slide 11</vt:lpstr>
      <vt:lpstr>Slide 12</vt:lpstr>
      <vt:lpstr>Slide 13</vt:lpstr>
      <vt:lpstr> </vt:lpstr>
      <vt:lpstr>Slide 15</vt:lpstr>
      <vt:lpstr>.</vt:lpstr>
      <vt:lpstr>Slide 17</vt:lpstr>
      <vt:lpstr>Slide 18</vt:lpstr>
      <vt:lpstr> </vt:lpstr>
      <vt:lpstr>7)Create a bar graph to depict the number of applications for each year [All] Techbnology used: Mapreduce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Data Using Hadoop Ecosystem</dc:title>
  <dc:creator>Admin</dc:creator>
  <cp:lastModifiedBy>Admin</cp:lastModifiedBy>
  <cp:revision>123</cp:revision>
  <dcterms:created xsi:type="dcterms:W3CDTF">2017-10-21T15:43:22Z</dcterms:created>
  <dcterms:modified xsi:type="dcterms:W3CDTF">2017-10-25T17:26:45Z</dcterms:modified>
</cp:coreProperties>
</file>