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4"/>
    <p:sldMasterId id="2147483734" r:id="rId5"/>
    <p:sldMasterId id="2147483736" r:id="rId6"/>
    <p:sldMasterId id="2147483741" r:id="rId7"/>
  </p:sldMasterIdLst>
  <p:notesMasterIdLst>
    <p:notesMasterId r:id="rId74"/>
  </p:notesMasterIdLst>
  <p:sldIdLst>
    <p:sldId id="271" r:id="rId8"/>
    <p:sldId id="275" r:id="rId9"/>
    <p:sldId id="276" r:id="rId10"/>
    <p:sldId id="292" r:id="rId11"/>
    <p:sldId id="277" r:id="rId12"/>
    <p:sldId id="291" r:id="rId13"/>
    <p:sldId id="294" r:id="rId14"/>
    <p:sldId id="295" r:id="rId15"/>
    <p:sldId id="297" r:id="rId16"/>
    <p:sldId id="298" r:id="rId17"/>
    <p:sldId id="299" r:id="rId18"/>
    <p:sldId id="300" r:id="rId19"/>
    <p:sldId id="301" r:id="rId20"/>
    <p:sldId id="302" r:id="rId21"/>
    <p:sldId id="303" r:id="rId22"/>
    <p:sldId id="305" r:id="rId23"/>
    <p:sldId id="293" r:id="rId24"/>
    <p:sldId id="306" r:id="rId25"/>
    <p:sldId id="307" r:id="rId26"/>
    <p:sldId id="308" r:id="rId27"/>
    <p:sldId id="309" r:id="rId28"/>
    <p:sldId id="304"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10" r:id="rId42"/>
    <p:sldId id="324" r:id="rId43"/>
    <p:sldId id="325" r:id="rId44"/>
    <p:sldId id="327" r:id="rId45"/>
    <p:sldId id="328" r:id="rId46"/>
    <p:sldId id="329" r:id="rId47"/>
    <p:sldId id="330" r:id="rId48"/>
    <p:sldId id="331" r:id="rId49"/>
    <p:sldId id="332" r:id="rId50"/>
    <p:sldId id="333" r:id="rId51"/>
    <p:sldId id="323" r:id="rId52"/>
    <p:sldId id="335" r:id="rId53"/>
    <p:sldId id="336" r:id="rId54"/>
    <p:sldId id="337" r:id="rId55"/>
    <p:sldId id="338" r:id="rId56"/>
    <p:sldId id="334" r:id="rId57"/>
    <p:sldId id="340" r:id="rId58"/>
    <p:sldId id="341" r:id="rId59"/>
    <p:sldId id="342" r:id="rId60"/>
    <p:sldId id="343" r:id="rId61"/>
    <p:sldId id="339" r:id="rId62"/>
    <p:sldId id="345" r:id="rId63"/>
    <p:sldId id="346" r:id="rId64"/>
    <p:sldId id="347" r:id="rId65"/>
    <p:sldId id="348" r:id="rId66"/>
    <p:sldId id="349" r:id="rId67"/>
    <p:sldId id="350" r:id="rId68"/>
    <p:sldId id="351" r:id="rId69"/>
    <p:sldId id="352" r:id="rId70"/>
    <p:sldId id="344" r:id="rId71"/>
    <p:sldId id="353" r:id="rId72"/>
    <p:sldId id="354" r:id="rId7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96E"/>
    <a:srgbClr val="72B633"/>
    <a:srgbClr val="E6E6E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1" autoAdjust="0"/>
    <p:restoredTop sz="96965" autoAdjust="0"/>
  </p:normalViewPr>
  <p:slideViewPr>
    <p:cSldViewPr snapToObjects="1">
      <p:cViewPr varScale="1">
        <p:scale>
          <a:sx n="88" d="100"/>
          <a:sy n="88" d="100"/>
        </p:scale>
        <p:origin x="-152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6F0EC68-A8B2-4E11-BA6F-B77D87CA91D1}" type="datetimeFigureOut">
              <a:rPr lang="en-US"/>
              <a:pPr>
                <a:defRPr/>
              </a:pPr>
              <a:t>9/9/2010</a:t>
            </a:fld>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63423AA4-B854-4ED2-B442-B458122F241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Mast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4629150"/>
            <a:ext cx="7772400" cy="933450"/>
          </a:xfrm>
          <a:prstGeom prst="rect">
            <a:avLst/>
          </a:prstGeom>
        </p:spPr>
        <p:txBody>
          <a:bodyPr/>
          <a:lstStyle>
            <a:lvl1pPr>
              <a:defRPr kumimoji="0" lang="en-US" sz="4400" b="1" i="0" u="none" strike="noStrike" kern="1200" cap="small" spc="0" normalizeH="0" baseline="0" noProof="0" dirty="0" smtClean="0">
                <a:ln w="3175" cap="flat" cmpd="sng" algn="ctr">
                  <a:noFill/>
                  <a:prstDash val="solid"/>
                  <a:round/>
                  <a:headEnd type="none" w="med" len="med"/>
                  <a:tailEnd type="none" w="med" len="med"/>
                </a:ln>
                <a:solidFill>
                  <a:schemeClr val="tx1">
                    <a:lumMod val="75000"/>
                    <a:lumOff val="25000"/>
                  </a:schemeClr>
                </a:solidFill>
                <a:effectLst>
                  <a:innerShdw blurRad="63500" dist="50800" dir="13500000">
                    <a:srgbClr val="000000"/>
                  </a:innerShdw>
                </a:effectLst>
                <a:uLnTx/>
                <a:uFillTx/>
                <a:latin typeface="Arial"/>
                <a:ea typeface="+mj-ea"/>
                <a:cs typeface="Arial"/>
              </a:defRPr>
            </a:lvl1pPr>
          </a:lstStyle>
          <a:p>
            <a:r>
              <a:rPr lang="en-US" dirty="0" smtClean="0"/>
              <a:t>Click to edit Title</a:t>
            </a:r>
            <a:endParaRPr lang="en-US" dirty="0"/>
          </a:p>
        </p:txBody>
      </p:sp>
      <p:sp>
        <p:nvSpPr>
          <p:cNvPr id="3" name="Subtitle 2"/>
          <p:cNvSpPr>
            <a:spLocks noGrp="1"/>
          </p:cNvSpPr>
          <p:nvPr>
            <p:ph type="subTitle" idx="1"/>
          </p:nvPr>
        </p:nvSpPr>
        <p:spPr>
          <a:xfrm>
            <a:off x="1371600" y="5486400"/>
            <a:ext cx="6400800" cy="533400"/>
          </a:xfrm>
          <a:prstGeom prst="rect">
            <a:avLst/>
          </a:prstGeom>
        </p:spPr>
        <p:txBody>
          <a:bodyPr/>
          <a:lstStyle>
            <a:lvl1pPr marL="0" indent="0" algn="ctr">
              <a:buNone/>
              <a:defRPr lang="en-US" sz="2600" kern="1200" baseline="0" dirty="0" smtClean="0">
                <a:ln w="635" cap="flat" cmpd="sng" algn="ctr">
                  <a:noFill/>
                  <a:prstDash val="solid"/>
                  <a:round/>
                  <a:headEnd type="none" w="med" len="med"/>
                  <a:tailEnd type="none" w="med" len="med"/>
                </a:ln>
                <a:solidFill>
                  <a:schemeClr val="tx2"/>
                </a:solidFill>
                <a:effectLst>
                  <a:innerShdw blurRad="63500" dist="50800" dir="13500000">
                    <a:srgbClr val="000000"/>
                  </a:innerShdw>
                </a:effectLst>
                <a:latin typeface="Arial Italic"/>
                <a:ea typeface="+mn-ea"/>
                <a:cs typeface="Arial Ital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440F471-ABEF-43B0-A68E-FF882F5C1580}" type="datetimeFigureOut">
              <a:rPr lang="en-US" smtClean="0"/>
              <a:pPr/>
              <a:t>9/9/2010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0CE33-BB8A-4475-A98F-AE1C314CF920}" type="slidenum">
              <a:rPr lang="en-US" smtClean="0"/>
              <a:pPr/>
              <a:t>‹#›</a:t>
            </a:fld>
            <a:endParaRPr lang="en-US" dirty="0"/>
          </a:p>
        </p:txBody>
      </p:sp>
      <p:sp>
        <p:nvSpPr>
          <p:cNvPr id="7" name="Freeform 6"/>
          <p:cNvSpPr/>
          <p:nvPr userDrawn="1"/>
        </p:nvSpPr>
        <p:spPr>
          <a:xfrm>
            <a:off x="1446168" y="5426379"/>
            <a:ext cx="6646811" cy="92534"/>
          </a:xfrm>
          <a:custGeom>
            <a:avLst/>
            <a:gdLst>
              <a:gd name="connsiteX0" fmla="*/ 0 w 6646811"/>
              <a:gd name="connsiteY0" fmla="*/ 186960 h 251854"/>
              <a:gd name="connsiteX1" fmla="*/ 3439284 w 6646811"/>
              <a:gd name="connsiteY1" fmla="*/ 10816 h 251854"/>
              <a:gd name="connsiteX2" fmla="*/ 6646811 w 6646811"/>
              <a:gd name="connsiteY2" fmla="*/ 251854 h 251854"/>
            </a:gdLst>
            <a:ahLst/>
            <a:cxnLst>
              <a:cxn ang="0">
                <a:pos x="connsiteX0" y="connsiteY0"/>
              </a:cxn>
              <a:cxn ang="0">
                <a:pos x="connsiteX1" y="connsiteY1"/>
              </a:cxn>
              <a:cxn ang="0">
                <a:pos x="connsiteX2" y="connsiteY2"/>
              </a:cxn>
            </a:cxnLst>
            <a:rect l="l" t="t" r="r" b="b"/>
            <a:pathLst>
              <a:path w="6646811" h="251854">
                <a:moveTo>
                  <a:pt x="0" y="186960"/>
                </a:moveTo>
                <a:cubicBezTo>
                  <a:pt x="1165741" y="93480"/>
                  <a:pt x="2331482" y="0"/>
                  <a:pt x="3439284" y="10816"/>
                </a:cubicBezTo>
                <a:cubicBezTo>
                  <a:pt x="4547086" y="21632"/>
                  <a:pt x="6646811" y="251854"/>
                  <a:pt x="6646811" y="251854"/>
                </a:cubicBezTo>
              </a:path>
            </a:pathLst>
          </a:custGeom>
          <a:ln w="3175" cap="flat" cmpd="sng" algn="ctr">
            <a:solidFill>
              <a:schemeClr val="accent1">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TextBox 7"/>
          <p:cNvSpPr txBox="1"/>
          <p:nvPr userDrawn="1"/>
        </p:nvSpPr>
        <p:spPr>
          <a:xfrm>
            <a:off x="459800" y="5428843"/>
            <a:ext cx="8232611" cy="864705"/>
          </a:xfrm>
          <a:prstGeom prst="rect">
            <a:avLst/>
          </a:prstGeom>
          <a:noFill/>
          <a:ln w="0">
            <a:noFill/>
          </a:ln>
          <a:effectLst/>
        </p:spPr>
        <p:txBody>
          <a:bodyPr wrap="square" rtlCol="0">
            <a:noAutofit/>
          </a:bodyPr>
          <a:lstStyle/>
          <a:p>
            <a:pPr algn="ctr"/>
            <a:endParaRPr lang="en-US" sz="2600" dirty="0">
              <a:ln w="635" cap="flat" cmpd="sng" algn="ctr">
                <a:noFill/>
                <a:prstDash val="solid"/>
                <a:round/>
                <a:headEnd type="none" w="med" len="med"/>
                <a:tailEnd type="none" w="med" len="med"/>
              </a:ln>
              <a:solidFill>
                <a:schemeClr val="tx2"/>
              </a:solidFill>
              <a:effectLst>
                <a:innerShdw blurRad="63500" dist="50800" dir="13500000">
                  <a:srgbClr val="000000"/>
                </a:innerShdw>
              </a:effectLst>
              <a:latin typeface="Arial Italic"/>
              <a:cs typeface="Arial Ital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PPTfinal-03.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685800" y="2644775"/>
            <a:ext cx="7772400" cy="1470025"/>
          </a:xfrm>
        </p:spPr>
        <p:txBody>
          <a:bodyPr>
            <a:normAutofit/>
          </a:bodyPr>
          <a:lstStyle>
            <a:lvl1pPr>
              <a:defRPr kumimoji="0" lang="en-US" sz="4000" b="1" i="0" u="none" strike="noStrike" kern="1200" cap="small" spc="0" normalizeH="0" baseline="0" noProof="0" dirty="0" smtClean="0">
                <a:ln w="3175" cap="flat" cmpd="sng" algn="ctr">
                  <a:noFill/>
                  <a:prstDash val="solid"/>
                  <a:round/>
                  <a:headEnd type="none" w="med" len="med"/>
                  <a:tailEnd type="none" w="med" len="med"/>
                </a:ln>
                <a:solidFill>
                  <a:schemeClr val="tx1">
                    <a:lumMod val="75000"/>
                    <a:lumOff val="25000"/>
                  </a:schemeClr>
                </a:solidFill>
                <a:effectLst>
                  <a:innerShdw blurRad="63500" dist="50800" dir="13500000">
                    <a:srgbClr val="000000"/>
                  </a:innerShdw>
                </a:effectLst>
                <a:uLnTx/>
                <a:uFillTx/>
                <a:latin typeface="Arial"/>
                <a:ea typeface="+mj-ea"/>
                <a:cs typeface="Arial"/>
              </a:defRPr>
            </a:lvl1pPr>
          </a:lstStyle>
          <a:p>
            <a:r>
              <a:rPr lang="en-US" dirty="0" smtClean="0"/>
              <a:t>Click to edit this slide</a:t>
            </a:r>
            <a:br>
              <a:rPr lang="en-US" dirty="0" smtClean="0"/>
            </a:br>
            <a:r>
              <a:rPr lang="en-US" dirty="0" smtClean="0"/>
              <a:t>(transition Slide For Sections)</a:t>
            </a:r>
            <a:endParaRPr lang="en-US" dirty="0"/>
          </a:p>
        </p:txBody>
      </p:sp>
      <p:sp>
        <p:nvSpPr>
          <p:cNvPr id="4" name="Date Placeholder 3"/>
          <p:cNvSpPr>
            <a:spLocks noGrp="1"/>
          </p:cNvSpPr>
          <p:nvPr>
            <p:ph type="dt" sz="half" idx="10"/>
          </p:nvPr>
        </p:nvSpPr>
        <p:spPr/>
        <p:txBody>
          <a:bodyPr/>
          <a:lstStyle/>
          <a:p>
            <a:fld id="{4ACCE91F-0A59-4E4B-B9C5-FD882D1E1F3A}" type="datetimeFigureOut">
              <a:rPr lang="en-US" smtClean="0"/>
              <a:pPr/>
              <a:t>9/9/2010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03EB6-912D-4CF2-A2D7-34B622B3AA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31DD6-A1F4-40AC-97AE-A4C114BD7CB4}" type="datetimeFigureOut">
              <a:rPr lang="en-US" smtClean="0"/>
              <a:pPr/>
              <a:t>9/9/2010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B4058-1505-4DF4-A4C3-3EE99D27A0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31DD6-A1F4-40AC-97AE-A4C114BD7CB4}" type="datetimeFigureOut">
              <a:rPr lang="en-US" smtClean="0"/>
              <a:pPr/>
              <a:t>9/9/2010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B4058-1505-4DF4-A4C3-3EE99D27A0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0F471-ABEF-43B0-A68E-FF882F5C1580}" type="datetimeFigureOut">
              <a:rPr lang="en-US" smtClean="0"/>
              <a:pPr/>
              <a:t>9/9/2010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0CE33-BB8A-4475-A98F-AE1C314CF920}" type="slidenum">
              <a:rPr lang="en-US" smtClean="0"/>
              <a:pPr/>
              <a:t>‹#›</a:t>
            </a:fld>
            <a:endParaRPr lang="en-US"/>
          </a:p>
        </p:txBody>
      </p:sp>
      <p:pic>
        <p:nvPicPr>
          <p:cNvPr id="9" name="Picture 8" descr="PPT72-03.jpg"/>
          <p:cNvPicPr>
            <a:picLocks noChangeAspect="1"/>
          </p:cNvPicPr>
          <p:nvPr userDrawn="1"/>
        </p:nvPicPr>
        <p:blipFill>
          <a:blip r:embed="rId3"/>
          <a:stretch>
            <a:fillRect/>
          </a:stretch>
        </p:blipFill>
        <p:spPr>
          <a:xfrm>
            <a:off x="8451" y="6338"/>
            <a:ext cx="9127098" cy="6845323"/>
          </a:xfrm>
          <a:prstGeom prst="rect">
            <a:avLst/>
          </a:prstGeom>
        </p:spPr>
      </p:pic>
    </p:spTree>
  </p:cSld>
  <p:clrMap bg1="lt1" tx1="dk1" bg2="lt2" tx2="dk2" accent1="accent1" accent2="accent2" accent3="accent3" accent4="accent4" accent5="accent5" accent6="accent6" hlink="hlink" folHlink="folHlink"/>
  <p:sldLayoutIdLst>
    <p:sldLayoutId id="214748373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CE91F-0A59-4E4B-B9C5-FD882D1E1F3A}" type="datetimeFigureOut">
              <a:rPr lang="en-US" smtClean="0"/>
              <a:pPr/>
              <a:t>9/9/2010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03EB6-912D-4CF2-A2D7-34B622B3AAA6}" type="slidenum">
              <a:rPr lang="en-US" smtClean="0"/>
              <a:pPr/>
              <a:t>‹#›</a:t>
            </a:fld>
            <a:endParaRPr lang="en-US"/>
          </a:p>
        </p:txBody>
      </p:sp>
      <p:pic>
        <p:nvPicPr>
          <p:cNvPr id="8" name="Picture 7" descr="PPT150-03.jpg"/>
          <p:cNvPicPr>
            <a:picLocks noChangeAspect="1"/>
          </p:cNvPicPr>
          <p:nvPr userDrawn="1"/>
        </p:nvPicPr>
        <p:blipFill>
          <a:blip r:embed="rId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73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PPT150-02.jpg"/>
          <p:cNvPicPr>
            <a:picLocks noChangeAspect="1"/>
          </p:cNvPicPr>
          <p:nvPr userDrawn="1"/>
        </p:nvPicPr>
        <p:blipFill>
          <a:blip r:embed="rId3"/>
          <a:stretch>
            <a:fillRect/>
          </a:stretch>
        </p:blipFill>
        <p:spPr>
          <a:xfrm>
            <a:off x="8451" y="0"/>
            <a:ext cx="9127097" cy="6858000"/>
          </a:xfrm>
          <a:prstGeom prst="rect">
            <a:avLst/>
          </a:prstGeom>
        </p:spPr>
      </p:pic>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31DD6-A1F4-40AC-97AE-A4C114BD7CB4}" type="datetimeFigureOut">
              <a:rPr lang="en-US" smtClean="0"/>
              <a:pPr/>
              <a:t>9/9/2010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B4058-1505-4DF4-A4C3-3EE99D27A0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9" r:id="rId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outerShdw>
          </a:effectLst>
          <a:latin typeface="Arial Bold" pitchFamily="34" charset="0"/>
          <a:ea typeface="+mj-ea"/>
          <a:cs typeface="Arial Bold" pitchFamily="34" charset="0"/>
        </a:defRPr>
      </a:lvl1pPr>
    </p:titleStyle>
    <p:bodyStyle>
      <a:lvl1pPr marL="342900" indent="-342900" algn="l" defTabSz="914400" rtl="0" eaLnBrk="1" latinLnBrk="0" hangingPunct="1">
        <a:spcBef>
          <a:spcPct val="20000"/>
        </a:spcBef>
        <a:buClr>
          <a:srgbClr val="72B633"/>
        </a:buClr>
        <a:buFont typeface="Arial" pitchFamily="34" charset="0"/>
        <a:buChar char="•"/>
        <a:defRPr sz="3200" kern="1200" baseline="0">
          <a:solidFill>
            <a:srgbClr val="00396E"/>
          </a:solidFill>
          <a:latin typeface="+mn-lt"/>
          <a:ea typeface="+mn-ea"/>
          <a:cs typeface="+mn-cs"/>
        </a:defRPr>
      </a:lvl1pPr>
      <a:lvl2pPr marL="742950" indent="-285750" algn="l" defTabSz="914400" rtl="0" eaLnBrk="1" latinLnBrk="0" hangingPunct="1">
        <a:spcBef>
          <a:spcPct val="20000"/>
        </a:spcBef>
        <a:buClr>
          <a:srgbClr val="72B633"/>
        </a:buClr>
        <a:buFont typeface="Arial" pitchFamily="34" charset="0"/>
        <a:buChar char="–"/>
        <a:defRPr sz="2800" kern="1200" baseline="0">
          <a:solidFill>
            <a:srgbClr val="00396E"/>
          </a:solidFill>
          <a:latin typeface="+mn-lt"/>
          <a:ea typeface="+mn-ea"/>
          <a:cs typeface="+mn-cs"/>
        </a:defRPr>
      </a:lvl2pPr>
      <a:lvl3pPr marL="1143000" indent="-228600" algn="l" defTabSz="914400" rtl="0" eaLnBrk="1" latinLnBrk="0" hangingPunct="1">
        <a:spcBef>
          <a:spcPct val="20000"/>
        </a:spcBef>
        <a:buClr>
          <a:srgbClr val="72B633"/>
        </a:buClr>
        <a:buFont typeface="Arial" pitchFamily="34" charset="0"/>
        <a:buChar char="•"/>
        <a:defRPr sz="2400" kern="1200" baseline="0">
          <a:solidFill>
            <a:srgbClr val="00396E"/>
          </a:solidFill>
          <a:latin typeface="+mn-lt"/>
          <a:ea typeface="+mn-ea"/>
          <a:cs typeface="+mn-cs"/>
        </a:defRPr>
      </a:lvl3pPr>
      <a:lvl4pPr marL="1600200" indent="-228600" algn="l" defTabSz="914400" rtl="0" eaLnBrk="1" latinLnBrk="0" hangingPunct="1">
        <a:spcBef>
          <a:spcPct val="20000"/>
        </a:spcBef>
        <a:buClr>
          <a:srgbClr val="72B633"/>
        </a:buClr>
        <a:buFont typeface="Arial" pitchFamily="34" charset="0"/>
        <a:buChar char="–"/>
        <a:defRPr sz="2000" kern="1200" baseline="0">
          <a:solidFill>
            <a:srgbClr val="00396E"/>
          </a:solidFill>
          <a:latin typeface="+mn-lt"/>
          <a:ea typeface="+mn-ea"/>
          <a:cs typeface="+mn-cs"/>
        </a:defRPr>
      </a:lvl4pPr>
      <a:lvl5pPr marL="2057400" indent="-228600" algn="l" defTabSz="914400" rtl="0" eaLnBrk="1" latinLnBrk="0" hangingPunct="1">
        <a:spcBef>
          <a:spcPct val="20000"/>
        </a:spcBef>
        <a:buClr>
          <a:srgbClr val="72B633"/>
        </a:buClr>
        <a:buFont typeface="Arial" pitchFamily="34" charset="0"/>
        <a:buChar char="»"/>
        <a:defRPr sz="2000" kern="1200" baseline="0">
          <a:solidFill>
            <a:srgbClr val="00396E"/>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PPT150-04.jpg"/>
          <p:cNvPicPr>
            <a:picLocks noChangeAspect="1"/>
          </p:cNvPicPr>
          <p:nvPr userDrawn="1"/>
        </p:nvPicPr>
        <p:blipFill>
          <a:blip r:embed="rId3"/>
          <a:stretch>
            <a:fillRect/>
          </a:stretch>
        </p:blipFill>
        <p:spPr>
          <a:xfrm>
            <a:off x="8451" y="0"/>
            <a:ext cx="9127097" cy="6858000"/>
          </a:xfrm>
          <a:prstGeom prst="rect">
            <a:avLst/>
          </a:prstGeom>
        </p:spPr>
      </p:pic>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31DD6-A1F4-40AC-97AE-A4C114BD7CB4}" type="datetimeFigureOut">
              <a:rPr lang="en-US" smtClean="0"/>
              <a:pPr/>
              <a:t>9/9/2010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B4058-1505-4DF4-A4C3-3EE99D27A0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4" r:id="rId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outerShdw>
          </a:effectLst>
          <a:latin typeface="Arial Bold" pitchFamily="34" charset="0"/>
          <a:ea typeface="+mj-ea"/>
          <a:cs typeface="Arial Bold" pitchFamily="34" charset="0"/>
        </a:defRPr>
      </a:lvl1pPr>
    </p:titleStyle>
    <p:bodyStyle>
      <a:lvl1pPr marL="342900" indent="-342900" algn="l" defTabSz="914400" rtl="0" eaLnBrk="1" latinLnBrk="0" hangingPunct="1">
        <a:spcBef>
          <a:spcPct val="20000"/>
        </a:spcBef>
        <a:buClr>
          <a:srgbClr val="72B633"/>
        </a:buClr>
        <a:buFont typeface="Arial" pitchFamily="34" charset="0"/>
        <a:buChar char="•"/>
        <a:defRPr sz="3200" kern="1200" baseline="0">
          <a:solidFill>
            <a:srgbClr val="00396E"/>
          </a:solidFill>
          <a:latin typeface="+mn-lt"/>
          <a:ea typeface="+mn-ea"/>
          <a:cs typeface="+mn-cs"/>
        </a:defRPr>
      </a:lvl1pPr>
      <a:lvl2pPr marL="742950" indent="-285750" algn="l" defTabSz="914400" rtl="0" eaLnBrk="1" latinLnBrk="0" hangingPunct="1">
        <a:spcBef>
          <a:spcPct val="20000"/>
        </a:spcBef>
        <a:buClr>
          <a:srgbClr val="72B633"/>
        </a:buClr>
        <a:buFont typeface="Arial" pitchFamily="34" charset="0"/>
        <a:buChar char="–"/>
        <a:defRPr sz="2800" kern="1200" baseline="0">
          <a:solidFill>
            <a:srgbClr val="00396E"/>
          </a:solidFill>
          <a:latin typeface="+mn-lt"/>
          <a:ea typeface="+mn-ea"/>
          <a:cs typeface="+mn-cs"/>
        </a:defRPr>
      </a:lvl2pPr>
      <a:lvl3pPr marL="1143000" indent="-228600" algn="l" defTabSz="914400" rtl="0" eaLnBrk="1" latinLnBrk="0" hangingPunct="1">
        <a:spcBef>
          <a:spcPct val="20000"/>
        </a:spcBef>
        <a:buClr>
          <a:srgbClr val="72B633"/>
        </a:buClr>
        <a:buFont typeface="Arial" pitchFamily="34" charset="0"/>
        <a:buChar char="•"/>
        <a:defRPr sz="2400" kern="1200" baseline="0">
          <a:solidFill>
            <a:srgbClr val="00396E"/>
          </a:solidFill>
          <a:latin typeface="+mn-lt"/>
          <a:ea typeface="+mn-ea"/>
          <a:cs typeface="+mn-cs"/>
        </a:defRPr>
      </a:lvl3pPr>
      <a:lvl4pPr marL="1600200" indent="-228600" algn="l" defTabSz="914400" rtl="0" eaLnBrk="1" latinLnBrk="0" hangingPunct="1">
        <a:spcBef>
          <a:spcPct val="20000"/>
        </a:spcBef>
        <a:buClr>
          <a:srgbClr val="72B633"/>
        </a:buClr>
        <a:buFont typeface="Arial" pitchFamily="34" charset="0"/>
        <a:buChar char="–"/>
        <a:defRPr sz="2000" kern="1200" baseline="0">
          <a:solidFill>
            <a:srgbClr val="00396E"/>
          </a:solidFill>
          <a:latin typeface="+mn-lt"/>
          <a:ea typeface="+mn-ea"/>
          <a:cs typeface="+mn-cs"/>
        </a:defRPr>
      </a:lvl4pPr>
      <a:lvl5pPr marL="2057400" indent="-228600" algn="l" defTabSz="914400" rtl="0" eaLnBrk="1" latinLnBrk="0" hangingPunct="1">
        <a:spcBef>
          <a:spcPct val="20000"/>
        </a:spcBef>
        <a:buClr>
          <a:srgbClr val="72B633"/>
        </a:buClr>
        <a:buFont typeface="Arial" pitchFamily="34" charset="0"/>
        <a:buChar char="»"/>
        <a:defRPr sz="2000" kern="1200" baseline="0">
          <a:solidFill>
            <a:srgbClr val="00396E"/>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valasek@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package" Target="../embeddings/Microsoft_Office_Word_Document4.docx"/></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package" Target="../embeddings/Microsoft_Office_Word_Document5.docx"/></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package" Target="../embeddings/Microsoft_Office_Word_Document6.docx"/></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package" Target="../embeddings/Microsoft_Office_Word_Document7.docx"/></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package" Target="../embeddings/Microsoft_Office_Word_Document8.docx"/></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9.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Office_Word_Document9.docx"/><Relationship Id="rId2" Type="http://schemas.openxmlformats.org/officeDocument/2006/relationships/slideLayout" Target="../slideLayouts/slideLayout4.xml"/><Relationship Id="rId1" Type="http://schemas.openxmlformats.org/officeDocument/2006/relationships/vmlDrawing" Target="../drawings/vmlDrawing10.v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Office_Word_Document10.docx"/><Relationship Id="rId2" Type="http://schemas.openxmlformats.org/officeDocument/2006/relationships/slideLayout" Target="../slideLayouts/slideLayout4.xml"/><Relationship Id="rId1" Type="http://schemas.openxmlformats.org/officeDocument/2006/relationships/vmlDrawing" Target="../drawings/vmlDrawing1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Office_Word_Document11.docx"/><Relationship Id="rId2" Type="http://schemas.openxmlformats.org/officeDocument/2006/relationships/slideLayout" Target="../slideLayouts/slideLayout4.xml"/><Relationship Id="rId1" Type="http://schemas.openxmlformats.org/officeDocument/2006/relationships/vmlDrawing" Target="../drawings/vmlDrawing12.v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Office_Word_Document12.docx"/><Relationship Id="rId2" Type="http://schemas.openxmlformats.org/officeDocument/2006/relationships/slideLayout" Target="../slideLayouts/slideLayout4.xml"/><Relationship Id="rId1" Type="http://schemas.openxmlformats.org/officeDocument/2006/relationships/vmlDrawing" Target="../drawings/vmlDrawing1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Office_Word_Document13.docx"/><Relationship Id="rId2" Type="http://schemas.openxmlformats.org/officeDocument/2006/relationships/slideLayout" Target="../slideLayouts/slideLayout4.xml"/><Relationship Id="rId1" Type="http://schemas.openxmlformats.org/officeDocument/2006/relationships/vmlDrawing" Target="../drawings/vmlDrawing14.v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Office_Word_Document14.docx"/><Relationship Id="rId2" Type="http://schemas.openxmlformats.org/officeDocument/2006/relationships/slideLayout" Target="../slideLayouts/slideLayout4.xml"/><Relationship Id="rId1" Type="http://schemas.openxmlformats.org/officeDocument/2006/relationships/vmlDrawing" Target="../drawings/vmlDrawing15.v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Office_Word_Document15.docx"/><Relationship Id="rId2" Type="http://schemas.openxmlformats.org/officeDocument/2006/relationships/slideLayout" Target="../slideLayouts/slideLayout4.xml"/><Relationship Id="rId1" Type="http://schemas.openxmlformats.org/officeDocument/2006/relationships/vmlDrawing" Target="../drawings/vmlDrawing16.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Office_Word_Document16.docx"/><Relationship Id="rId2" Type="http://schemas.openxmlformats.org/officeDocument/2006/relationships/slideLayout" Target="../slideLayouts/slideLayout4.xml"/><Relationship Id="rId1" Type="http://schemas.openxmlformats.org/officeDocument/2006/relationships/vmlDrawing" Target="../drawings/vmlDrawing17.v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Office_Word_Document17.docx"/><Relationship Id="rId2" Type="http://schemas.openxmlformats.org/officeDocument/2006/relationships/slideLayout" Target="../slideLayouts/slideLayout4.xml"/><Relationship Id="rId1" Type="http://schemas.openxmlformats.org/officeDocument/2006/relationships/vmlDrawing" Target="../drawings/vmlDrawing18.v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Office_Word_Document18.docx"/><Relationship Id="rId2" Type="http://schemas.openxmlformats.org/officeDocument/2006/relationships/slideLayout" Target="../slideLayouts/slideLayout4.xml"/><Relationship Id="rId1" Type="http://schemas.openxmlformats.org/officeDocument/2006/relationships/vmlDrawing" Target="../drawings/vmlDrawing19.v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Office_Word_Document19.docx"/><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package" Target="../embeddings/Microsoft_Office_Word_Document20.docx"/></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Office_Word_Document21.docx"/><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package" Target="../embeddings/Microsoft_Office_Word_Document22.docx"/></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Office_Word_Document23.docx"/><Relationship Id="rId2" Type="http://schemas.openxmlformats.org/officeDocument/2006/relationships/slideLayout" Target="../slideLayouts/slideLayout4.xml"/><Relationship Id="rId1" Type="http://schemas.openxmlformats.org/officeDocument/2006/relationships/vmlDrawing" Target="../drawings/vmlDrawing2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Office_Word_Document24.docx"/><Relationship Id="rId2" Type="http://schemas.openxmlformats.org/officeDocument/2006/relationships/slideLayout" Target="../slideLayouts/slideLayout4.xml"/><Relationship Id="rId1" Type="http://schemas.openxmlformats.org/officeDocument/2006/relationships/vmlDrawing" Target="../drawings/vmlDrawing23.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4.vml"/><Relationship Id="rId4" Type="http://schemas.openxmlformats.org/officeDocument/2006/relationships/oleObject" Target="../embeddings/oleObject3.bin"/></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Office_Word_Document25.docx"/><Relationship Id="rId2" Type="http://schemas.openxmlformats.org/officeDocument/2006/relationships/slideLayout" Target="../slideLayouts/slideLayout4.xml"/><Relationship Id="rId1" Type="http://schemas.openxmlformats.org/officeDocument/2006/relationships/vmlDrawing" Target="../drawings/vmlDrawing25.vml"/><Relationship Id="rId5" Type="http://schemas.openxmlformats.org/officeDocument/2006/relationships/package" Target="../embeddings/Microsoft_Office_Word_Document27.docx"/><Relationship Id="rId4" Type="http://schemas.openxmlformats.org/officeDocument/2006/relationships/package" Target="../embeddings/Microsoft_Office_Word_Document26.docx"/></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Office_Word_Document28.docx"/><Relationship Id="rId2" Type="http://schemas.openxmlformats.org/officeDocument/2006/relationships/slideLayout" Target="../slideLayouts/slideLayout4.xml"/><Relationship Id="rId1" Type="http://schemas.openxmlformats.org/officeDocument/2006/relationships/vmlDrawing" Target="../drawings/vmlDrawing26.vml"/><Relationship Id="rId4" Type="http://schemas.openxmlformats.org/officeDocument/2006/relationships/package" Target="../embeddings/Microsoft_Office_Word_Document29.docx"/></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Office_Word_Document30.docx"/><Relationship Id="rId2" Type="http://schemas.openxmlformats.org/officeDocument/2006/relationships/slideLayout" Target="../slideLayouts/slideLayout4.xml"/><Relationship Id="rId1" Type="http://schemas.openxmlformats.org/officeDocument/2006/relationships/vmlDrawing" Target="../drawings/vmlDrawing27.vml"/><Relationship Id="rId4" Type="http://schemas.openxmlformats.org/officeDocument/2006/relationships/oleObject" Target="../embeddings/oleObject4.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8.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Office_Word_Document31.docx"/><Relationship Id="rId2" Type="http://schemas.openxmlformats.org/officeDocument/2006/relationships/slideLayout" Target="../slideLayouts/slideLayout4.xml"/><Relationship Id="rId1" Type="http://schemas.openxmlformats.org/officeDocument/2006/relationships/vmlDrawing" Target="../drawings/vmlDrawing29.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0.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31.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32.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33.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34.vml"/><Relationship Id="rId4" Type="http://schemas.openxmlformats.org/officeDocument/2006/relationships/package" Target="../embeddings/Microsoft_Office_Word_Document32.docx"/></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hyperlink" Target="http://www.illmatics.com/Understanding_the_LFH_Slides.pdf" TargetMode="External"/><Relationship Id="rId2" Type="http://schemas.openxmlformats.org/officeDocument/2006/relationships/hyperlink" Target="http://www.illmatics.com/Understanding_the_LFH.pdf"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package" Target="../embeddings/Microsoft_Office_Word_Document2.docx"/></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876800"/>
            <a:ext cx="7772400" cy="933450"/>
          </a:xfrm>
        </p:spPr>
        <p:txBody>
          <a:bodyPr/>
          <a:lstStyle/>
          <a:p>
            <a:r>
              <a:rPr sz="2800" smtClean="0"/>
              <a:t>Understanding the Low Fragmentation Heap</a:t>
            </a:r>
            <a:endParaRPr lang="en-US" sz="2800" dirty="0"/>
          </a:p>
        </p:txBody>
      </p:sp>
      <p:sp>
        <p:nvSpPr>
          <p:cNvPr id="5" name="Subtitle 4"/>
          <p:cNvSpPr>
            <a:spLocks noGrp="1"/>
          </p:cNvSpPr>
          <p:nvPr>
            <p:ph type="subTitle" idx="1"/>
          </p:nvPr>
        </p:nvSpPr>
        <p:spPr/>
        <p:txBody>
          <a:bodyPr/>
          <a:lstStyle/>
          <a:p>
            <a:r>
              <a:rPr sz="2400" smtClean="0"/>
              <a:t>Chris Valasek </a:t>
            </a:r>
            <a:r>
              <a:rPr lang="en-US" sz="2400" dirty="0" smtClean="0"/>
              <a:t>–</a:t>
            </a:r>
            <a:r>
              <a:rPr sz="2400" smtClean="0"/>
              <a:t> Sr. Research Scientist</a:t>
            </a:r>
          </a:p>
          <a:p>
            <a:r>
              <a:rPr sz="2000" smtClean="0">
                <a:hlinkClick r:id="rId2"/>
              </a:rPr>
              <a:t>cvalasek@gmail.com</a:t>
            </a:r>
            <a:r>
              <a:rPr sz="2000" smtClean="0"/>
              <a:t> / @nudehaberdasher</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_HEAP_LOCAL_DATA</a:t>
            </a:r>
            <a:br>
              <a:rPr lang="en-US" sz="2800" dirty="0" smtClean="0"/>
            </a:br>
            <a:r>
              <a:rPr lang="en-US" sz="2800" dirty="0" smtClean="0">
                <a:solidFill>
                  <a:schemeClr val="accent6">
                    <a:lumMod val="40000"/>
                    <a:lumOff val="60000"/>
                  </a:schemeClr>
                </a:solidFill>
              </a:rPr>
              <a:t>(</a:t>
            </a:r>
            <a:r>
              <a:rPr lang="en-US" sz="2800" dirty="0" err="1" smtClean="0">
                <a:solidFill>
                  <a:schemeClr val="accent6">
                    <a:lumMod val="40000"/>
                    <a:lumOff val="60000"/>
                  </a:schemeClr>
                </a:solidFill>
              </a:rPr>
              <a:t>HeapBase</a:t>
            </a:r>
            <a:r>
              <a:rPr lang="en-US" sz="2800" dirty="0" smtClean="0">
                <a:solidFill>
                  <a:schemeClr val="accent6">
                    <a:lumMod val="40000"/>
                    <a:lumOff val="60000"/>
                  </a:schemeClr>
                </a:solidFill>
              </a:rPr>
              <a:t>-&gt;</a:t>
            </a:r>
            <a:r>
              <a:rPr lang="en-US" sz="2800" dirty="0" err="1" smtClean="0">
                <a:solidFill>
                  <a:schemeClr val="accent6">
                    <a:lumMod val="40000"/>
                    <a:lumOff val="60000"/>
                  </a:schemeClr>
                </a:solidFill>
              </a:rPr>
              <a:t>FrontEndHeap</a:t>
            </a:r>
            <a:r>
              <a:rPr lang="en-US" sz="2800" dirty="0" smtClean="0">
                <a:solidFill>
                  <a:schemeClr val="accent6">
                    <a:lumMod val="40000"/>
                    <a:lumOff val="60000"/>
                  </a:schemeClr>
                </a:solidFill>
              </a:rPr>
              <a:t>-&gt;</a:t>
            </a:r>
            <a:r>
              <a:rPr lang="en-US" sz="2800" dirty="0" err="1" smtClean="0">
                <a:solidFill>
                  <a:schemeClr val="accent6">
                    <a:lumMod val="40000"/>
                    <a:lumOff val="60000"/>
                  </a:schemeClr>
                </a:solidFill>
              </a:rPr>
              <a:t>LocalData</a:t>
            </a:r>
            <a:r>
              <a:rPr lang="en-US" sz="2800" dirty="0" smtClean="0">
                <a:solidFill>
                  <a:schemeClr val="accent6">
                    <a:lumMod val="40000"/>
                    <a:lumOff val="60000"/>
                  </a:schemeClr>
                </a:solidFill>
              </a:rPr>
              <a:t>)</a:t>
            </a:r>
            <a:endParaRPr lang="en-US" sz="2700" dirty="0"/>
          </a:p>
        </p:txBody>
      </p:sp>
      <p:pic>
        <p:nvPicPr>
          <p:cNvPr id="5" name="Picture 7"/>
          <p:cNvPicPr>
            <a:picLocks noChangeAspect="1" noChangeArrowheads="1"/>
          </p:cNvPicPr>
          <p:nvPr/>
        </p:nvPicPr>
        <p:blipFill>
          <a:blip r:embed="rId3" cstate="print"/>
          <a:srcRect/>
          <a:stretch>
            <a:fillRect/>
          </a:stretch>
        </p:blipFill>
        <p:spPr bwMode="auto">
          <a:xfrm>
            <a:off x="228600" y="2057400"/>
            <a:ext cx="3276600" cy="1495425"/>
          </a:xfrm>
          <a:prstGeom prst="rect">
            <a:avLst/>
          </a:prstGeom>
          <a:noFill/>
          <a:ln w="9525">
            <a:noFill/>
            <a:miter lim="800000"/>
            <a:headEnd/>
            <a:tailEnd/>
          </a:ln>
        </p:spPr>
      </p:pic>
      <p:graphicFrame>
        <p:nvGraphicFramePr>
          <p:cNvPr id="8" name="Object 8"/>
          <p:cNvGraphicFramePr>
            <a:graphicFrameLocks noChangeAspect="1"/>
          </p:cNvGraphicFramePr>
          <p:nvPr/>
        </p:nvGraphicFramePr>
        <p:xfrm>
          <a:off x="3044825" y="2057400"/>
          <a:ext cx="5913438" cy="1098550"/>
        </p:xfrm>
        <a:graphic>
          <a:graphicData uri="http://schemas.openxmlformats.org/presentationml/2006/ole">
            <p:oleObj spid="_x0000_s21507" name="Document" r:id="rId4" imgW="5942845" imgH="1106034" progId="Word.Document.12">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_HEAP_LOCAL_SEGMENT_INFO</a:t>
            </a:r>
            <a:br>
              <a:rPr lang="en-US" sz="2800" dirty="0" smtClean="0"/>
            </a:br>
            <a:r>
              <a:rPr lang="en-US" sz="2800" dirty="0" smtClean="0">
                <a:solidFill>
                  <a:schemeClr val="accent6">
                    <a:lumMod val="40000"/>
                    <a:lumOff val="60000"/>
                  </a:schemeClr>
                </a:solidFill>
              </a:rPr>
              <a:t>(</a:t>
            </a:r>
            <a:r>
              <a:rPr lang="en-US" sz="2200" dirty="0" err="1" smtClean="0">
                <a:solidFill>
                  <a:schemeClr val="accent6">
                    <a:lumMod val="40000"/>
                    <a:lumOff val="60000"/>
                  </a:schemeClr>
                </a:solidFill>
              </a:rPr>
              <a:t>HeapBase</a:t>
            </a:r>
            <a:r>
              <a:rPr lang="en-US" sz="2200" dirty="0" smtClean="0">
                <a:solidFill>
                  <a:schemeClr val="accent6">
                    <a:lumMod val="40000"/>
                    <a:lumOff val="60000"/>
                  </a:schemeClr>
                </a:solidFill>
              </a:rPr>
              <a:t>-&gt;</a:t>
            </a:r>
            <a:r>
              <a:rPr lang="en-US" sz="2200" dirty="0" err="1" smtClean="0">
                <a:solidFill>
                  <a:schemeClr val="accent6">
                    <a:lumMod val="40000"/>
                    <a:lumOff val="60000"/>
                  </a:schemeClr>
                </a:solidFill>
              </a:rPr>
              <a:t>FrontEndHeap</a:t>
            </a:r>
            <a:r>
              <a:rPr lang="en-US" sz="2200" dirty="0" smtClean="0">
                <a:solidFill>
                  <a:schemeClr val="accent6">
                    <a:lumMod val="40000"/>
                    <a:lumOff val="60000"/>
                  </a:schemeClr>
                </a:solidFill>
              </a:rPr>
              <a:t>-&gt;</a:t>
            </a:r>
            <a:r>
              <a:rPr lang="en-US" sz="2200" dirty="0" err="1" smtClean="0">
                <a:solidFill>
                  <a:schemeClr val="accent6">
                    <a:lumMod val="40000"/>
                    <a:lumOff val="60000"/>
                  </a:schemeClr>
                </a:solidFill>
              </a:rPr>
              <a:t>LocalData</a:t>
            </a:r>
            <a:r>
              <a:rPr lang="en-US" sz="2200" dirty="0" smtClean="0">
                <a:solidFill>
                  <a:schemeClr val="accent6">
                    <a:lumMod val="40000"/>
                    <a:lumOff val="60000"/>
                  </a:schemeClr>
                </a:solidFill>
              </a:rPr>
              <a:t>-&gt;</a:t>
            </a:r>
            <a:r>
              <a:rPr lang="en-US" sz="2200" dirty="0" err="1" smtClean="0">
                <a:solidFill>
                  <a:schemeClr val="accent6">
                    <a:lumMod val="40000"/>
                    <a:lumOff val="60000"/>
                  </a:schemeClr>
                </a:solidFill>
              </a:rPr>
              <a:t>SegmentInfo</a:t>
            </a:r>
            <a:r>
              <a:rPr lang="en-US" sz="2200" dirty="0" smtClean="0">
                <a:solidFill>
                  <a:schemeClr val="accent6">
                    <a:lumMod val="40000"/>
                    <a:lumOff val="60000"/>
                  </a:schemeClr>
                </a:solidFill>
              </a:rPr>
              <a:t>[])</a:t>
            </a:r>
            <a:endParaRPr lang="en-US" sz="2200" dirty="0"/>
          </a:p>
        </p:txBody>
      </p:sp>
      <p:pic>
        <p:nvPicPr>
          <p:cNvPr id="6" name="Picture 3"/>
          <p:cNvPicPr>
            <a:picLocks noChangeAspect="1" noChangeArrowheads="1"/>
          </p:cNvPicPr>
          <p:nvPr/>
        </p:nvPicPr>
        <p:blipFill>
          <a:blip r:embed="rId3" cstate="print"/>
          <a:srcRect/>
          <a:stretch>
            <a:fillRect/>
          </a:stretch>
        </p:blipFill>
        <p:spPr bwMode="auto">
          <a:xfrm>
            <a:off x="381000" y="1905000"/>
            <a:ext cx="3362325" cy="2495550"/>
          </a:xfrm>
          <a:prstGeom prst="rect">
            <a:avLst/>
          </a:prstGeom>
          <a:noFill/>
          <a:ln w="9525">
            <a:noFill/>
            <a:miter lim="800000"/>
            <a:headEnd/>
            <a:tailEnd/>
          </a:ln>
        </p:spPr>
      </p:pic>
      <p:graphicFrame>
        <p:nvGraphicFramePr>
          <p:cNvPr id="7" name="Object 4"/>
          <p:cNvGraphicFramePr>
            <a:graphicFrameLocks noChangeAspect="1"/>
          </p:cNvGraphicFramePr>
          <p:nvPr/>
        </p:nvGraphicFramePr>
        <p:xfrm>
          <a:off x="3206750" y="1905000"/>
          <a:ext cx="5694363" cy="2117725"/>
        </p:xfrm>
        <a:graphic>
          <a:graphicData uri="http://schemas.openxmlformats.org/presentationml/2006/ole">
            <p:oleObj spid="_x0000_s22531" name="Document" r:id="rId4" imgW="5942845" imgH="2212069" progId="Word.Document.12">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_HEAP_SUBSEGMENT</a:t>
            </a:r>
            <a:br>
              <a:rPr lang="en-US" sz="2000" dirty="0" smtClean="0"/>
            </a:br>
            <a:r>
              <a:rPr lang="en-US" sz="1400" dirty="0" smtClean="0">
                <a:solidFill>
                  <a:schemeClr val="accent6">
                    <a:lumMod val="40000"/>
                    <a:lumOff val="60000"/>
                  </a:schemeClr>
                </a:solidFill>
              </a:rPr>
              <a:t>(</a:t>
            </a:r>
            <a:r>
              <a:rPr lang="en-US" sz="1400" dirty="0" err="1" smtClean="0">
                <a:solidFill>
                  <a:schemeClr val="accent6">
                    <a:lumMod val="40000"/>
                    <a:lumOff val="60000"/>
                  </a:schemeClr>
                </a:solidFill>
              </a:rPr>
              <a:t>HeapBase</a:t>
            </a:r>
            <a:r>
              <a:rPr lang="en-US" sz="1400" dirty="0" smtClean="0">
                <a:solidFill>
                  <a:schemeClr val="accent6">
                    <a:lumMod val="40000"/>
                    <a:lumOff val="60000"/>
                  </a:schemeClr>
                </a:solidFill>
              </a:rPr>
              <a:t>-&gt;</a:t>
            </a:r>
            <a:r>
              <a:rPr lang="en-US" sz="1400" dirty="0" err="1" smtClean="0">
                <a:solidFill>
                  <a:schemeClr val="accent6">
                    <a:lumMod val="40000"/>
                    <a:lumOff val="60000"/>
                  </a:schemeClr>
                </a:solidFill>
              </a:rPr>
              <a:t>FrontEndHeap</a:t>
            </a:r>
            <a:r>
              <a:rPr lang="en-US" sz="1400" dirty="0" smtClean="0">
                <a:solidFill>
                  <a:schemeClr val="accent6">
                    <a:lumMod val="40000"/>
                    <a:lumOff val="60000"/>
                  </a:schemeClr>
                </a:solidFill>
              </a:rPr>
              <a:t>-&gt;</a:t>
            </a:r>
            <a:r>
              <a:rPr lang="en-US" sz="1400" dirty="0" err="1" smtClean="0">
                <a:solidFill>
                  <a:schemeClr val="accent6">
                    <a:lumMod val="40000"/>
                    <a:lumOff val="60000"/>
                  </a:schemeClr>
                </a:solidFill>
              </a:rPr>
              <a:t>LocalData</a:t>
            </a:r>
            <a:r>
              <a:rPr lang="en-US" sz="1400" dirty="0" smtClean="0">
                <a:solidFill>
                  <a:schemeClr val="accent6">
                    <a:lumMod val="40000"/>
                    <a:lumOff val="60000"/>
                  </a:schemeClr>
                </a:solidFill>
              </a:rPr>
              <a:t>-&gt;</a:t>
            </a:r>
            <a:r>
              <a:rPr lang="en-US" sz="1400" dirty="0" err="1" smtClean="0">
                <a:solidFill>
                  <a:schemeClr val="accent6">
                    <a:lumMod val="40000"/>
                    <a:lumOff val="60000"/>
                  </a:schemeClr>
                </a:solidFill>
              </a:rPr>
              <a:t>SegmentInfo</a:t>
            </a:r>
            <a:r>
              <a:rPr lang="en-US" sz="1400" dirty="0" smtClean="0">
                <a:solidFill>
                  <a:schemeClr val="accent6">
                    <a:lumMod val="40000"/>
                    <a:lumOff val="60000"/>
                  </a:schemeClr>
                </a:solidFill>
              </a:rPr>
              <a:t>[]-&gt;</a:t>
            </a:r>
            <a:r>
              <a:rPr lang="en-US" sz="1400" dirty="0" err="1" smtClean="0">
                <a:solidFill>
                  <a:schemeClr val="accent6">
                    <a:lumMod val="40000"/>
                    <a:lumOff val="60000"/>
                  </a:schemeClr>
                </a:solidFill>
              </a:rPr>
              <a:t>Hint,ActiveSubsegment,CachedItems</a:t>
            </a:r>
            <a:r>
              <a:rPr lang="en-US" sz="1400" dirty="0" smtClean="0">
                <a:solidFill>
                  <a:schemeClr val="accent6">
                    <a:lumMod val="40000"/>
                    <a:lumOff val="60000"/>
                  </a:schemeClr>
                </a:solidFill>
              </a:rPr>
              <a:t>)</a:t>
            </a:r>
            <a:endParaRPr lang="en-US" sz="1400" dirty="0"/>
          </a:p>
        </p:txBody>
      </p:sp>
      <p:pic>
        <p:nvPicPr>
          <p:cNvPr id="6" name="Picture 3"/>
          <p:cNvPicPr>
            <a:picLocks noChangeAspect="1" noChangeArrowheads="1"/>
          </p:cNvPicPr>
          <p:nvPr/>
        </p:nvPicPr>
        <p:blipFill>
          <a:blip r:embed="rId3" cstate="print"/>
          <a:srcRect/>
          <a:stretch>
            <a:fillRect/>
          </a:stretch>
        </p:blipFill>
        <p:spPr bwMode="auto">
          <a:xfrm>
            <a:off x="381000" y="1828800"/>
            <a:ext cx="3657600" cy="2495550"/>
          </a:xfrm>
          <a:prstGeom prst="rect">
            <a:avLst/>
          </a:prstGeom>
          <a:noFill/>
          <a:ln w="9525">
            <a:noFill/>
            <a:miter lim="800000"/>
            <a:headEnd/>
            <a:tailEnd/>
          </a:ln>
        </p:spPr>
      </p:pic>
      <p:graphicFrame>
        <p:nvGraphicFramePr>
          <p:cNvPr id="7" name="Object 4"/>
          <p:cNvGraphicFramePr>
            <a:graphicFrameLocks noChangeAspect="1"/>
          </p:cNvGraphicFramePr>
          <p:nvPr/>
        </p:nvGraphicFramePr>
        <p:xfrm>
          <a:off x="3506788" y="1909763"/>
          <a:ext cx="5267325" cy="1562100"/>
        </p:xfrm>
        <a:graphic>
          <a:graphicData uri="http://schemas.openxmlformats.org/presentationml/2006/ole">
            <p:oleObj spid="_x0000_s23555" name="Document" r:id="rId4" imgW="5942845" imgH="1777156" progId="Word.Document.12">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_HEAP_USERDATA_HEADER</a:t>
            </a:r>
            <a:br>
              <a:rPr lang="en-US" sz="2000" dirty="0" smtClean="0"/>
            </a:br>
            <a:r>
              <a:rPr lang="en-US" sz="1600" dirty="0" smtClean="0">
                <a:solidFill>
                  <a:schemeClr val="accent6">
                    <a:lumMod val="40000"/>
                    <a:lumOff val="60000"/>
                  </a:schemeClr>
                </a:solidFill>
              </a:rPr>
              <a:t>(</a:t>
            </a:r>
            <a:r>
              <a:rPr lang="en-US" sz="1600" dirty="0" err="1" smtClean="0">
                <a:solidFill>
                  <a:schemeClr val="accent6">
                    <a:lumMod val="40000"/>
                    <a:lumOff val="60000"/>
                  </a:schemeClr>
                </a:solidFill>
              </a:rPr>
              <a:t>HeapBase</a:t>
            </a:r>
            <a:r>
              <a:rPr lang="en-US" sz="1600" dirty="0" smtClean="0">
                <a:solidFill>
                  <a:schemeClr val="accent6">
                    <a:lumMod val="40000"/>
                    <a:lumOff val="60000"/>
                  </a:schemeClr>
                </a:solidFill>
              </a:rPr>
              <a:t>-&gt;</a:t>
            </a:r>
            <a:r>
              <a:rPr lang="en-US" sz="1600" dirty="0" err="1" smtClean="0">
                <a:solidFill>
                  <a:schemeClr val="accent6">
                    <a:lumMod val="40000"/>
                    <a:lumOff val="60000"/>
                  </a:schemeClr>
                </a:solidFill>
              </a:rPr>
              <a:t>FrontEndHeap</a:t>
            </a:r>
            <a:r>
              <a:rPr lang="en-US" sz="1600" dirty="0" smtClean="0">
                <a:solidFill>
                  <a:schemeClr val="accent6">
                    <a:lumMod val="40000"/>
                    <a:lumOff val="60000"/>
                  </a:schemeClr>
                </a:solidFill>
              </a:rPr>
              <a:t>-&gt;</a:t>
            </a:r>
            <a:r>
              <a:rPr lang="en-US" sz="1600" dirty="0" err="1" smtClean="0">
                <a:solidFill>
                  <a:schemeClr val="accent6">
                    <a:lumMod val="40000"/>
                    <a:lumOff val="60000"/>
                  </a:schemeClr>
                </a:solidFill>
              </a:rPr>
              <a:t>LocalData</a:t>
            </a:r>
            <a:r>
              <a:rPr lang="en-US" sz="1600" dirty="0" smtClean="0">
                <a:solidFill>
                  <a:schemeClr val="accent6">
                    <a:lumMod val="40000"/>
                    <a:lumOff val="60000"/>
                  </a:schemeClr>
                </a:solidFill>
              </a:rPr>
              <a:t>-&gt;</a:t>
            </a:r>
            <a:r>
              <a:rPr lang="en-US" sz="1600" dirty="0" err="1" smtClean="0">
                <a:solidFill>
                  <a:schemeClr val="accent6">
                    <a:lumMod val="40000"/>
                    <a:lumOff val="60000"/>
                  </a:schemeClr>
                </a:solidFill>
              </a:rPr>
              <a:t>SegmentInfo</a:t>
            </a:r>
            <a:r>
              <a:rPr lang="en-US" sz="1600" dirty="0" smtClean="0">
                <a:solidFill>
                  <a:schemeClr val="accent6">
                    <a:lumMod val="40000"/>
                    <a:lumOff val="60000"/>
                  </a:schemeClr>
                </a:solidFill>
              </a:rPr>
              <a:t>[]-&gt;</a:t>
            </a:r>
            <a:r>
              <a:rPr lang="en-US" sz="1600" dirty="0" err="1" smtClean="0">
                <a:solidFill>
                  <a:schemeClr val="accent6">
                    <a:lumMod val="40000"/>
                    <a:lumOff val="60000"/>
                  </a:schemeClr>
                </a:solidFill>
              </a:rPr>
              <a:t>Hint,ActiveSubsegment,CachedItems</a:t>
            </a:r>
            <a:r>
              <a:rPr lang="en-US" sz="1600" dirty="0" smtClean="0">
                <a:solidFill>
                  <a:schemeClr val="accent6">
                    <a:lumMod val="40000"/>
                    <a:lumOff val="60000"/>
                  </a:schemeClr>
                </a:solidFill>
              </a:rPr>
              <a:t>-&gt;</a:t>
            </a:r>
            <a:r>
              <a:rPr lang="en-US" sz="1600" dirty="0" err="1" smtClean="0">
                <a:solidFill>
                  <a:schemeClr val="accent6">
                    <a:lumMod val="40000"/>
                    <a:lumOff val="60000"/>
                  </a:schemeClr>
                </a:solidFill>
              </a:rPr>
              <a:t>UserBlocks</a:t>
            </a:r>
            <a:r>
              <a:rPr lang="en-US" sz="1600" dirty="0" smtClean="0">
                <a:solidFill>
                  <a:schemeClr val="accent6">
                    <a:lumMod val="40000"/>
                    <a:lumOff val="60000"/>
                  </a:schemeClr>
                </a:solidFill>
              </a:rPr>
              <a:t>)</a:t>
            </a:r>
            <a:endParaRPr lang="en-US" sz="1600" dirty="0"/>
          </a:p>
        </p:txBody>
      </p:sp>
      <p:pic>
        <p:nvPicPr>
          <p:cNvPr id="6" name="Picture 3"/>
          <p:cNvPicPr>
            <a:picLocks noChangeAspect="1" noChangeArrowheads="1"/>
          </p:cNvPicPr>
          <p:nvPr/>
        </p:nvPicPr>
        <p:blipFill>
          <a:blip r:embed="rId2" cstate="print"/>
          <a:srcRect/>
          <a:stretch>
            <a:fillRect/>
          </a:stretch>
        </p:blipFill>
        <p:spPr bwMode="auto">
          <a:xfrm>
            <a:off x="2667000" y="2057400"/>
            <a:ext cx="36576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_INTERLOCK_SEQ</a:t>
            </a:r>
            <a:br>
              <a:rPr lang="en-US" sz="1600" dirty="0" smtClean="0"/>
            </a:br>
            <a:r>
              <a:rPr lang="en-US" sz="1600" dirty="0" smtClean="0">
                <a:solidFill>
                  <a:schemeClr val="accent6">
                    <a:lumMod val="40000"/>
                    <a:lumOff val="60000"/>
                  </a:schemeClr>
                </a:solidFill>
              </a:rPr>
              <a:t>(</a:t>
            </a:r>
            <a:r>
              <a:rPr lang="en-US" sz="1600" dirty="0" err="1" smtClean="0">
                <a:solidFill>
                  <a:schemeClr val="accent6">
                    <a:lumMod val="40000"/>
                    <a:lumOff val="60000"/>
                  </a:schemeClr>
                </a:solidFill>
              </a:rPr>
              <a:t>HeapBase</a:t>
            </a:r>
            <a:r>
              <a:rPr lang="en-US" sz="1600" dirty="0" smtClean="0">
                <a:solidFill>
                  <a:schemeClr val="accent6">
                    <a:lumMod val="40000"/>
                    <a:lumOff val="60000"/>
                  </a:schemeClr>
                </a:solidFill>
              </a:rPr>
              <a:t>-&gt;</a:t>
            </a:r>
            <a:r>
              <a:rPr lang="en-US" sz="1600" dirty="0" err="1" smtClean="0">
                <a:solidFill>
                  <a:schemeClr val="accent6">
                    <a:lumMod val="40000"/>
                    <a:lumOff val="60000"/>
                  </a:schemeClr>
                </a:solidFill>
              </a:rPr>
              <a:t>FrontEndHeap</a:t>
            </a:r>
            <a:r>
              <a:rPr lang="en-US" sz="1600" dirty="0" smtClean="0">
                <a:solidFill>
                  <a:schemeClr val="accent6">
                    <a:lumMod val="40000"/>
                    <a:lumOff val="60000"/>
                  </a:schemeClr>
                </a:solidFill>
              </a:rPr>
              <a:t>-&gt;</a:t>
            </a:r>
            <a:r>
              <a:rPr lang="en-US" sz="1600" dirty="0" err="1" smtClean="0">
                <a:solidFill>
                  <a:schemeClr val="accent6">
                    <a:lumMod val="40000"/>
                    <a:lumOff val="60000"/>
                  </a:schemeClr>
                </a:solidFill>
              </a:rPr>
              <a:t>LocalData</a:t>
            </a:r>
            <a:r>
              <a:rPr lang="en-US" sz="1600" dirty="0" smtClean="0">
                <a:solidFill>
                  <a:schemeClr val="accent6">
                    <a:lumMod val="40000"/>
                    <a:lumOff val="60000"/>
                  </a:schemeClr>
                </a:solidFill>
              </a:rPr>
              <a:t>-&gt;</a:t>
            </a:r>
            <a:r>
              <a:rPr lang="en-US" sz="1600" dirty="0" err="1" smtClean="0">
                <a:solidFill>
                  <a:schemeClr val="accent6">
                    <a:lumMod val="40000"/>
                    <a:lumOff val="60000"/>
                  </a:schemeClr>
                </a:solidFill>
              </a:rPr>
              <a:t>SegmentInfo</a:t>
            </a:r>
            <a:r>
              <a:rPr lang="en-US" sz="1600" dirty="0" smtClean="0">
                <a:solidFill>
                  <a:schemeClr val="accent6">
                    <a:lumMod val="40000"/>
                    <a:lumOff val="60000"/>
                  </a:schemeClr>
                </a:solidFill>
              </a:rPr>
              <a:t>[]-&gt;</a:t>
            </a:r>
            <a:r>
              <a:rPr lang="en-US" sz="1600" dirty="0" err="1" smtClean="0">
                <a:solidFill>
                  <a:schemeClr val="accent6">
                    <a:lumMod val="40000"/>
                    <a:lumOff val="60000"/>
                  </a:schemeClr>
                </a:solidFill>
              </a:rPr>
              <a:t>Hint,ActiveSubsegment,CachedItems</a:t>
            </a:r>
            <a:r>
              <a:rPr lang="en-US" sz="1600" dirty="0" smtClean="0">
                <a:solidFill>
                  <a:schemeClr val="accent6">
                    <a:lumMod val="40000"/>
                    <a:lumOff val="60000"/>
                  </a:schemeClr>
                </a:solidFill>
              </a:rPr>
              <a:t>-&gt;</a:t>
            </a:r>
            <a:r>
              <a:rPr lang="en-US" sz="1600" dirty="0" err="1" smtClean="0">
                <a:solidFill>
                  <a:schemeClr val="accent6">
                    <a:lumMod val="40000"/>
                    <a:lumOff val="60000"/>
                  </a:schemeClr>
                </a:solidFill>
              </a:rPr>
              <a:t>AggregateExchg</a:t>
            </a:r>
            <a:r>
              <a:rPr lang="en-US" sz="1600" dirty="0" smtClean="0">
                <a:solidFill>
                  <a:schemeClr val="accent6">
                    <a:lumMod val="40000"/>
                    <a:lumOff val="60000"/>
                  </a:schemeClr>
                </a:solidFill>
              </a:rPr>
              <a:t>)</a:t>
            </a:r>
            <a:endParaRPr lang="en-US" sz="1600" dirty="0"/>
          </a:p>
        </p:txBody>
      </p:sp>
      <p:pic>
        <p:nvPicPr>
          <p:cNvPr id="4" name="Picture 3"/>
          <p:cNvPicPr>
            <a:picLocks noChangeAspect="1" noChangeArrowheads="1"/>
          </p:cNvPicPr>
          <p:nvPr/>
        </p:nvPicPr>
        <p:blipFill>
          <a:blip r:embed="rId3" cstate="print"/>
          <a:srcRect/>
          <a:stretch>
            <a:fillRect/>
          </a:stretch>
        </p:blipFill>
        <p:spPr bwMode="auto">
          <a:xfrm>
            <a:off x="685800" y="2095500"/>
            <a:ext cx="2343150" cy="2000250"/>
          </a:xfrm>
          <a:prstGeom prst="rect">
            <a:avLst/>
          </a:prstGeom>
          <a:noFill/>
          <a:ln w="9525">
            <a:noFill/>
            <a:miter lim="800000"/>
            <a:headEnd/>
            <a:tailEnd/>
          </a:ln>
        </p:spPr>
      </p:pic>
      <p:graphicFrame>
        <p:nvGraphicFramePr>
          <p:cNvPr id="5" name="Object 4"/>
          <p:cNvGraphicFramePr>
            <a:graphicFrameLocks noChangeAspect="1"/>
          </p:cNvGraphicFramePr>
          <p:nvPr/>
        </p:nvGraphicFramePr>
        <p:xfrm>
          <a:off x="2743200" y="2095500"/>
          <a:ext cx="5915025" cy="2397125"/>
        </p:xfrm>
        <a:graphic>
          <a:graphicData uri="http://schemas.openxmlformats.org/presentationml/2006/ole">
            <p:oleObj spid="_x0000_s25602" name="Document" r:id="rId4" imgW="5942845" imgH="2420149" progId="Word.Document.12">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_HEAP_ENTRY</a:t>
            </a:r>
            <a:br>
              <a:rPr lang="en-US" sz="2800" dirty="0" smtClean="0"/>
            </a:br>
            <a:r>
              <a:rPr lang="en-US" sz="2800" dirty="0" smtClean="0">
                <a:solidFill>
                  <a:schemeClr val="accent6">
                    <a:lumMod val="40000"/>
                    <a:lumOff val="60000"/>
                  </a:schemeClr>
                </a:solidFill>
              </a:rPr>
              <a:t>(Chunk Header)</a:t>
            </a:r>
            <a:endParaRPr lang="en-US" sz="2800" dirty="0"/>
          </a:p>
        </p:txBody>
      </p:sp>
      <p:pic>
        <p:nvPicPr>
          <p:cNvPr id="6" name="Picture 3"/>
          <p:cNvPicPr>
            <a:picLocks noChangeAspect="1" noChangeArrowheads="1"/>
          </p:cNvPicPr>
          <p:nvPr/>
        </p:nvPicPr>
        <p:blipFill>
          <a:blip r:embed="rId3" cstate="print"/>
          <a:srcRect/>
          <a:stretch>
            <a:fillRect/>
          </a:stretch>
        </p:blipFill>
        <p:spPr bwMode="auto">
          <a:xfrm>
            <a:off x="762000" y="2057400"/>
            <a:ext cx="2343150" cy="2476500"/>
          </a:xfrm>
          <a:prstGeom prst="rect">
            <a:avLst/>
          </a:prstGeom>
          <a:noFill/>
          <a:ln w="9525">
            <a:noFill/>
            <a:miter lim="800000"/>
            <a:headEnd/>
            <a:tailEnd/>
          </a:ln>
        </p:spPr>
      </p:pic>
      <p:graphicFrame>
        <p:nvGraphicFramePr>
          <p:cNvPr id="7" name="Object 4"/>
          <p:cNvGraphicFramePr>
            <a:graphicFrameLocks noChangeAspect="1"/>
          </p:cNvGraphicFramePr>
          <p:nvPr/>
        </p:nvGraphicFramePr>
        <p:xfrm>
          <a:off x="2662238" y="2057400"/>
          <a:ext cx="5915025" cy="1978025"/>
        </p:xfrm>
        <a:graphic>
          <a:graphicData uri="http://schemas.openxmlformats.org/presentationml/2006/ole">
            <p:oleObj spid="_x0000_s26627" name="Document" r:id="rId4" imgW="5942845" imgH="1994612" progId="Word.Document.12">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381000" y="1905000"/>
            <a:ext cx="8439150" cy="45221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Architecture</a:t>
            </a:r>
            <a:endParaRPr lang="en-US" dirty="0"/>
          </a:p>
        </p:txBody>
      </p:sp>
      <p:sp>
        <p:nvSpPr>
          <p:cNvPr id="4" name="TextBox 3"/>
          <p:cNvSpPr txBox="1"/>
          <p:nvPr/>
        </p:nvSpPr>
        <p:spPr>
          <a:xfrm>
            <a:off x="3124200" y="3810000"/>
            <a:ext cx="4495800" cy="646331"/>
          </a:xfrm>
          <a:prstGeom prst="rect">
            <a:avLst/>
          </a:prstGeom>
          <a:noFill/>
        </p:spPr>
        <p:txBody>
          <a:bodyPr wrap="square" rtlCol="0">
            <a:spAutoFit/>
          </a:bodyPr>
          <a:lstStyle/>
          <a:p>
            <a:r>
              <a:rPr lang="en-US" i="1" dirty="0" smtClean="0"/>
              <a:t>“The winner of the BIG award is…”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XP </a:t>
            </a:r>
            <a:r>
              <a:rPr lang="en-US" dirty="0" err="1" smtClean="0"/>
              <a:t>FreeLists</a:t>
            </a:r>
            <a:endParaRPr lang="en-US" dirty="0"/>
          </a:p>
        </p:txBody>
      </p:sp>
      <p:sp>
        <p:nvSpPr>
          <p:cNvPr id="4" name="TextBox 3"/>
          <p:cNvSpPr txBox="1"/>
          <p:nvPr/>
        </p:nvSpPr>
        <p:spPr>
          <a:xfrm>
            <a:off x="609600" y="1600200"/>
            <a:ext cx="7924800" cy="923330"/>
          </a:xfrm>
          <a:prstGeom prst="rect">
            <a:avLst/>
          </a:prstGeom>
          <a:noFill/>
        </p:spPr>
        <p:txBody>
          <a:bodyPr wrap="square" rtlCol="0">
            <a:spAutoFit/>
          </a:bodyPr>
          <a:lstStyle/>
          <a:p>
            <a:r>
              <a:rPr lang="en-US" dirty="0" smtClean="0"/>
              <a:t>Once upon a time there were dedicated </a:t>
            </a:r>
            <a:r>
              <a:rPr lang="en-US" dirty="0" err="1" smtClean="0"/>
              <a:t>FreeLists</a:t>
            </a:r>
            <a:r>
              <a:rPr lang="en-US" dirty="0" smtClean="0"/>
              <a:t> which were terminated with pointers to sentinel nodes. Empty lists would contain a </a:t>
            </a:r>
            <a:r>
              <a:rPr lang="en-US" dirty="0" err="1" smtClean="0"/>
              <a:t>Flink</a:t>
            </a:r>
            <a:r>
              <a:rPr lang="en-US" dirty="0" smtClean="0"/>
              <a:t> and Blink pointing to itself.</a:t>
            </a:r>
            <a:endParaRPr lang="en-US" dirty="0"/>
          </a:p>
        </p:txBody>
      </p:sp>
      <p:graphicFrame>
        <p:nvGraphicFramePr>
          <p:cNvPr id="5" name="Object 3"/>
          <p:cNvGraphicFramePr>
            <a:graphicFrameLocks noChangeAspect="1"/>
          </p:cNvGraphicFramePr>
          <p:nvPr/>
        </p:nvGraphicFramePr>
        <p:xfrm>
          <a:off x="762000" y="2666999"/>
          <a:ext cx="7711442" cy="3810001"/>
        </p:xfrm>
        <a:graphic>
          <a:graphicData uri="http://schemas.openxmlformats.org/presentationml/2006/ole">
            <p:oleObj spid="_x0000_s27650" name="Visio" r:id="rId3" imgW="7469007" imgH="3032234"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7 </a:t>
            </a:r>
            <a:r>
              <a:rPr lang="en-US" dirty="0" err="1" smtClean="0"/>
              <a:t>FreeLists</a:t>
            </a:r>
            <a:endParaRPr lang="en-US"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r>
              <a:rPr lang="en-US" dirty="0" smtClean="0"/>
              <a:t> The concept of </a:t>
            </a:r>
            <a:r>
              <a:rPr lang="en-US" b="1" dirty="0" smtClean="0"/>
              <a:t>dedicated</a:t>
            </a:r>
            <a:r>
              <a:rPr lang="en-US" dirty="0" smtClean="0"/>
              <a:t> </a:t>
            </a:r>
            <a:r>
              <a:rPr lang="en-US" dirty="0" err="1" smtClean="0"/>
              <a:t>FreeLists</a:t>
            </a:r>
            <a:r>
              <a:rPr lang="en-US" dirty="0" smtClean="0"/>
              <a:t> have gone away. </a:t>
            </a:r>
            <a:r>
              <a:rPr lang="en-US" b="1" dirty="0" err="1" smtClean="0"/>
              <a:t>FreeList</a:t>
            </a:r>
            <a:r>
              <a:rPr lang="en-US" dirty="0" smtClean="0"/>
              <a:t> or </a:t>
            </a:r>
            <a:r>
              <a:rPr lang="en-US" b="1" dirty="0" err="1" smtClean="0"/>
              <a:t>ListHints</a:t>
            </a:r>
            <a:r>
              <a:rPr lang="en-US" dirty="0" smtClean="0"/>
              <a:t> will point to a location within Heap-&gt;</a:t>
            </a:r>
            <a:r>
              <a:rPr lang="en-US" dirty="0" err="1" smtClean="0"/>
              <a:t>FreeLists</a:t>
            </a:r>
            <a:r>
              <a:rPr lang="en-US" dirty="0" smtClean="0"/>
              <a:t>. </a:t>
            </a:r>
          </a:p>
          <a:p>
            <a:endParaRPr lang="en-US" dirty="0" smtClean="0"/>
          </a:p>
          <a:p>
            <a:r>
              <a:rPr lang="en-US" dirty="0" smtClean="0"/>
              <a:t> They Terminate by pointing to &amp;</a:t>
            </a:r>
            <a:r>
              <a:rPr lang="en-US" dirty="0" err="1" smtClean="0"/>
              <a:t>HeapBase</a:t>
            </a:r>
            <a:r>
              <a:rPr lang="en-US" dirty="0" smtClean="0"/>
              <a:t>-&gt;</a:t>
            </a:r>
            <a:r>
              <a:rPr lang="en-US" dirty="0" err="1" smtClean="0"/>
              <a:t>FreeLists</a:t>
            </a:r>
            <a:r>
              <a:rPr lang="en-US" dirty="0" smtClean="0"/>
              <a:t>. Empty lists will be NULL or contain information used by the LFH. </a:t>
            </a:r>
          </a:p>
          <a:p>
            <a:endParaRPr lang="en-US" dirty="0" smtClean="0"/>
          </a:p>
          <a:p>
            <a:r>
              <a:rPr lang="en-US" dirty="0" smtClean="0"/>
              <a:t> Only Heap-&gt;</a:t>
            </a:r>
            <a:r>
              <a:rPr lang="en-US" dirty="0" err="1" smtClean="0"/>
              <a:t>FreeLists</a:t>
            </a:r>
            <a:r>
              <a:rPr lang="en-US" dirty="0" smtClean="0"/>
              <a:t> initialized to have </a:t>
            </a:r>
            <a:r>
              <a:rPr lang="en-US" dirty="0" err="1" smtClean="0"/>
              <a:t>Flink</a:t>
            </a:r>
            <a:r>
              <a:rPr lang="en-US" dirty="0" smtClean="0"/>
              <a:t>/Blink pointing to itself.</a:t>
            </a:r>
          </a:p>
          <a:p>
            <a:endParaRPr lang="en-US" dirty="0" smtClean="0"/>
          </a:p>
          <a:p>
            <a:r>
              <a:rPr lang="en-US" dirty="0" smtClean="0"/>
              <a:t> Chunks &gt;= ArraySize-1 will be tracked in </a:t>
            </a:r>
            <a:r>
              <a:rPr lang="en-US" dirty="0" err="1" smtClean="0"/>
              <a:t>BlocksIndex</a:t>
            </a:r>
            <a:r>
              <a:rPr lang="en-US" dirty="0" smtClean="0"/>
              <a:t>-&gt;</a:t>
            </a:r>
            <a:r>
              <a:rPr lang="en-US" dirty="0" err="1" smtClean="0"/>
              <a:t>ListHints</a:t>
            </a:r>
            <a:r>
              <a:rPr lang="en-US" dirty="0" smtClean="0"/>
              <a:t>[ArraySize-BaseIndex-1]</a:t>
            </a:r>
          </a:p>
          <a:p>
            <a:endParaRPr lang="en-US" dirty="0" smtClean="0"/>
          </a:p>
          <a:p>
            <a:r>
              <a:rPr lang="en-US" dirty="0" smtClean="0"/>
              <a:t> If the </a:t>
            </a:r>
            <a:r>
              <a:rPr lang="en-US" b="1" dirty="0" smtClean="0"/>
              <a:t>LFH</a:t>
            </a:r>
            <a:r>
              <a:rPr lang="en-US" dirty="0" smtClean="0"/>
              <a:t> is enabled for a specific Bucket then the </a:t>
            </a:r>
            <a:r>
              <a:rPr lang="en-US" dirty="0" err="1" smtClean="0"/>
              <a:t>ListHint</a:t>
            </a:r>
            <a:r>
              <a:rPr lang="en-US" dirty="0" smtClean="0"/>
              <a:t>-&gt;</a:t>
            </a:r>
            <a:r>
              <a:rPr lang="en-US" b="1" dirty="0" smtClean="0"/>
              <a:t>Blink</a:t>
            </a:r>
            <a:r>
              <a:rPr lang="en-US" dirty="0" smtClean="0"/>
              <a:t> will contain the address of a _HEAP_BUCKET + 1. Otherwise….. </a:t>
            </a:r>
          </a:p>
          <a:p>
            <a:pPr>
              <a:buNone/>
            </a:pPr>
            <a:endParaRPr lang="en-US" dirty="0" smtClean="0"/>
          </a:p>
          <a:p>
            <a:r>
              <a:rPr lang="en-US" dirty="0" err="1" smtClean="0"/>
              <a:t>ListHint</a:t>
            </a:r>
            <a:r>
              <a:rPr lang="en-US" dirty="0" smtClean="0"/>
              <a:t>-&gt;</a:t>
            </a:r>
            <a:r>
              <a:rPr lang="en-US" b="1" dirty="0" smtClean="0"/>
              <a:t>Blink</a:t>
            </a:r>
            <a:r>
              <a:rPr lang="en-US" dirty="0" smtClean="0"/>
              <a:t> can contain a </a:t>
            </a:r>
            <a:r>
              <a:rPr lang="en-US" b="1" dirty="0" smtClean="0"/>
              <a:t>counter</a:t>
            </a:r>
            <a:r>
              <a:rPr lang="en-US" dirty="0" smtClean="0"/>
              <a:t> used to enable the LFH for that specific _HEAP_BUCKET.</a:t>
            </a:r>
          </a:p>
          <a:p>
            <a:endParaRPr lang="en-US" dirty="0" smtClean="0"/>
          </a:p>
          <a:p>
            <a:r>
              <a:rPr lang="en-US" dirty="0" smtClean="0"/>
              <a:t> LFH can manage chunks from 8-16k bytes. </a:t>
            </a:r>
          </a:p>
          <a:p>
            <a:endParaRPr lang="en-US" dirty="0" smtClean="0"/>
          </a:p>
          <a:p>
            <a:r>
              <a:rPr lang="en-US" dirty="0" smtClean="0"/>
              <a:t> </a:t>
            </a:r>
            <a:r>
              <a:rPr lang="en-US" dirty="0" err="1" smtClean="0"/>
              <a:t>FreeLists</a:t>
            </a:r>
            <a:r>
              <a:rPr lang="en-US" dirty="0" smtClean="0"/>
              <a:t> can track 16k+ byte chunks, but will not use the LFH. </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Introduction</a:t>
            </a:r>
            <a:endParaRPr lang="en-US" dirty="0"/>
          </a:p>
        </p:txBody>
      </p:sp>
      <p:sp>
        <p:nvSpPr>
          <p:cNvPr id="5" name="TextBox 4"/>
          <p:cNvSpPr txBox="1"/>
          <p:nvPr/>
        </p:nvSpPr>
        <p:spPr>
          <a:xfrm>
            <a:off x="3048000" y="3810000"/>
            <a:ext cx="3581400" cy="369332"/>
          </a:xfrm>
          <a:prstGeom prst="rect">
            <a:avLst/>
          </a:prstGeom>
          <a:noFill/>
        </p:spPr>
        <p:txBody>
          <a:bodyPr wrap="square" rtlCol="0">
            <a:spAutoFit/>
          </a:bodyPr>
          <a:lstStyle/>
          <a:p>
            <a:r>
              <a:rPr lang="en-US" i="1" dirty="0" smtClean="0"/>
              <a:t>“What. Are. You……?”</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7 </a:t>
            </a:r>
            <a:r>
              <a:rPr lang="en-US" dirty="0" err="1" smtClean="0"/>
              <a:t>FreeLists</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1371600" y="1447800"/>
            <a:ext cx="6129635" cy="50196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Circular Organization of Chunk Headers (COCHs)</a:t>
            </a:r>
            <a:endParaRPr lang="en-US" sz="3200" dirty="0"/>
          </a:p>
        </p:txBody>
      </p:sp>
      <p:pic>
        <p:nvPicPr>
          <p:cNvPr id="4" name="Picture 2" descr="C:\Documents and Settings\chris\Desktop\SpaghettiJunctionGA.jpg"/>
          <p:cNvPicPr>
            <a:picLocks noChangeAspect="1" noChangeArrowheads="1"/>
          </p:cNvPicPr>
          <p:nvPr/>
        </p:nvPicPr>
        <p:blipFill>
          <a:blip r:embed="rId2" cstate="print"/>
          <a:srcRect/>
          <a:stretch>
            <a:fillRect/>
          </a:stretch>
        </p:blipFill>
        <p:spPr bwMode="auto">
          <a:xfrm>
            <a:off x="838200" y="1524000"/>
            <a:ext cx="7620000" cy="501598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Allocation</a:t>
            </a:r>
            <a:endParaRPr lang="en-US" dirty="0"/>
          </a:p>
        </p:txBody>
      </p:sp>
      <p:sp>
        <p:nvSpPr>
          <p:cNvPr id="4" name="TextBox 3"/>
          <p:cNvSpPr txBox="1"/>
          <p:nvPr/>
        </p:nvSpPr>
        <p:spPr>
          <a:xfrm>
            <a:off x="1905000" y="3886200"/>
            <a:ext cx="6553200" cy="646331"/>
          </a:xfrm>
          <a:prstGeom prst="rect">
            <a:avLst/>
          </a:prstGeom>
          <a:noFill/>
        </p:spPr>
        <p:txBody>
          <a:bodyPr wrap="square" rtlCol="0">
            <a:spAutoFit/>
          </a:bodyPr>
          <a:lstStyle/>
          <a:p>
            <a:r>
              <a:rPr lang="en-US" i="1" dirty="0" smtClean="0"/>
              <a:t>“@</a:t>
            </a:r>
            <a:r>
              <a:rPr lang="en-US" i="1" dirty="0" err="1" smtClean="0"/>
              <a:t>hzon</a:t>
            </a:r>
            <a:r>
              <a:rPr lang="en-US" i="1" dirty="0" smtClean="0"/>
              <a:t> Do you remember any of the stuff we did last year?”</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a:t>
            </a:r>
            <a:endParaRPr lang="en-US" dirty="0"/>
          </a:p>
        </p:txBody>
      </p:sp>
      <p:graphicFrame>
        <p:nvGraphicFramePr>
          <p:cNvPr id="4" name="Object 2"/>
          <p:cNvGraphicFramePr>
            <a:graphicFrameLocks noChangeAspect="1"/>
          </p:cNvGraphicFramePr>
          <p:nvPr/>
        </p:nvGraphicFramePr>
        <p:xfrm>
          <a:off x="1219200" y="2626786"/>
          <a:ext cx="6019800" cy="3038475"/>
        </p:xfrm>
        <a:graphic>
          <a:graphicData uri="http://schemas.openxmlformats.org/presentationml/2006/ole">
            <p:oleObj spid="_x0000_s31746" name="Document" r:id="rId3" imgW="6019156" imgH="3048356" progId="Word.Document.12">
              <p:embed/>
            </p:oleObj>
          </a:graphicData>
        </a:graphic>
      </p:graphicFrame>
      <p:sp>
        <p:nvSpPr>
          <p:cNvPr id="5" name="TextBox 4"/>
          <p:cNvSpPr txBox="1"/>
          <p:nvPr/>
        </p:nvSpPr>
        <p:spPr>
          <a:xfrm>
            <a:off x="1676400" y="5598586"/>
            <a:ext cx="5410200" cy="276999"/>
          </a:xfrm>
          <a:prstGeom prst="rect">
            <a:avLst/>
          </a:prstGeom>
          <a:noFill/>
        </p:spPr>
        <p:txBody>
          <a:bodyPr wrap="square" rtlCol="0">
            <a:spAutoFit/>
          </a:bodyPr>
          <a:lstStyle/>
          <a:p>
            <a:r>
              <a:rPr lang="en-US" sz="1200" dirty="0" smtClean="0"/>
              <a:t>* The above searching now will be referred to as: </a:t>
            </a:r>
            <a:r>
              <a:rPr lang="en-US" sz="1200" b="1" dirty="0" err="1" smtClean="0"/>
              <a:t>BlocksIndexSearch</a:t>
            </a:r>
            <a:r>
              <a:rPr lang="en-US" sz="1200" b="1" dirty="0" smtClean="0"/>
              <a:t>()</a:t>
            </a:r>
            <a:endParaRPr lang="en-US" sz="1200" b="1" dirty="0"/>
          </a:p>
        </p:txBody>
      </p:sp>
      <p:sp>
        <p:nvSpPr>
          <p:cNvPr id="6" name="TextBox 5"/>
          <p:cNvSpPr txBox="1"/>
          <p:nvPr/>
        </p:nvSpPr>
        <p:spPr>
          <a:xfrm>
            <a:off x="990600" y="1712386"/>
            <a:ext cx="6248400" cy="1138773"/>
          </a:xfrm>
          <a:prstGeom prst="rect">
            <a:avLst/>
          </a:prstGeom>
          <a:noFill/>
        </p:spPr>
        <p:txBody>
          <a:bodyPr wrap="square" rtlCol="0">
            <a:spAutoFit/>
          </a:bodyPr>
          <a:lstStyle/>
          <a:p>
            <a:pPr>
              <a:buFont typeface="Arial" pitchFamily="34" charset="0"/>
              <a:buChar char="•"/>
            </a:pPr>
            <a:r>
              <a:rPr lang="en-US" sz="1400" dirty="0" smtClean="0"/>
              <a:t> </a:t>
            </a:r>
            <a:r>
              <a:rPr lang="en-US" sz="1400" b="1" dirty="0" err="1" smtClean="0"/>
              <a:t>RtlAllocateHeap</a:t>
            </a:r>
            <a:r>
              <a:rPr lang="en-US" sz="1400" b="1" dirty="0" smtClean="0"/>
              <a:t>: Part I</a:t>
            </a:r>
          </a:p>
          <a:p>
            <a:pPr lvl="1">
              <a:buFont typeface="Arial" pitchFamily="34" charset="0"/>
              <a:buChar char="•"/>
            </a:pPr>
            <a:r>
              <a:rPr lang="en-US" sz="1200" dirty="0" smtClean="0"/>
              <a:t> It will round the size to be 8-byte aligned then find the appropriate </a:t>
            </a:r>
            <a:r>
              <a:rPr lang="en-US" sz="1200" dirty="0" err="1" smtClean="0"/>
              <a:t>BlocksIndex</a:t>
            </a:r>
            <a:r>
              <a:rPr lang="en-US" sz="1200" dirty="0" smtClean="0"/>
              <a:t> structure to service this request. Using the </a:t>
            </a:r>
            <a:r>
              <a:rPr lang="en-US" sz="1200" i="1" dirty="0" err="1" smtClean="0"/>
              <a:t>FreeList</a:t>
            </a:r>
            <a:r>
              <a:rPr lang="en-US" sz="1200" i="1" dirty="0" smtClean="0"/>
              <a:t>[0]</a:t>
            </a:r>
            <a:r>
              <a:rPr lang="en-US" sz="1200" dirty="0" smtClean="0"/>
              <a:t> like structure if it cannot service the request.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a:t>
            </a:r>
            <a:endParaRPr lang="en-US" dirty="0"/>
          </a:p>
        </p:txBody>
      </p:sp>
      <p:sp>
        <p:nvSpPr>
          <p:cNvPr id="7" name="TextBox 6"/>
          <p:cNvSpPr txBox="1"/>
          <p:nvPr/>
        </p:nvSpPr>
        <p:spPr>
          <a:xfrm>
            <a:off x="914400" y="1620053"/>
            <a:ext cx="6248400" cy="954107"/>
          </a:xfrm>
          <a:prstGeom prst="rect">
            <a:avLst/>
          </a:prstGeom>
          <a:noFill/>
        </p:spPr>
        <p:txBody>
          <a:bodyPr wrap="square" rtlCol="0">
            <a:spAutoFit/>
          </a:bodyPr>
          <a:lstStyle/>
          <a:p>
            <a:pPr>
              <a:buFont typeface="Arial" pitchFamily="34" charset="0"/>
              <a:buChar char="•"/>
            </a:pPr>
            <a:r>
              <a:rPr lang="en-US" sz="1400" dirty="0" smtClean="0"/>
              <a:t> </a:t>
            </a:r>
            <a:r>
              <a:rPr lang="en-US" sz="1400" b="1" dirty="0" err="1" smtClean="0"/>
              <a:t>RtlAllocateHeap</a:t>
            </a:r>
            <a:r>
              <a:rPr lang="en-US" sz="1400" b="1" dirty="0" smtClean="0"/>
              <a:t>: Part II</a:t>
            </a:r>
          </a:p>
          <a:p>
            <a:pPr lvl="1">
              <a:buFont typeface="Arial" pitchFamily="34" charset="0"/>
              <a:buChar char="•"/>
            </a:pPr>
            <a:r>
              <a:rPr lang="en-US" sz="1200" dirty="0" smtClean="0"/>
              <a:t> The </a:t>
            </a:r>
            <a:r>
              <a:rPr lang="en-US" sz="1200" b="1" dirty="0" err="1" smtClean="0"/>
              <a:t>ListHints</a:t>
            </a:r>
            <a:r>
              <a:rPr lang="en-US" sz="1200" dirty="0" smtClean="0"/>
              <a:t> will now be queried look for an optimal entry point into the </a:t>
            </a:r>
            <a:r>
              <a:rPr lang="en-US" sz="1200" dirty="0" err="1" smtClean="0"/>
              <a:t>FreeLists</a:t>
            </a:r>
            <a:r>
              <a:rPr lang="en-US" sz="1200" dirty="0" smtClean="0"/>
              <a:t>. A check is then made to see if the </a:t>
            </a:r>
            <a:r>
              <a:rPr lang="en-US" sz="1200" b="1" dirty="0" smtClean="0"/>
              <a:t>LFH</a:t>
            </a:r>
            <a:r>
              <a:rPr lang="en-US" sz="1200" dirty="0" smtClean="0"/>
              <a:t> or the </a:t>
            </a:r>
            <a:r>
              <a:rPr lang="en-US" sz="1200" b="1" dirty="0" smtClean="0"/>
              <a:t>Back-end</a:t>
            </a:r>
            <a:r>
              <a:rPr lang="en-US" sz="1200" dirty="0" smtClean="0"/>
              <a:t> should be used. </a:t>
            </a:r>
          </a:p>
          <a:p>
            <a:endParaRPr lang="en-US" dirty="0"/>
          </a:p>
        </p:txBody>
      </p:sp>
      <p:graphicFrame>
        <p:nvGraphicFramePr>
          <p:cNvPr id="8" name="Object 5"/>
          <p:cNvGraphicFramePr>
            <a:graphicFrameLocks noChangeAspect="1"/>
          </p:cNvGraphicFramePr>
          <p:nvPr/>
        </p:nvGraphicFramePr>
        <p:xfrm>
          <a:off x="1065213" y="2616200"/>
          <a:ext cx="5845175" cy="3449638"/>
        </p:xfrm>
        <a:graphic>
          <a:graphicData uri="http://schemas.openxmlformats.org/presentationml/2006/ole">
            <p:oleObj spid="_x0000_s32771" name="Document" r:id="rId3" imgW="6019156" imgH="3565491" progId="Word.Document.12">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sz="3600" smtClean="0"/>
              <a:t>Allocation: Back End (Overview)</a:t>
            </a:r>
            <a:endParaRPr lang="en-US" sz="3600" dirty="0"/>
          </a:p>
        </p:txBody>
      </p:sp>
      <p:sp>
        <p:nvSpPr>
          <p:cNvPr id="4" name="TextBox 3"/>
          <p:cNvSpPr txBox="1"/>
          <p:nvPr/>
        </p:nvSpPr>
        <p:spPr>
          <a:xfrm>
            <a:off x="1905000" y="3745468"/>
            <a:ext cx="6553200" cy="369332"/>
          </a:xfrm>
          <a:prstGeom prst="rect">
            <a:avLst/>
          </a:prstGeom>
          <a:noFill/>
        </p:spPr>
        <p:txBody>
          <a:bodyPr wrap="square" rtlCol="0">
            <a:spAutoFit/>
          </a:bodyPr>
          <a:lstStyle/>
          <a:p>
            <a:r>
              <a:rPr lang="en-US" i="1" dirty="0" smtClean="0"/>
              <a:t>“Working in the library? Everyday day I’m </a:t>
            </a:r>
            <a:r>
              <a:rPr lang="en-US" i="1" dirty="0" err="1" smtClean="0"/>
              <a:t>Hustlin</a:t>
            </a:r>
            <a:r>
              <a:rPr lang="en-US" i="1" dirty="0" smtClean="0"/>
              <a:t>’!”</a:t>
            </a:r>
            <a:endParaRPr lang="en-US"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Allocation: Back End (Overview)</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514350" indent="-514350">
              <a:buFont typeface="+mj-lt"/>
              <a:buAutoNum type="arabicPeriod"/>
            </a:pPr>
            <a:r>
              <a:rPr lang="en-US" dirty="0" smtClean="0"/>
              <a:t>Round size</a:t>
            </a:r>
          </a:p>
          <a:p>
            <a:pPr marL="514350" indent="-514350">
              <a:buFont typeface="+mj-lt"/>
              <a:buAutoNum type="arabicPeriod"/>
            </a:pPr>
            <a:r>
              <a:rPr lang="en-US" dirty="0" smtClean="0"/>
              <a:t>Check </a:t>
            </a:r>
            <a:r>
              <a:rPr lang="en-US" i="1" dirty="0" smtClean="0"/>
              <a:t>Heap-&gt;</a:t>
            </a:r>
            <a:r>
              <a:rPr lang="en-US" i="1" dirty="0" err="1" smtClean="0"/>
              <a:t>CompatibilityFlags</a:t>
            </a:r>
            <a:r>
              <a:rPr lang="en-US" dirty="0" smtClean="0"/>
              <a:t> to see if it is capable of enabling the </a:t>
            </a:r>
            <a:r>
              <a:rPr lang="en-US" i="1" dirty="0" smtClean="0"/>
              <a:t>LFH</a:t>
            </a:r>
            <a:endParaRPr lang="en-US" dirty="0" smtClean="0"/>
          </a:p>
          <a:p>
            <a:pPr marL="514350" indent="-514350">
              <a:buFont typeface="+mj-lt"/>
              <a:buAutoNum type="arabicPeriod"/>
            </a:pPr>
            <a:r>
              <a:rPr lang="en-US" dirty="0" smtClean="0"/>
              <a:t>Add 0x2 to the </a:t>
            </a:r>
            <a:r>
              <a:rPr lang="en-US" i="1" dirty="0" err="1" smtClean="0"/>
              <a:t>FreeList</a:t>
            </a:r>
            <a:r>
              <a:rPr lang="en-US" i="1" dirty="0" smtClean="0"/>
              <a:t>-&gt;Blink</a:t>
            </a:r>
            <a:r>
              <a:rPr lang="en-US" dirty="0" smtClean="0"/>
              <a:t> if a </a:t>
            </a:r>
            <a:r>
              <a:rPr lang="en-US" i="1" dirty="0" err="1" smtClean="0"/>
              <a:t>HeapBucket</a:t>
            </a:r>
            <a:r>
              <a:rPr lang="en-US" dirty="0" smtClean="0"/>
              <a:t> isn’t enabled for this size.</a:t>
            </a:r>
          </a:p>
          <a:p>
            <a:pPr marL="914400" lvl="1" indent="-514350">
              <a:buFont typeface="+mj-lt"/>
              <a:buAutoNum type="arabicPeriod"/>
            </a:pPr>
            <a:r>
              <a:rPr lang="en-US" dirty="0" smtClean="0"/>
              <a:t>Update the heuristic to activate the </a:t>
            </a:r>
            <a:r>
              <a:rPr lang="en-US" i="1" dirty="0" err="1" smtClean="0"/>
              <a:t>HeapBucket</a:t>
            </a:r>
            <a:r>
              <a:rPr lang="en-US" dirty="0" smtClean="0"/>
              <a:t> for this size if necessary</a:t>
            </a:r>
          </a:p>
          <a:p>
            <a:pPr marL="514350" indent="-514350">
              <a:buFont typeface="+mj-lt"/>
              <a:buAutoNum type="arabicPeriod"/>
            </a:pPr>
            <a:r>
              <a:rPr lang="en-US" dirty="0" smtClean="0"/>
              <a:t>If there is a </a:t>
            </a:r>
            <a:r>
              <a:rPr lang="en-US" i="1" dirty="0" err="1" smtClean="0"/>
              <a:t>HeapBucket</a:t>
            </a:r>
            <a:r>
              <a:rPr lang="en-US" dirty="0" smtClean="0"/>
              <a:t> activate for a specific size, store it in the </a:t>
            </a:r>
            <a:r>
              <a:rPr lang="en-US" i="1" dirty="0" err="1" smtClean="0"/>
              <a:t>FreeList</a:t>
            </a:r>
            <a:r>
              <a:rPr lang="en-US" i="1" dirty="0" smtClean="0"/>
              <a:t>-&gt;Blink</a:t>
            </a:r>
            <a:endParaRPr lang="en-US" b="1" i="1" dirty="0" smtClean="0"/>
          </a:p>
          <a:p>
            <a:pPr marL="514350" indent="-514350">
              <a:buFont typeface="+mj-lt"/>
              <a:buAutoNum type="arabicPeriod"/>
            </a:pPr>
            <a:r>
              <a:rPr lang="en-US" dirty="0" smtClean="0"/>
              <a:t>Attempt to locate a chunk in the </a:t>
            </a:r>
            <a:r>
              <a:rPr lang="en-US" i="1" dirty="0" err="1" smtClean="0"/>
              <a:t>FreeList</a:t>
            </a:r>
            <a:r>
              <a:rPr lang="en-US" dirty="0" smtClean="0"/>
              <a:t> to use. If it exists, return it to the calling function</a:t>
            </a:r>
          </a:p>
          <a:p>
            <a:pPr marL="514350" indent="-514350">
              <a:buFont typeface="+mj-lt"/>
              <a:buAutoNum type="arabicPeriod"/>
            </a:pPr>
            <a:r>
              <a:rPr lang="en-US" dirty="0" smtClean="0"/>
              <a:t>If a chunk isn’t found, start looking at the </a:t>
            </a:r>
            <a:r>
              <a:rPr lang="en-US" i="1" dirty="0" err="1" smtClean="0"/>
              <a:t>ListHead</a:t>
            </a:r>
            <a:r>
              <a:rPr lang="en-US" dirty="0" smtClean="0"/>
              <a:t> (list of all free chunks) for one to sufficiently fulfill the request. Split if necessary and return to the calling function</a:t>
            </a:r>
          </a:p>
          <a:p>
            <a:pPr marL="514350" indent="-514350">
              <a:buFont typeface="+mj-lt"/>
              <a:buAutoNum type="arabicPeriod"/>
            </a:pPr>
            <a:r>
              <a:rPr lang="en-US" dirty="0" smtClean="0"/>
              <a:t>If no sufficiently sized chunks are found, call </a:t>
            </a:r>
            <a:r>
              <a:rPr lang="en-US" i="1" dirty="0" err="1" smtClean="0"/>
              <a:t>RtlpExtendHeap</a:t>
            </a:r>
            <a:r>
              <a:rPr lang="en-US" i="1" dirty="0" smtClean="0"/>
              <a:t>()</a:t>
            </a:r>
            <a:r>
              <a:rPr lang="en-US" dirty="0" smtClean="0"/>
              <a:t> to commit more memory.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sz="3600" smtClean="0"/>
              <a:t>Allocation: Front End (LFH)</a:t>
            </a:r>
            <a:endParaRPr lang="en-US" sz="3600" dirty="0"/>
          </a:p>
        </p:txBody>
      </p:sp>
      <p:sp>
        <p:nvSpPr>
          <p:cNvPr id="4" name="TextBox 3"/>
          <p:cNvSpPr txBox="1"/>
          <p:nvPr/>
        </p:nvSpPr>
        <p:spPr>
          <a:xfrm>
            <a:off x="1905000" y="3745468"/>
            <a:ext cx="6553200" cy="369332"/>
          </a:xfrm>
          <a:prstGeom prst="rect">
            <a:avLst/>
          </a:prstGeom>
          <a:noFill/>
        </p:spPr>
        <p:txBody>
          <a:bodyPr wrap="square" rtlCol="0">
            <a:spAutoFit/>
          </a:bodyPr>
          <a:lstStyle/>
          <a:p>
            <a:r>
              <a:rPr lang="en-US" i="1" dirty="0" smtClean="0"/>
              <a:t>“</a:t>
            </a:r>
            <a:r>
              <a:rPr lang="en-US" i="1" dirty="0" err="1" smtClean="0"/>
              <a:t>Nico</a:t>
            </a:r>
            <a:r>
              <a:rPr lang="en-US" i="1" dirty="0" smtClean="0"/>
              <a:t> will take your pizza, </a:t>
            </a:r>
            <a:r>
              <a:rPr lang="en-US" i="1" dirty="0" err="1" smtClean="0"/>
              <a:t>fo</a:t>
            </a:r>
            <a:r>
              <a:rPr lang="en-US" i="1" dirty="0" smtClean="0"/>
              <a:t> </a:t>
            </a:r>
            <a:r>
              <a:rPr lang="en-US" i="1" dirty="0" err="1" smtClean="0"/>
              <a:t>sho</a:t>
            </a:r>
            <a:r>
              <a:rPr lang="en-US" i="1" dirty="0" smtClean="0"/>
              <a:t>“</a:t>
            </a:r>
            <a:endParaRPr lang="en-US" i="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Front End</a:t>
            </a:r>
            <a:endParaRPr lang="en-US" dirty="0"/>
          </a:p>
        </p:txBody>
      </p:sp>
      <p:sp>
        <p:nvSpPr>
          <p:cNvPr id="4" name="TextBox 3"/>
          <p:cNvSpPr txBox="1"/>
          <p:nvPr/>
        </p:nvSpPr>
        <p:spPr>
          <a:xfrm>
            <a:off x="990600" y="1143001"/>
            <a:ext cx="6553200" cy="1046440"/>
          </a:xfrm>
          <a:prstGeom prst="rect">
            <a:avLst/>
          </a:prstGeom>
          <a:noFill/>
        </p:spPr>
        <p:txBody>
          <a:bodyPr wrap="square" rtlCol="0">
            <a:spAutoFit/>
          </a:bodyPr>
          <a:lstStyle/>
          <a:p>
            <a:pPr>
              <a:buFont typeface="Arial" pitchFamily="34" charset="0"/>
              <a:buChar char="•"/>
            </a:pPr>
            <a:r>
              <a:rPr lang="en-US" sz="1400" dirty="0" smtClean="0"/>
              <a:t> </a:t>
            </a:r>
            <a:r>
              <a:rPr lang="en-US" sz="1400" b="1" dirty="0" err="1" smtClean="0"/>
              <a:t>RtlpLowFragHeapAllocFromConext</a:t>
            </a:r>
            <a:r>
              <a:rPr lang="en-US" sz="1400" b="1" dirty="0" smtClean="0"/>
              <a:t>: Part I</a:t>
            </a:r>
            <a:endParaRPr lang="en-US" sz="900" b="1" dirty="0" smtClean="0"/>
          </a:p>
          <a:p>
            <a:pPr lvl="1">
              <a:buFont typeface="Arial" pitchFamily="34" charset="0"/>
              <a:buChar char="•"/>
            </a:pPr>
            <a:r>
              <a:rPr lang="en-US" sz="1000" dirty="0" smtClean="0"/>
              <a:t> A _HEAP_SUBSEGMENT is acquired based off the _HEAP_BUCKET passed to the function. The </a:t>
            </a:r>
            <a:r>
              <a:rPr lang="en-US" sz="1000" i="1" dirty="0" smtClean="0"/>
              <a:t>Hint</a:t>
            </a:r>
            <a:r>
              <a:rPr lang="en-US" sz="1000" dirty="0" smtClean="0"/>
              <a:t> </a:t>
            </a:r>
            <a:r>
              <a:rPr lang="en-US" sz="1000" dirty="0" err="1" smtClean="0"/>
              <a:t>SubSegment</a:t>
            </a:r>
            <a:r>
              <a:rPr lang="en-US" sz="1000" dirty="0" smtClean="0"/>
              <a:t> is tried first, proceeding to the </a:t>
            </a:r>
            <a:r>
              <a:rPr lang="en-US" sz="1000" i="1" dirty="0" err="1" smtClean="0"/>
              <a:t>ActiveSubsegment</a:t>
            </a:r>
            <a:r>
              <a:rPr lang="en-US" sz="1000" dirty="0" smtClean="0"/>
              <a:t> pending a failure. If either of these succeed in the allocation request, the chunk is returned.</a:t>
            </a:r>
          </a:p>
          <a:p>
            <a:endParaRPr lang="en-US" dirty="0"/>
          </a:p>
        </p:txBody>
      </p:sp>
      <p:graphicFrame>
        <p:nvGraphicFramePr>
          <p:cNvPr id="5" name="Object 3"/>
          <p:cNvGraphicFramePr>
            <a:graphicFrameLocks noChangeAspect="1"/>
          </p:cNvGraphicFramePr>
          <p:nvPr/>
        </p:nvGraphicFramePr>
        <p:xfrm>
          <a:off x="1527175" y="1908175"/>
          <a:ext cx="6072188" cy="5113338"/>
        </p:xfrm>
        <a:graphic>
          <a:graphicData uri="http://schemas.openxmlformats.org/presentationml/2006/ole">
            <p:oleObj spid="_x0000_s33794" name="Document" r:id="rId3" imgW="6093058" imgH="5139878" progId="Word.Document.12">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Front End</a:t>
            </a:r>
            <a:endParaRPr lang="en-US" dirty="0"/>
          </a:p>
        </p:txBody>
      </p:sp>
      <p:sp>
        <p:nvSpPr>
          <p:cNvPr id="6" name="TextBox 5"/>
          <p:cNvSpPr txBox="1"/>
          <p:nvPr/>
        </p:nvSpPr>
        <p:spPr>
          <a:xfrm>
            <a:off x="1066800" y="1108075"/>
            <a:ext cx="6248400" cy="1200329"/>
          </a:xfrm>
          <a:prstGeom prst="rect">
            <a:avLst/>
          </a:prstGeom>
          <a:noFill/>
        </p:spPr>
        <p:txBody>
          <a:bodyPr wrap="square" rtlCol="0">
            <a:spAutoFit/>
          </a:bodyPr>
          <a:lstStyle/>
          <a:p>
            <a:pPr>
              <a:buFont typeface="Arial" pitchFamily="34" charset="0"/>
              <a:buChar char="•"/>
            </a:pPr>
            <a:r>
              <a:rPr lang="en-US" sz="1400" dirty="0" smtClean="0"/>
              <a:t> </a:t>
            </a:r>
            <a:r>
              <a:rPr lang="en-US" sz="1400" b="1" dirty="0" err="1" smtClean="0"/>
              <a:t>RtlpLowFragHeapAllocFromConext</a:t>
            </a:r>
            <a:r>
              <a:rPr lang="en-US" sz="1400" b="1" dirty="0" smtClean="0"/>
              <a:t>: Part II</a:t>
            </a:r>
            <a:endParaRPr lang="en-US" sz="900" b="1" dirty="0" smtClean="0"/>
          </a:p>
          <a:p>
            <a:pPr lvl="1">
              <a:buFont typeface="Arial" pitchFamily="34" charset="0"/>
              <a:buChar char="•"/>
            </a:pPr>
            <a:r>
              <a:rPr lang="en-US" sz="1000" dirty="0" smtClean="0"/>
              <a:t> If a </a:t>
            </a:r>
            <a:r>
              <a:rPr lang="en-US" sz="1000" dirty="0" err="1" smtClean="0"/>
              <a:t>SubSegment</a:t>
            </a:r>
            <a:r>
              <a:rPr lang="en-US" sz="1000" dirty="0" smtClean="0"/>
              <a:t> wasn’t able to fulfill the allocation, the LFH must create a new </a:t>
            </a:r>
            <a:r>
              <a:rPr lang="en-US" sz="1000" dirty="0" err="1" smtClean="0"/>
              <a:t>SubSegment</a:t>
            </a:r>
            <a:r>
              <a:rPr lang="en-US" sz="1000" dirty="0" smtClean="0"/>
              <a:t> along with an associated </a:t>
            </a:r>
            <a:r>
              <a:rPr lang="en-US" sz="1000" b="1" dirty="0" err="1" smtClean="0"/>
              <a:t>UserBlock</a:t>
            </a:r>
            <a:r>
              <a:rPr lang="en-US" sz="1000" dirty="0" smtClean="0"/>
              <a:t>. A </a:t>
            </a:r>
            <a:r>
              <a:rPr lang="en-US" sz="1000" b="1" dirty="0" err="1" smtClean="0"/>
              <a:t>UserBlock</a:t>
            </a:r>
            <a:r>
              <a:rPr lang="en-US" sz="1000" dirty="0" smtClean="0"/>
              <a:t> is the chunk of memory that holds individual chunks for a specific _HEAP_BUCKET. A certain formula is used to calculate how much memory should actually be acquired via the </a:t>
            </a:r>
            <a:r>
              <a:rPr lang="en-US" sz="1000" b="1" dirty="0" smtClean="0"/>
              <a:t>back-end</a:t>
            </a:r>
            <a:r>
              <a:rPr lang="en-US" sz="1000" dirty="0" smtClean="0"/>
              <a:t> allocator.</a:t>
            </a:r>
          </a:p>
          <a:p>
            <a:endParaRPr lang="en-US" dirty="0"/>
          </a:p>
        </p:txBody>
      </p:sp>
      <p:graphicFrame>
        <p:nvGraphicFramePr>
          <p:cNvPr id="7" name="Object 8"/>
          <p:cNvGraphicFramePr>
            <a:graphicFrameLocks noChangeAspect="1"/>
          </p:cNvGraphicFramePr>
          <p:nvPr/>
        </p:nvGraphicFramePr>
        <p:xfrm>
          <a:off x="1676400" y="2022475"/>
          <a:ext cx="6092825" cy="4835525"/>
        </p:xfrm>
        <a:graphic>
          <a:graphicData uri="http://schemas.openxmlformats.org/presentationml/2006/ole">
            <p:oleObj spid="_x0000_s34819" name="Document" r:id="rId3" imgW="6093058" imgH="4835963" progId="Word.Document.12">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Much has changed since Windows XP</a:t>
            </a:r>
          </a:p>
          <a:p>
            <a:endParaRPr lang="en-US" dirty="0" smtClean="0"/>
          </a:p>
          <a:p>
            <a:r>
              <a:rPr lang="en-US" dirty="0" smtClean="0"/>
              <a:t> Data structures have been added and altered</a:t>
            </a:r>
          </a:p>
          <a:p>
            <a:endParaRPr lang="en-US" dirty="0" smtClean="0"/>
          </a:p>
          <a:p>
            <a:r>
              <a:rPr lang="en-US" dirty="0" smtClean="0"/>
              <a:t> Memory management is now a bit more complex</a:t>
            </a:r>
          </a:p>
          <a:p>
            <a:endParaRPr lang="en-US" dirty="0" smtClean="0"/>
          </a:p>
          <a:p>
            <a:r>
              <a:rPr lang="en-US" dirty="0" smtClean="0"/>
              <a:t> New security measures are in place to prevent meta-data corruption</a:t>
            </a:r>
          </a:p>
          <a:p>
            <a:endParaRPr lang="en-US" dirty="0" smtClean="0"/>
          </a:p>
          <a:p>
            <a:r>
              <a:rPr lang="en-US" dirty="0" smtClean="0"/>
              <a:t> Heap determinism is worth more than it used to be</a:t>
            </a:r>
          </a:p>
          <a:p>
            <a:endParaRPr lang="en-US" dirty="0" smtClean="0"/>
          </a:p>
          <a:p>
            <a:r>
              <a:rPr lang="en-US" dirty="0" smtClean="0"/>
              <a:t> Meta-data corruption isn’t entirely dead</a:t>
            </a:r>
          </a:p>
          <a:p>
            <a:endParaRPr lang="en-US" dirty="0" smtClean="0"/>
          </a:p>
          <a:p>
            <a:r>
              <a:rPr lang="en-US" dirty="0" smtClean="0"/>
              <a:t>Why is this important?</a:t>
            </a:r>
          </a:p>
          <a:p>
            <a:pPr lvl="1"/>
            <a:r>
              <a:rPr lang="en-US" dirty="0" smtClean="0"/>
              <a:t>Stack overflow == dead</a:t>
            </a:r>
          </a:p>
          <a:p>
            <a:pPr lvl="1"/>
            <a:r>
              <a:rPr lang="en-US" dirty="0" smtClean="0"/>
              <a:t>Easy write-4 == dead</a:t>
            </a:r>
          </a:p>
          <a:p>
            <a:pPr lvl="1"/>
            <a:r>
              <a:rPr lang="en-US" dirty="0" smtClean="0"/>
              <a:t>Not much documentation on LFH</a:t>
            </a:r>
          </a:p>
          <a:p>
            <a:pPr lvl="1"/>
            <a:r>
              <a:rPr lang="en-US" dirty="0" smtClean="0"/>
              <a:t>People believe protection mechanisms make heap corruption un-exploitable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Front End</a:t>
            </a:r>
            <a:endParaRPr lang="en-US" dirty="0"/>
          </a:p>
        </p:txBody>
      </p:sp>
      <p:sp>
        <p:nvSpPr>
          <p:cNvPr id="5" name="TextBox 4"/>
          <p:cNvSpPr txBox="1"/>
          <p:nvPr/>
        </p:nvSpPr>
        <p:spPr>
          <a:xfrm>
            <a:off x="1066800" y="1451520"/>
            <a:ext cx="6248400" cy="769441"/>
          </a:xfrm>
          <a:prstGeom prst="rect">
            <a:avLst/>
          </a:prstGeom>
          <a:noFill/>
        </p:spPr>
        <p:txBody>
          <a:bodyPr wrap="square" rtlCol="0">
            <a:spAutoFit/>
          </a:bodyPr>
          <a:lstStyle/>
          <a:p>
            <a:pPr>
              <a:buFont typeface="Arial" pitchFamily="34" charset="0"/>
              <a:buChar char="•"/>
            </a:pPr>
            <a:r>
              <a:rPr lang="en-US" sz="1400" dirty="0" smtClean="0"/>
              <a:t> </a:t>
            </a:r>
            <a:r>
              <a:rPr lang="en-US" sz="1400" b="1" dirty="0" err="1" smtClean="0"/>
              <a:t>RtlpLowFragHeapAllocFromConext</a:t>
            </a:r>
            <a:r>
              <a:rPr lang="en-US" sz="1400" b="1" dirty="0" smtClean="0"/>
              <a:t>: Part III</a:t>
            </a:r>
            <a:endParaRPr lang="en-US" sz="900" b="1" dirty="0" smtClean="0"/>
          </a:p>
          <a:p>
            <a:pPr lvl="1">
              <a:buFont typeface="Arial" pitchFamily="34" charset="0"/>
              <a:buChar char="•"/>
            </a:pPr>
            <a:r>
              <a:rPr lang="en-US" sz="1000" dirty="0" smtClean="0"/>
              <a:t> Now that a </a:t>
            </a:r>
            <a:r>
              <a:rPr lang="en-US" sz="1000" b="1" dirty="0" err="1" smtClean="0"/>
              <a:t>UserBlock</a:t>
            </a:r>
            <a:r>
              <a:rPr lang="en-US" sz="1000" dirty="0" smtClean="0"/>
              <a:t> has been allocated, the LFH can acquire a </a:t>
            </a:r>
            <a:r>
              <a:rPr lang="en-US" sz="1000" b="1" dirty="0" smtClean="0"/>
              <a:t>_HEAP_SUBSEGMENT</a:t>
            </a:r>
            <a:r>
              <a:rPr lang="en-US" sz="1000" dirty="0" smtClean="0"/>
              <a:t>. If a </a:t>
            </a:r>
            <a:r>
              <a:rPr lang="en-US" sz="1000" dirty="0" err="1" smtClean="0"/>
              <a:t>SubSegment</a:t>
            </a:r>
            <a:r>
              <a:rPr lang="en-US" sz="1000" dirty="0" smtClean="0"/>
              <a:t> has been found it will then initialize that </a:t>
            </a:r>
            <a:r>
              <a:rPr lang="en-US" sz="1000" dirty="0" err="1" smtClean="0"/>
              <a:t>SubSegment</a:t>
            </a:r>
            <a:r>
              <a:rPr lang="en-US" sz="1000" dirty="0" smtClean="0"/>
              <a:t> along with the </a:t>
            </a:r>
            <a:r>
              <a:rPr lang="en-US" sz="1000" dirty="0" err="1" smtClean="0"/>
              <a:t>UserBlock</a:t>
            </a:r>
            <a:r>
              <a:rPr lang="en-US" sz="1000" dirty="0" smtClean="0"/>
              <a:t>; otherwise the </a:t>
            </a:r>
            <a:r>
              <a:rPr lang="en-US" sz="1000" b="1" dirty="0" smtClean="0"/>
              <a:t>back-end</a:t>
            </a:r>
            <a:r>
              <a:rPr lang="en-US" sz="1000" dirty="0" smtClean="0"/>
              <a:t> will have to be used to fulfill the allocation request.</a:t>
            </a:r>
            <a:endParaRPr lang="en-US" dirty="0"/>
          </a:p>
        </p:txBody>
      </p:sp>
      <p:graphicFrame>
        <p:nvGraphicFramePr>
          <p:cNvPr id="8" name="Object 3"/>
          <p:cNvGraphicFramePr>
            <a:graphicFrameLocks noChangeAspect="1"/>
          </p:cNvGraphicFramePr>
          <p:nvPr/>
        </p:nvGraphicFramePr>
        <p:xfrm>
          <a:off x="1371600" y="2365919"/>
          <a:ext cx="6094413" cy="4465638"/>
        </p:xfrm>
        <a:graphic>
          <a:graphicData uri="http://schemas.openxmlformats.org/presentationml/2006/ole">
            <p:oleObj spid="_x0000_s35843" name="Document" r:id="rId3" imgW="6095106" imgH="4465249" progId="Word.Document.12">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Front End</a:t>
            </a:r>
            <a:endParaRPr lang="en-US" dirty="0"/>
          </a:p>
        </p:txBody>
      </p:sp>
      <p:sp>
        <p:nvSpPr>
          <p:cNvPr id="6" name="TextBox 5"/>
          <p:cNvSpPr txBox="1"/>
          <p:nvPr/>
        </p:nvSpPr>
        <p:spPr>
          <a:xfrm>
            <a:off x="1143000" y="1074241"/>
            <a:ext cx="6248400" cy="769441"/>
          </a:xfrm>
          <a:prstGeom prst="rect">
            <a:avLst/>
          </a:prstGeom>
          <a:noFill/>
        </p:spPr>
        <p:txBody>
          <a:bodyPr wrap="square" rtlCol="0">
            <a:spAutoFit/>
          </a:bodyPr>
          <a:lstStyle/>
          <a:p>
            <a:pPr>
              <a:buFont typeface="Arial" pitchFamily="34" charset="0"/>
              <a:buChar char="•"/>
            </a:pPr>
            <a:r>
              <a:rPr lang="en-US" sz="1400" dirty="0" smtClean="0"/>
              <a:t> </a:t>
            </a:r>
            <a:r>
              <a:rPr lang="en-US" sz="1400" b="1" dirty="0" err="1" smtClean="0"/>
              <a:t>RtlpLowFragHeapAllocFromConext</a:t>
            </a:r>
            <a:r>
              <a:rPr lang="en-US" sz="1400" b="1" dirty="0" smtClean="0"/>
              <a:t>: Part IV [</a:t>
            </a:r>
            <a:r>
              <a:rPr lang="en-US" sz="1400" b="1" dirty="0" err="1" smtClean="0"/>
              <a:t>RtlpSubSegmentInitalize</a:t>
            </a:r>
            <a:r>
              <a:rPr lang="en-US" sz="1400" b="1" dirty="0" smtClean="0"/>
              <a:t>]</a:t>
            </a:r>
            <a:endParaRPr lang="en-US" sz="900" b="1" dirty="0" smtClean="0"/>
          </a:p>
          <a:p>
            <a:pPr lvl="1">
              <a:buFont typeface="Arial" pitchFamily="34" charset="0"/>
              <a:buChar char="•"/>
            </a:pPr>
            <a:r>
              <a:rPr lang="en-US" sz="1000" dirty="0" smtClean="0"/>
              <a:t> The </a:t>
            </a:r>
            <a:r>
              <a:rPr lang="en-US" sz="1000" b="1" dirty="0" err="1" smtClean="0"/>
              <a:t>UserBlock</a:t>
            </a:r>
            <a:r>
              <a:rPr lang="en-US" sz="1000" dirty="0" smtClean="0"/>
              <a:t> chunk  is divided into </a:t>
            </a:r>
            <a:r>
              <a:rPr lang="en-US" sz="1000" b="1" dirty="0" err="1" smtClean="0"/>
              <a:t>BucketBlockSize</a:t>
            </a:r>
            <a:r>
              <a:rPr lang="en-US" sz="1000" dirty="0" smtClean="0"/>
              <a:t> chunks followed by the </a:t>
            </a:r>
            <a:r>
              <a:rPr lang="en-US" sz="1000" b="1" dirty="0" err="1" smtClean="0"/>
              <a:t>SubSegment</a:t>
            </a:r>
            <a:r>
              <a:rPr lang="en-US" sz="1000" dirty="0" smtClean="0"/>
              <a:t> initialization. Finally, this new </a:t>
            </a:r>
            <a:r>
              <a:rPr lang="en-US" sz="1000" dirty="0" err="1" smtClean="0"/>
              <a:t>SubSegment</a:t>
            </a:r>
            <a:r>
              <a:rPr lang="en-US" sz="1000" dirty="0" smtClean="0"/>
              <a:t> is ready to be assigned to the </a:t>
            </a:r>
          </a:p>
          <a:p>
            <a:pPr lvl="1"/>
            <a:r>
              <a:rPr lang="en-US" sz="1000" b="1" dirty="0" err="1" smtClean="0"/>
              <a:t>HeapLocalSegmentInfo</a:t>
            </a:r>
            <a:r>
              <a:rPr lang="en-US" sz="1000" b="1" dirty="0" smtClean="0"/>
              <a:t>-&gt;</a:t>
            </a:r>
            <a:r>
              <a:rPr lang="en-US" sz="1000" b="1" dirty="0" err="1" smtClean="0"/>
              <a:t>ActiveSubsegment</a:t>
            </a:r>
            <a:r>
              <a:rPr lang="en-US" sz="1000" dirty="0" smtClean="0"/>
              <a:t>.</a:t>
            </a:r>
            <a:endParaRPr lang="en-US" dirty="0"/>
          </a:p>
        </p:txBody>
      </p:sp>
      <p:graphicFrame>
        <p:nvGraphicFramePr>
          <p:cNvPr id="7" name="Object 4"/>
          <p:cNvGraphicFramePr>
            <a:graphicFrameLocks noChangeAspect="1"/>
          </p:cNvGraphicFramePr>
          <p:nvPr/>
        </p:nvGraphicFramePr>
        <p:xfrm>
          <a:off x="1676400" y="1836241"/>
          <a:ext cx="6094413" cy="5105400"/>
        </p:xfrm>
        <a:graphic>
          <a:graphicData uri="http://schemas.openxmlformats.org/presentationml/2006/ole">
            <p:oleObj spid="_x0000_s36867" name="Document" r:id="rId3" imgW="6095106" imgH="5601575" progId="Word.Document.12">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Allocation: Front End : Example 1</a:t>
            </a:r>
            <a:endParaRPr lang="en-US" sz="3600" dirty="0"/>
          </a:p>
        </p:txBody>
      </p:sp>
      <p:pic>
        <p:nvPicPr>
          <p:cNvPr id="4" name="Picture 1"/>
          <p:cNvPicPr>
            <a:picLocks noChangeAspect="1" noChangeArrowheads="1"/>
          </p:cNvPicPr>
          <p:nvPr/>
        </p:nvPicPr>
        <p:blipFill>
          <a:blip r:embed="rId2" cstate="print"/>
          <a:srcRect/>
          <a:stretch>
            <a:fillRect/>
          </a:stretch>
        </p:blipFill>
        <p:spPr bwMode="auto">
          <a:xfrm>
            <a:off x="1276350" y="1828800"/>
            <a:ext cx="659130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Allocation: Front End : Example 2</a:t>
            </a:r>
            <a:endParaRPr lang="en-US" sz="3600" dirty="0"/>
          </a:p>
        </p:txBody>
      </p:sp>
      <p:pic>
        <p:nvPicPr>
          <p:cNvPr id="5" name="Picture 1"/>
          <p:cNvPicPr>
            <a:picLocks noChangeAspect="1" noChangeArrowheads="1"/>
          </p:cNvPicPr>
          <p:nvPr/>
        </p:nvPicPr>
        <p:blipFill>
          <a:blip r:embed="rId2" cstate="print"/>
          <a:srcRect/>
          <a:stretch>
            <a:fillRect/>
          </a:stretch>
        </p:blipFill>
        <p:spPr bwMode="auto">
          <a:xfrm>
            <a:off x="1276350" y="1828800"/>
            <a:ext cx="659130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Allocation: Front End : Example 3</a:t>
            </a:r>
            <a:endParaRPr lang="en-US" sz="3600" dirty="0"/>
          </a:p>
        </p:txBody>
      </p:sp>
      <p:pic>
        <p:nvPicPr>
          <p:cNvPr id="4" name="Picture 1"/>
          <p:cNvPicPr>
            <a:picLocks noChangeAspect="1" noChangeArrowheads="1"/>
          </p:cNvPicPr>
          <p:nvPr/>
        </p:nvPicPr>
        <p:blipFill>
          <a:blip r:embed="rId2" cstate="print"/>
          <a:srcRect/>
          <a:stretch>
            <a:fillRect/>
          </a:stretch>
        </p:blipFill>
        <p:spPr bwMode="auto">
          <a:xfrm>
            <a:off x="1276350" y="1905000"/>
            <a:ext cx="659130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Freeing</a:t>
            </a:r>
            <a:endParaRPr lang="en-US" dirty="0"/>
          </a:p>
        </p:txBody>
      </p:sp>
      <p:sp>
        <p:nvSpPr>
          <p:cNvPr id="4" name="Rectangle 3"/>
          <p:cNvSpPr/>
          <p:nvPr/>
        </p:nvSpPr>
        <p:spPr>
          <a:xfrm>
            <a:off x="2286000" y="3745468"/>
            <a:ext cx="5943600" cy="369332"/>
          </a:xfrm>
          <a:prstGeom prst="rect">
            <a:avLst/>
          </a:prstGeom>
        </p:spPr>
        <p:txBody>
          <a:bodyPr wrap="square">
            <a:spAutoFit/>
          </a:bodyPr>
          <a:lstStyle/>
          <a:p>
            <a:r>
              <a:rPr lang="en-US" i="1" dirty="0" smtClean="0"/>
              <a:t>“How can you go wrong? (re: Dogs wearing sunglasses)”</a:t>
            </a:r>
            <a:endParaRPr lang="en-US" i="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Freeing</a:t>
            </a:r>
            <a:endParaRPr lang="en-US" dirty="0"/>
          </a:p>
        </p:txBody>
      </p:sp>
      <p:sp>
        <p:nvSpPr>
          <p:cNvPr id="4" name="TextBox 3"/>
          <p:cNvSpPr txBox="1"/>
          <p:nvPr/>
        </p:nvSpPr>
        <p:spPr>
          <a:xfrm>
            <a:off x="1447800" y="1427946"/>
            <a:ext cx="6248400" cy="954107"/>
          </a:xfrm>
          <a:prstGeom prst="rect">
            <a:avLst/>
          </a:prstGeom>
          <a:noFill/>
        </p:spPr>
        <p:txBody>
          <a:bodyPr wrap="square" rtlCol="0">
            <a:spAutoFit/>
          </a:bodyPr>
          <a:lstStyle/>
          <a:p>
            <a:pPr>
              <a:buFont typeface="Arial" pitchFamily="34" charset="0"/>
              <a:buChar char="•"/>
            </a:pPr>
            <a:r>
              <a:rPr lang="en-US" sz="1400" dirty="0" smtClean="0"/>
              <a:t> </a:t>
            </a:r>
            <a:r>
              <a:rPr lang="en-US" sz="1400" b="1" dirty="0" err="1" smtClean="0"/>
              <a:t>RtlFreeHeap</a:t>
            </a:r>
            <a:endParaRPr lang="en-US" sz="1400" b="1" dirty="0" smtClean="0"/>
          </a:p>
          <a:p>
            <a:pPr lvl="1">
              <a:buFont typeface="Arial" pitchFamily="34" charset="0"/>
              <a:buChar char="•"/>
            </a:pPr>
            <a:r>
              <a:rPr lang="en-US" sz="1200" dirty="0" smtClean="0"/>
              <a:t> </a:t>
            </a:r>
            <a:r>
              <a:rPr lang="en-US" sz="1200" dirty="0" err="1" smtClean="0"/>
              <a:t>RtlFreeHeap</a:t>
            </a:r>
            <a:r>
              <a:rPr lang="en-US" sz="1200" dirty="0" smtClean="0"/>
              <a:t> will determine if the chunk is free-able. If so it will decide if the </a:t>
            </a:r>
            <a:r>
              <a:rPr lang="en-US" sz="1200" b="1" dirty="0" smtClean="0"/>
              <a:t>LFH</a:t>
            </a:r>
            <a:r>
              <a:rPr lang="en-US" sz="1200" dirty="0" smtClean="0"/>
              <a:t> or the </a:t>
            </a:r>
            <a:r>
              <a:rPr lang="en-US" sz="1200" b="1" dirty="0" smtClean="0"/>
              <a:t>back-end</a:t>
            </a:r>
            <a:r>
              <a:rPr lang="en-US" sz="1200" dirty="0" smtClean="0"/>
              <a:t> should be responsible for releasing the chunk.</a:t>
            </a:r>
          </a:p>
          <a:p>
            <a:endParaRPr lang="en-US" dirty="0"/>
          </a:p>
        </p:txBody>
      </p:sp>
      <p:graphicFrame>
        <p:nvGraphicFramePr>
          <p:cNvPr id="5" name="Object 3"/>
          <p:cNvGraphicFramePr>
            <a:graphicFrameLocks noChangeAspect="1"/>
          </p:cNvGraphicFramePr>
          <p:nvPr/>
        </p:nvGraphicFramePr>
        <p:xfrm>
          <a:off x="1600200" y="2189946"/>
          <a:ext cx="6019800" cy="4335462"/>
        </p:xfrm>
        <a:graphic>
          <a:graphicData uri="http://schemas.openxmlformats.org/presentationml/2006/ole">
            <p:oleObj spid="_x0000_s37890" name="Document" r:id="rId3" imgW="6019156" imgH="4350931" progId="Word.Document.12">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Freeing : Back End</a:t>
            </a:r>
            <a:endParaRPr lang="en-US" dirty="0"/>
          </a:p>
        </p:txBody>
      </p:sp>
      <p:sp>
        <p:nvSpPr>
          <p:cNvPr id="4" name="Rectangle 3"/>
          <p:cNvSpPr/>
          <p:nvPr/>
        </p:nvSpPr>
        <p:spPr>
          <a:xfrm>
            <a:off x="2286000" y="3745468"/>
            <a:ext cx="5943600" cy="369332"/>
          </a:xfrm>
          <a:prstGeom prst="rect">
            <a:avLst/>
          </a:prstGeom>
        </p:spPr>
        <p:txBody>
          <a:bodyPr wrap="square">
            <a:spAutoFit/>
          </a:bodyPr>
          <a:lstStyle/>
          <a:p>
            <a:r>
              <a:rPr lang="en-US" i="1" dirty="0" smtClean="0"/>
              <a:t>“Spencer Pratt explained this to me”</a:t>
            </a:r>
            <a:endParaRPr lang="en-US" i="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Freeing: Back End</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err="1" smtClean="0"/>
              <a:t>SearchBlocksIndex</a:t>
            </a:r>
            <a:r>
              <a:rPr lang="en-US" dirty="0" smtClean="0"/>
              <a:t>() for </a:t>
            </a:r>
            <a:r>
              <a:rPr lang="en-US" dirty="0" err="1" smtClean="0"/>
              <a:t>appropraite</a:t>
            </a:r>
            <a:r>
              <a:rPr lang="en-US" dirty="0" smtClean="0"/>
              <a:t> structure</a:t>
            </a:r>
          </a:p>
          <a:p>
            <a:pPr marL="514350" indent="-514350">
              <a:buFont typeface="+mj-lt"/>
              <a:buAutoNum type="arabicPeriod"/>
            </a:pPr>
            <a:r>
              <a:rPr lang="en-US" dirty="0" smtClean="0"/>
              <a:t>Find the appropriate </a:t>
            </a:r>
            <a:r>
              <a:rPr lang="en-US" i="1" dirty="0" err="1" smtClean="0"/>
              <a:t>FreeList</a:t>
            </a:r>
            <a:r>
              <a:rPr lang="en-US" dirty="0" smtClean="0"/>
              <a:t> if possible and use it as the insertion point</a:t>
            </a:r>
          </a:p>
          <a:p>
            <a:pPr marL="514350" indent="-514350">
              <a:buFont typeface="+mj-lt"/>
              <a:buAutoNum type="arabicPeriod"/>
            </a:pPr>
            <a:r>
              <a:rPr lang="en-US" dirty="0" smtClean="0"/>
              <a:t>If the </a:t>
            </a:r>
            <a:r>
              <a:rPr lang="en-US" i="1" dirty="0" err="1" smtClean="0"/>
              <a:t>FreeList</a:t>
            </a:r>
            <a:r>
              <a:rPr lang="en-US" i="1" dirty="0" smtClean="0"/>
              <a:t>-&gt;Blink</a:t>
            </a:r>
            <a:r>
              <a:rPr lang="en-US" dirty="0" smtClean="0"/>
              <a:t> does not contain a </a:t>
            </a:r>
            <a:r>
              <a:rPr lang="en-US" i="1" dirty="0" err="1" smtClean="0"/>
              <a:t>HeapBucket</a:t>
            </a:r>
            <a:r>
              <a:rPr lang="en-US" dirty="0" smtClean="0"/>
              <a:t> and has more than 0x1 allocation, decrement the counter (used to activate the LFH) by 0x2</a:t>
            </a:r>
          </a:p>
          <a:p>
            <a:pPr marL="514350" indent="-514350">
              <a:buFont typeface="+mj-lt"/>
              <a:buAutoNum type="arabicPeriod"/>
            </a:pPr>
            <a:r>
              <a:rPr lang="en-US" dirty="0" smtClean="0"/>
              <a:t>Coalesce the chunk to be freed with the chunk before and after it, if possible</a:t>
            </a:r>
          </a:p>
          <a:p>
            <a:pPr marL="514350" indent="-514350">
              <a:buFont typeface="+mj-lt"/>
              <a:buAutoNum type="arabicPeriod"/>
            </a:pPr>
            <a:r>
              <a:rPr lang="en-US" dirty="0" smtClean="0"/>
              <a:t>Ensure that the </a:t>
            </a:r>
            <a:r>
              <a:rPr lang="en-US" i="1" dirty="0" err="1" smtClean="0"/>
              <a:t>FreeList</a:t>
            </a:r>
            <a:r>
              <a:rPr lang="en-US" dirty="0" smtClean="0"/>
              <a:t> can be used as an insertion point, then proceed to find the last chunk in that </a:t>
            </a:r>
            <a:r>
              <a:rPr lang="en-US" i="1" dirty="0" err="1" smtClean="0"/>
              <a:t>FreeList</a:t>
            </a:r>
            <a:endParaRPr lang="en-US" dirty="0" smtClean="0"/>
          </a:p>
          <a:p>
            <a:pPr marL="514350" indent="-514350">
              <a:buFont typeface="+mj-lt"/>
              <a:buAutoNum type="arabicPeriod"/>
            </a:pPr>
            <a:r>
              <a:rPr lang="en-US" dirty="0" smtClean="0"/>
              <a:t>Safely link in the recently freed chunk (will discuss safe linking later) and update the bitmap and </a:t>
            </a:r>
            <a:r>
              <a:rPr lang="en-US" i="1" dirty="0" err="1" smtClean="0"/>
              <a:t>ListHint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Freeing : Front End</a:t>
            </a:r>
            <a:endParaRPr lang="en-US" dirty="0"/>
          </a:p>
        </p:txBody>
      </p:sp>
      <p:sp>
        <p:nvSpPr>
          <p:cNvPr id="4" name="Rectangle 3"/>
          <p:cNvSpPr/>
          <p:nvPr/>
        </p:nvSpPr>
        <p:spPr>
          <a:xfrm>
            <a:off x="2286000" y="3745468"/>
            <a:ext cx="5943600" cy="369332"/>
          </a:xfrm>
          <a:prstGeom prst="rect">
            <a:avLst/>
          </a:prstGeom>
        </p:spPr>
        <p:txBody>
          <a:bodyPr wrap="square">
            <a:spAutoFit/>
          </a:bodyPr>
          <a:lstStyle/>
          <a:p>
            <a:r>
              <a:rPr lang="en-US" i="1" dirty="0" smtClean="0"/>
              <a:t>“Omar! Omar! Omar </a:t>
            </a:r>
            <a:r>
              <a:rPr lang="en-US" i="1" dirty="0" err="1" smtClean="0"/>
              <a:t>comin</a:t>
            </a:r>
            <a:r>
              <a:rPr lang="en-US" i="1" dirty="0" smtClean="0"/>
              <a:t>’!”</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Beer List</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sz="1500" dirty="0" smtClean="0"/>
              <a:t> Core data structures</a:t>
            </a:r>
          </a:p>
          <a:p>
            <a:pPr lvl="1">
              <a:buFont typeface="Arial" pitchFamily="34" charset="0"/>
              <a:buChar char="•"/>
            </a:pPr>
            <a:r>
              <a:rPr lang="en-US" sz="1500" dirty="0" smtClean="0">
                <a:solidFill>
                  <a:schemeClr val="bg1">
                    <a:lumMod val="50000"/>
                  </a:schemeClr>
                </a:solidFill>
              </a:rPr>
              <a:t> _HEAP</a:t>
            </a:r>
          </a:p>
          <a:p>
            <a:pPr lvl="1">
              <a:buFont typeface="Arial" pitchFamily="34" charset="0"/>
              <a:buChar char="•"/>
            </a:pPr>
            <a:r>
              <a:rPr lang="en-US" sz="1500" dirty="0" smtClean="0">
                <a:solidFill>
                  <a:schemeClr val="bg1">
                    <a:lumMod val="50000"/>
                  </a:schemeClr>
                </a:solidFill>
              </a:rPr>
              <a:t>_LFH_HEAP</a:t>
            </a:r>
          </a:p>
          <a:p>
            <a:pPr lvl="1">
              <a:buFont typeface="Arial" pitchFamily="34" charset="0"/>
              <a:buChar char="•"/>
            </a:pPr>
            <a:r>
              <a:rPr lang="en-US" sz="1500" dirty="0" smtClean="0">
                <a:solidFill>
                  <a:schemeClr val="bg1">
                    <a:lumMod val="50000"/>
                  </a:schemeClr>
                </a:solidFill>
              </a:rPr>
              <a:t>_HEAP_LIST_LOOKUP</a:t>
            </a:r>
          </a:p>
          <a:p>
            <a:endParaRPr lang="en-US" sz="1500" dirty="0" smtClean="0"/>
          </a:p>
          <a:p>
            <a:r>
              <a:rPr lang="en-US" sz="1500" dirty="0" smtClean="0"/>
              <a:t> Architecture</a:t>
            </a:r>
          </a:p>
          <a:p>
            <a:pPr lvl="1">
              <a:buFont typeface="Arial" pitchFamily="34" charset="0"/>
              <a:buChar char="•"/>
            </a:pPr>
            <a:r>
              <a:rPr lang="en-US" sz="1500" dirty="0" smtClean="0"/>
              <a:t> </a:t>
            </a:r>
            <a:r>
              <a:rPr lang="en-US" sz="1500" dirty="0" err="1" smtClean="0">
                <a:solidFill>
                  <a:schemeClr val="bg1">
                    <a:lumMod val="50000"/>
                  </a:schemeClr>
                </a:solidFill>
              </a:rPr>
              <a:t>FreeLists</a:t>
            </a:r>
            <a:endParaRPr lang="en-US" sz="1500" dirty="0" smtClean="0">
              <a:solidFill>
                <a:schemeClr val="bg1">
                  <a:lumMod val="50000"/>
                </a:schemeClr>
              </a:solidFill>
            </a:endParaRPr>
          </a:p>
          <a:p>
            <a:endParaRPr lang="en-US" sz="1500" dirty="0" smtClean="0"/>
          </a:p>
          <a:p>
            <a:r>
              <a:rPr lang="en-US" sz="1500" dirty="0" smtClean="0"/>
              <a:t>  Core Algorithms</a:t>
            </a:r>
          </a:p>
          <a:p>
            <a:pPr lvl="1">
              <a:buFont typeface="Arial" pitchFamily="34" charset="0"/>
              <a:buChar char="•"/>
            </a:pPr>
            <a:r>
              <a:rPr lang="en-US" sz="1500" dirty="0" smtClean="0">
                <a:solidFill>
                  <a:schemeClr val="bg1">
                    <a:lumMod val="50000"/>
                  </a:schemeClr>
                </a:solidFill>
              </a:rPr>
              <a:t> Back-end allocation (</a:t>
            </a:r>
            <a:r>
              <a:rPr lang="en-US" sz="1500" dirty="0" err="1" smtClean="0">
                <a:solidFill>
                  <a:schemeClr val="bg1">
                    <a:lumMod val="50000"/>
                  </a:schemeClr>
                </a:solidFill>
              </a:rPr>
              <a:t>RtlpAllocateHeap</a:t>
            </a:r>
            <a:r>
              <a:rPr lang="en-US" sz="1500" dirty="0" smtClean="0">
                <a:solidFill>
                  <a:schemeClr val="bg1">
                    <a:lumMod val="50000"/>
                  </a:schemeClr>
                </a:solidFill>
              </a:rPr>
              <a:t>) [Overview]</a:t>
            </a:r>
          </a:p>
          <a:p>
            <a:pPr lvl="1">
              <a:buFont typeface="Arial" pitchFamily="34" charset="0"/>
              <a:buChar char="•"/>
            </a:pPr>
            <a:r>
              <a:rPr lang="en-US" sz="1500" dirty="0" smtClean="0">
                <a:solidFill>
                  <a:schemeClr val="bg1">
                    <a:lumMod val="50000"/>
                  </a:schemeClr>
                </a:solidFill>
              </a:rPr>
              <a:t> Front-end allocation (</a:t>
            </a:r>
            <a:r>
              <a:rPr lang="en-US" sz="1500" dirty="0" err="1" smtClean="0">
                <a:solidFill>
                  <a:schemeClr val="bg1">
                    <a:lumMod val="50000"/>
                  </a:schemeClr>
                </a:solidFill>
              </a:rPr>
              <a:t>RtlpLowFragHeapAllocFromContext</a:t>
            </a:r>
            <a:r>
              <a:rPr lang="en-US" sz="1500" dirty="0" smtClean="0">
                <a:solidFill>
                  <a:schemeClr val="bg1">
                    <a:lumMod val="50000"/>
                  </a:schemeClr>
                </a:solidFill>
              </a:rPr>
              <a:t>)</a:t>
            </a:r>
          </a:p>
          <a:p>
            <a:pPr lvl="1">
              <a:buFont typeface="Arial" pitchFamily="34" charset="0"/>
              <a:buChar char="•"/>
            </a:pPr>
            <a:r>
              <a:rPr lang="en-US" sz="1500" dirty="0" smtClean="0">
                <a:solidFill>
                  <a:schemeClr val="bg1">
                    <a:lumMod val="50000"/>
                  </a:schemeClr>
                </a:solidFill>
              </a:rPr>
              <a:t> Back-end de-allocation (</a:t>
            </a:r>
            <a:r>
              <a:rPr lang="en-US" sz="1500" dirty="0" err="1" smtClean="0">
                <a:solidFill>
                  <a:schemeClr val="bg1">
                    <a:lumMod val="50000"/>
                  </a:schemeClr>
                </a:solidFill>
              </a:rPr>
              <a:t>RtlpFreeHeap</a:t>
            </a:r>
            <a:r>
              <a:rPr lang="en-US" sz="1500" dirty="0" smtClean="0">
                <a:solidFill>
                  <a:schemeClr val="bg1">
                    <a:lumMod val="50000"/>
                  </a:schemeClr>
                </a:solidFill>
              </a:rPr>
              <a:t>) [Overview]</a:t>
            </a:r>
          </a:p>
          <a:p>
            <a:pPr lvl="1">
              <a:buFont typeface="Arial" pitchFamily="34" charset="0"/>
              <a:buChar char="•"/>
            </a:pPr>
            <a:r>
              <a:rPr lang="en-US" sz="1500" dirty="0" smtClean="0">
                <a:solidFill>
                  <a:schemeClr val="bg1">
                    <a:lumMod val="50000"/>
                  </a:schemeClr>
                </a:solidFill>
              </a:rPr>
              <a:t> Front-end de-allocation (</a:t>
            </a:r>
            <a:r>
              <a:rPr lang="en-US" sz="1500" dirty="0" err="1" smtClean="0">
                <a:solidFill>
                  <a:schemeClr val="bg1">
                    <a:lumMod val="50000"/>
                  </a:schemeClr>
                </a:solidFill>
              </a:rPr>
              <a:t>RtlpLowFragHeapFree</a:t>
            </a:r>
            <a:r>
              <a:rPr lang="en-US" sz="1500" dirty="0" smtClean="0">
                <a:solidFill>
                  <a:schemeClr val="bg1">
                    <a:lumMod val="50000"/>
                  </a:schemeClr>
                </a:solidFill>
              </a:rPr>
              <a:t>)</a:t>
            </a:r>
          </a:p>
          <a:p>
            <a:endParaRPr lang="en-US" sz="1500" dirty="0" smtClean="0"/>
          </a:p>
          <a:p>
            <a:r>
              <a:rPr lang="en-US" sz="1500" dirty="0" smtClean="0"/>
              <a:t> Tactics</a:t>
            </a:r>
          </a:p>
          <a:p>
            <a:pPr lvl="1">
              <a:buFont typeface="Arial" pitchFamily="34" charset="0"/>
              <a:buChar char="•"/>
            </a:pPr>
            <a:r>
              <a:rPr lang="en-US" sz="1500" dirty="0" smtClean="0">
                <a:solidFill>
                  <a:schemeClr val="bg1">
                    <a:lumMod val="50000"/>
                  </a:schemeClr>
                </a:solidFill>
              </a:rPr>
              <a:t> Heap determinism</a:t>
            </a:r>
          </a:p>
          <a:p>
            <a:pPr lvl="2"/>
            <a:r>
              <a:rPr lang="en-US" sz="1500" dirty="0" smtClean="0">
                <a:solidFill>
                  <a:schemeClr val="bg1">
                    <a:lumMod val="50000"/>
                  </a:schemeClr>
                </a:solidFill>
              </a:rPr>
              <a:t> LFH specific heap manipulation</a:t>
            </a:r>
          </a:p>
          <a:p>
            <a:pPr lvl="1">
              <a:buFont typeface="Arial" pitchFamily="34" charset="0"/>
              <a:buChar char="•"/>
            </a:pPr>
            <a:r>
              <a:rPr lang="en-US" sz="1500" dirty="0" smtClean="0">
                <a:solidFill>
                  <a:schemeClr val="bg1">
                    <a:lumMod val="50000"/>
                  </a:schemeClr>
                </a:solidFill>
              </a:rPr>
              <a:t> Exploitation</a:t>
            </a:r>
          </a:p>
          <a:p>
            <a:pPr lvl="2"/>
            <a:r>
              <a:rPr lang="en-US" sz="1500" dirty="0" smtClean="0">
                <a:solidFill>
                  <a:schemeClr val="bg1">
                    <a:lumMod val="50000"/>
                  </a:schemeClr>
                </a:solidFill>
              </a:rPr>
              <a:t> Ben </a:t>
            </a:r>
            <a:r>
              <a:rPr lang="en-US" sz="1500" dirty="0" err="1" smtClean="0">
                <a:solidFill>
                  <a:schemeClr val="bg1">
                    <a:lumMod val="50000"/>
                  </a:schemeClr>
                </a:solidFill>
              </a:rPr>
              <a:t>Hawkes</a:t>
            </a:r>
            <a:r>
              <a:rPr lang="en-US" sz="1500" dirty="0" smtClean="0">
                <a:solidFill>
                  <a:schemeClr val="bg1">
                    <a:lumMod val="50000"/>
                  </a:schemeClr>
                </a:solidFill>
              </a:rPr>
              <a:t> #1 </a:t>
            </a:r>
          </a:p>
          <a:p>
            <a:pPr lvl="2"/>
            <a:r>
              <a:rPr lang="en-US" sz="1500" dirty="0" smtClean="0">
                <a:solidFill>
                  <a:schemeClr val="bg1">
                    <a:lumMod val="50000"/>
                  </a:schemeClr>
                </a:solidFill>
              </a:rPr>
              <a:t>  </a:t>
            </a:r>
            <a:r>
              <a:rPr lang="en-US" sz="1500" dirty="0" err="1" smtClean="0">
                <a:solidFill>
                  <a:schemeClr val="bg1">
                    <a:lumMod val="50000"/>
                  </a:schemeClr>
                </a:solidFill>
              </a:rPr>
              <a:t>FreeEntry</a:t>
            </a:r>
            <a:r>
              <a:rPr lang="en-US" sz="1500" dirty="0" smtClean="0">
                <a:solidFill>
                  <a:schemeClr val="bg1">
                    <a:lumMod val="50000"/>
                  </a:schemeClr>
                </a:solidFill>
              </a:rPr>
              <a:t> Offset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Freeing: Front End</a:t>
            </a:r>
            <a:endParaRPr lang="en-US" dirty="0"/>
          </a:p>
        </p:txBody>
      </p:sp>
      <p:sp>
        <p:nvSpPr>
          <p:cNvPr id="4" name="TextBox 3"/>
          <p:cNvSpPr txBox="1"/>
          <p:nvPr/>
        </p:nvSpPr>
        <p:spPr>
          <a:xfrm>
            <a:off x="1065213" y="1712386"/>
            <a:ext cx="6248400" cy="1138773"/>
          </a:xfrm>
          <a:prstGeom prst="rect">
            <a:avLst/>
          </a:prstGeom>
          <a:noFill/>
        </p:spPr>
        <p:txBody>
          <a:bodyPr wrap="square" rtlCol="0">
            <a:spAutoFit/>
          </a:bodyPr>
          <a:lstStyle/>
          <a:p>
            <a:pPr>
              <a:buFont typeface="Arial" pitchFamily="34" charset="0"/>
              <a:buChar char="•"/>
            </a:pPr>
            <a:r>
              <a:rPr lang="en-US" sz="1400" dirty="0" smtClean="0"/>
              <a:t> </a:t>
            </a:r>
            <a:r>
              <a:rPr lang="en-US" sz="1400" b="1" dirty="0" err="1" smtClean="0"/>
              <a:t>RtlpLowFragHeapFree</a:t>
            </a:r>
            <a:r>
              <a:rPr lang="en-US" sz="1400" b="1" dirty="0" smtClean="0"/>
              <a:t>: Part I</a:t>
            </a:r>
          </a:p>
          <a:p>
            <a:pPr lvl="1">
              <a:buFont typeface="Arial" pitchFamily="34" charset="0"/>
              <a:buChar char="•"/>
            </a:pPr>
            <a:r>
              <a:rPr lang="en-US" sz="1200" dirty="0" smtClean="0"/>
              <a:t> The chunk </a:t>
            </a:r>
            <a:r>
              <a:rPr lang="en-US" sz="1200" b="1" dirty="0" smtClean="0"/>
              <a:t>header</a:t>
            </a:r>
            <a:r>
              <a:rPr lang="en-US" sz="1200" dirty="0" smtClean="0"/>
              <a:t> will be checked to see if a relocation is necessary. Then the chunk to be freed will be used to get the </a:t>
            </a:r>
            <a:r>
              <a:rPr lang="en-US" sz="1200" b="1" dirty="0" err="1" smtClean="0"/>
              <a:t>SubSegment</a:t>
            </a:r>
            <a:r>
              <a:rPr lang="en-US" sz="1200" dirty="0" smtClean="0"/>
              <a:t>. Flags indicating the chunk is now </a:t>
            </a:r>
            <a:r>
              <a:rPr lang="en-US" sz="1200" b="1" dirty="0" smtClean="0"/>
              <a:t>FREE</a:t>
            </a:r>
            <a:r>
              <a:rPr lang="en-US" sz="1200" dirty="0" smtClean="0"/>
              <a:t> are also set.</a:t>
            </a:r>
          </a:p>
          <a:p>
            <a:endParaRPr lang="en-US" dirty="0"/>
          </a:p>
        </p:txBody>
      </p:sp>
      <p:graphicFrame>
        <p:nvGraphicFramePr>
          <p:cNvPr id="5" name="Object 3"/>
          <p:cNvGraphicFramePr>
            <a:graphicFrameLocks noChangeAspect="1"/>
          </p:cNvGraphicFramePr>
          <p:nvPr/>
        </p:nvGraphicFramePr>
        <p:xfrm>
          <a:off x="1522413" y="2855386"/>
          <a:ext cx="6094413" cy="2260600"/>
        </p:xfrm>
        <a:graphic>
          <a:graphicData uri="http://schemas.openxmlformats.org/presentationml/2006/ole">
            <p:oleObj spid="_x0000_s39938" name="Document" r:id="rId3" imgW="6095106" imgH="2260032" progId="Word.Document.12">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Freeing: Front End</a:t>
            </a:r>
            <a:endParaRPr lang="en-US" dirty="0"/>
          </a:p>
        </p:txBody>
      </p:sp>
      <p:sp>
        <p:nvSpPr>
          <p:cNvPr id="6" name="TextBox 5"/>
          <p:cNvSpPr txBox="1"/>
          <p:nvPr/>
        </p:nvSpPr>
        <p:spPr>
          <a:xfrm>
            <a:off x="912813" y="1371600"/>
            <a:ext cx="6248400" cy="954107"/>
          </a:xfrm>
          <a:prstGeom prst="rect">
            <a:avLst/>
          </a:prstGeom>
          <a:noFill/>
        </p:spPr>
        <p:txBody>
          <a:bodyPr wrap="square" rtlCol="0">
            <a:spAutoFit/>
          </a:bodyPr>
          <a:lstStyle/>
          <a:p>
            <a:pPr>
              <a:buFont typeface="Arial" pitchFamily="34" charset="0"/>
              <a:buChar char="•"/>
            </a:pPr>
            <a:r>
              <a:rPr lang="en-US" sz="1400" dirty="0" smtClean="0"/>
              <a:t> </a:t>
            </a:r>
            <a:r>
              <a:rPr lang="en-US" sz="1400" b="1" dirty="0" err="1" smtClean="0"/>
              <a:t>RtlpLowFragHeapFree</a:t>
            </a:r>
            <a:r>
              <a:rPr lang="en-US" sz="1400" b="1" dirty="0" smtClean="0"/>
              <a:t>: Part II</a:t>
            </a:r>
          </a:p>
          <a:p>
            <a:pPr lvl="1">
              <a:buFont typeface="Arial" pitchFamily="34" charset="0"/>
              <a:buChar char="•"/>
            </a:pPr>
            <a:r>
              <a:rPr lang="en-US" sz="1000" dirty="0" smtClean="0"/>
              <a:t> </a:t>
            </a:r>
            <a:r>
              <a:rPr lang="en-US" sz="1200" dirty="0" smtClean="0"/>
              <a:t>The Offset and Depth can now be updated. The </a:t>
            </a:r>
            <a:r>
              <a:rPr lang="en-US" sz="1200" i="1" dirty="0" err="1" smtClean="0"/>
              <a:t>NewOffset</a:t>
            </a:r>
            <a:r>
              <a:rPr lang="en-US" sz="1200" dirty="0" smtClean="0"/>
              <a:t> should point to the chunk that was recently freed and the depth will be incremented by 0x1.</a:t>
            </a:r>
          </a:p>
          <a:p>
            <a:endParaRPr lang="en-US" dirty="0"/>
          </a:p>
        </p:txBody>
      </p:sp>
      <p:graphicFrame>
        <p:nvGraphicFramePr>
          <p:cNvPr id="7" name="Object 6"/>
          <p:cNvGraphicFramePr>
            <a:graphicFrameLocks noChangeAspect="1"/>
          </p:cNvGraphicFramePr>
          <p:nvPr/>
        </p:nvGraphicFramePr>
        <p:xfrm>
          <a:off x="1217613" y="2133600"/>
          <a:ext cx="6094413" cy="4724400"/>
        </p:xfrm>
        <a:graphic>
          <a:graphicData uri="http://schemas.openxmlformats.org/presentationml/2006/ole">
            <p:oleObj spid="_x0000_s40963" name="Document" r:id="rId3" imgW="6095106" imgH="4724537" progId="Word.Document.12">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Freeing: Front End : Example 1</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276350" y="1828800"/>
            <a:ext cx="659130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Freeing: Front End : Example 2</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1276350" y="1905000"/>
            <a:ext cx="659130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Freeing: Front End : Example 3</a:t>
            </a:r>
            <a:endParaRPr lang="en-US" dirty="0"/>
          </a:p>
        </p:txBody>
      </p:sp>
      <p:pic>
        <p:nvPicPr>
          <p:cNvPr id="5" name="Picture 4"/>
          <p:cNvPicPr>
            <a:picLocks noChangeAspect="1" noChangeArrowheads="1"/>
          </p:cNvPicPr>
          <p:nvPr/>
        </p:nvPicPr>
        <p:blipFill>
          <a:blip r:embed="rId2" cstate="print"/>
          <a:srcRect/>
          <a:stretch>
            <a:fillRect/>
          </a:stretch>
        </p:blipFill>
        <p:spPr bwMode="auto">
          <a:xfrm>
            <a:off x="1276350" y="1828800"/>
            <a:ext cx="659130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Security Mechanisms</a:t>
            </a:r>
            <a:endParaRPr lang="en-US" dirty="0"/>
          </a:p>
        </p:txBody>
      </p:sp>
      <p:sp>
        <p:nvSpPr>
          <p:cNvPr id="4" name="Rectangle 3"/>
          <p:cNvSpPr/>
          <p:nvPr/>
        </p:nvSpPr>
        <p:spPr>
          <a:xfrm>
            <a:off x="1981200" y="3752166"/>
            <a:ext cx="7010400" cy="369332"/>
          </a:xfrm>
          <a:prstGeom prst="rect">
            <a:avLst/>
          </a:prstGeom>
        </p:spPr>
        <p:txBody>
          <a:bodyPr wrap="square">
            <a:spAutoFit/>
          </a:bodyPr>
          <a:lstStyle/>
          <a:p>
            <a:r>
              <a:rPr lang="en-US" i="1" dirty="0" smtClean="0"/>
              <a:t>“@</a:t>
            </a:r>
            <a:r>
              <a:rPr lang="en-US" i="1" dirty="0" err="1" smtClean="0"/>
              <a:t>shydemeanor</a:t>
            </a:r>
            <a:r>
              <a:rPr lang="en-US" i="1" dirty="0" smtClean="0"/>
              <a:t> I think I’m using too much code in the slides.”</a:t>
            </a:r>
            <a:endParaRPr lang="en-US" i="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Security Mechanisms: Heap Randomization</a:t>
            </a:r>
            <a:endParaRPr lang="en-US" sz="2800" dirty="0"/>
          </a:p>
        </p:txBody>
      </p:sp>
      <p:graphicFrame>
        <p:nvGraphicFramePr>
          <p:cNvPr id="4" name="Object 3"/>
          <p:cNvGraphicFramePr>
            <a:graphicFrameLocks noChangeAspect="1"/>
          </p:cNvGraphicFramePr>
          <p:nvPr/>
        </p:nvGraphicFramePr>
        <p:xfrm>
          <a:off x="1524000" y="1447800"/>
          <a:ext cx="6094413" cy="3427413"/>
        </p:xfrm>
        <a:graphic>
          <a:graphicData uri="http://schemas.openxmlformats.org/presentationml/2006/ole">
            <p:oleObj spid="_x0000_s43010" name="Document" r:id="rId3" imgW="6095106" imgH="3427372" progId="Word.Document.12">
              <p:embed/>
            </p:oleObj>
          </a:graphicData>
        </a:graphic>
      </p:graphicFrame>
      <p:sp>
        <p:nvSpPr>
          <p:cNvPr id="6" name="TextBox 5"/>
          <p:cNvSpPr txBox="1"/>
          <p:nvPr/>
        </p:nvSpPr>
        <p:spPr>
          <a:xfrm>
            <a:off x="381000" y="5105400"/>
            <a:ext cx="3886200" cy="1046440"/>
          </a:xfrm>
          <a:prstGeom prst="rect">
            <a:avLst/>
          </a:prstGeom>
          <a:noFill/>
        </p:spPr>
        <p:txBody>
          <a:bodyPr wrap="square" rtlCol="0">
            <a:spAutoFit/>
          </a:bodyPr>
          <a:lstStyle/>
          <a:p>
            <a:pPr>
              <a:buFont typeface="Arial" pitchFamily="34" charset="0"/>
              <a:buChar char="•"/>
            </a:pPr>
            <a:r>
              <a:rPr lang="en-US" sz="1200" dirty="0" smtClean="0"/>
              <a:t> </a:t>
            </a:r>
            <a:r>
              <a:rPr lang="en-US" sz="1400" dirty="0" smtClean="0"/>
              <a:t>Information</a:t>
            </a:r>
          </a:p>
          <a:p>
            <a:pPr lvl="1">
              <a:buFont typeface="Arial" pitchFamily="34" charset="0"/>
              <a:buChar char="•"/>
            </a:pPr>
            <a:r>
              <a:rPr lang="en-US" sz="1200" dirty="0" smtClean="0"/>
              <a:t> 64k aligned</a:t>
            </a:r>
          </a:p>
          <a:p>
            <a:pPr lvl="1">
              <a:buFont typeface="Arial" pitchFamily="34" charset="0"/>
              <a:buChar char="•"/>
            </a:pPr>
            <a:r>
              <a:rPr lang="en-US" sz="1200" dirty="0" smtClean="0"/>
              <a:t> 5-bits of entropy</a:t>
            </a:r>
          </a:p>
          <a:p>
            <a:pPr lvl="1">
              <a:buFont typeface="Arial" pitchFamily="34" charset="0"/>
              <a:buChar char="•"/>
            </a:pPr>
            <a:r>
              <a:rPr lang="en-US" sz="1200" dirty="0" smtClean="0"/>
              <a:t> Used to avoid the same </a:t>
            </a:r>
            <a:r>
              <a:rPr lang="en-US" sz="1200" dirty="0" err="1" smtClean="0"/>
              <a:t>HeapBase</a:t>
            </a:r>
            <a:r>
              <a:rPr lang="en-US" sz="1200" dirty="0" smtClean="0"/>
              <a:t> on consecutive runs</a:t>
            </a:r>
          </a:p>
        </p:txBody>
      </p:sp>
      <p:sp>
        <p:nvSpPr>
          <p:cNvPr id="7" name="TextBox 6"/>
          <p:cNvSpPr txBox="1"/>
          <p:nvPr/>
        </p:nvSpPr>
        <p:spPr>
          <a:xfrm>
            <a:off x="4267200" y="5105400"/>
            <a:ext cx="3886200" cy="1415772"/>
          </a:xfrm>
          <a:prstGeom prst="rect">
            <a:avLst/>
          </a:prstGeom>
          <a:noFill/>
        </p:spPr>
        <p:txBody>
          <a:bodyPr wrap="square" rtlCol="0">
            <a:spAutoFit/>
          </a:bodyPr>
          <a:lstStyle/>
          <a:p>
            <a:pPr>
              <a:buFont typeface="Arial" pitchFamily="34" charset="0"/>
              <a:buChar char="•"/>
            </a:pPr>
            <a:r>
              <a:rPr lang="en-US" sz="1200" dirty="0" smtClean="0"/>
              <a:t> </a:t>
            </a:r>
            <a:r>
              <a:rPr lang="en-US" sz="1400" dirty="0" smtClean="0"/>
              <a:t>Thoughts</a:t>
            </a:r>
          </a:p>
          <a:p>
            <a:pPr lvl="1">
              <a:buFont typeface="Arial" pitchFamily="34" charset="0"/>
              <a:buChar char="•"/>
            </a:pPr>
            <a:r>
              <a:rPr lang="en-US" sz="1200" dirty="0" smtClean="0"/>
              <a:t> Not impossible to brute force</a:t>
            </a:r>
          </a:p>
          <a:p>
            <a:pPr lvl="1">
              <a:buFont typeface="Arial" pitchFamily="34" charset="0"/>
              <a:buChar char="•"/>
            </a:pPr>
            <a:r>
              <a:rPr lang="en-US" sz="1200" dirty="0" smtClean="0"/>
              <a:t> If </a:t>
            </a:r>
            <a:r>
              <a:rPr lang="en-US" sz="1200" i="1" dirty="0" err="1" smtClean="0"/>
              <a:t>TotalMaxSize</a:t>
            </a:r>
            <a:r>
              <a:rPr lang="en-US" sz="1200" dirty="0" smtClean="0"/>
              <a:t> wraps, there will be no </a:t>
            </a:r>
            <a:r>
              <a:rPr lang="en-US" sz="1200" dirty="0" err="1" smtClean="0"/>
              <a:t>RandPad</a:t>
            </a:r>
            <a:r>
              <a:rPr lang="en-US" sz="1200" dirty="0" smtClean="0"/>
              <a:t> </a:t>
            </a:r>
          </a:p>
          <a:p>
            <a:pPr lvl="1">
              <a:buFont typeface="Arial" pitchFamily="34" charset="0"/>
              <a:buChar char="•"/>
            </a:pPr>
            <a:r>
              <a:rPr lang="en-US" sz="1200" dirty="0" smtClean="0"/>
              <a:t> Hard to influence </a:t>
            </a:r>
            <a:r>
              <a:rPr lang="en-US" sz="1200" b="1" dirty="0" err="1" smtClean="0"/>
              <a:t>HeapCreate</a:t>
            </a:r>
            <a:r>
              <a:rPr lang="en-US" sz="1200" b="1" dirty="0" smtClean="0"/>
              <a:t>()</a:t>
            </a:r>
            <a:endParaRPr lang="en-US" sz="1200" dirty="0" smtClean="0"/>
          </a:p>
          <a:p>
            <a:pPr lvl="1">
              <a:buFont typeface="Arial" pitchFamily="34" charset="0"/>
              <a:buChar char="•"/>
            </a:pPr>
            <a:r>
              <a:rPr lang="en-US" sz="1200" dirty="0" smtClean="0"/>
              <a:t> Unlikely due to </a:t>
            </a:r>
            <a:r>
              <a:rPr lang="en-US" sz="1200" b="1" dirty="0" err="1" smtClean="0"/>
              <a:t>NtAllocateVirtualmemory</a:t>
            </a:r>
            <a:r>
              <a:rPr lang="en-US" sz="1200" dirty="0" smtClean="0"/>
              <a:t>() failing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Security Mechanisms : Header Encoding/Decoding</a:t>
            </a:r>
            <a:endParaRPr lang="en-US" sz="2400" dirty="0"/>
          </a:p>
        </p:txBody>
      </p:sp>
      <p:sp>
        <p:nvSpPr>
          <p:cNvPr id="8" name="TextBox 7"/>
          <p:cNvSpPr txBox="1"/>
          <p:nvPr/>
        </p:nvSpPr>
        <p:spPr>
          <a:xfrm>
            <a:off x="381000" y="4800600"/>
            <a:ext cx="3886200" cy="1046440"/>
          </a:xfrm>
          <a:prstGeom prst="rect">
            <a:avLst/>
          </a:prstGeom>
          <a:noFill/>
        </p:spPr>
        <p:txBody>
          <a:bodyPr wrap="square" rtlCol="0">
            <a:spAutoFit/>
          </a:bodyPr>
          <a:lstStyle/>
          <a:p>
            <a:pPr>
              <a:buFont typeface="Arial" pitchFamily="34" charset="0"/>
              <a:buChar char="•"/>
            </a:pPr>
            <a:r>
              <a:rPr lang="en-US" sz="1200" dirty="0" smtClean="0"/>
              <a:t> </a:t>
            </a:r>
            <a:r>
              <a:rPr lang="en-US" sz="1400" dirty="0" smtClean="0"/>
              <a:t>Information</a:t>
            </a:r>
          </a:p>
          <a:p>
            <a:pPr lvl="1">
              <a:buFont typeface="Arial" pitchFamily="34" charset="0"/>
              <a:buChar char="•"/>
            </a:pPr>
            <a:r>
              <a:rPr lang="en-US" sz="1200" dirty="0" smtClean="0"/>
              <a:t> Size, Flags, </a:t>
            </a:r>
            <a:r>
              <a:rPr lang="en-US" sz="1200" dirty="0" err="1" smtClean="0"/>
              <a:t>CheckSum</a:t>
            </a:r>
            <a:r>
              <a:rPr lang="en-US" sz="1200" dirty="0" smtClean="0"/>
              <a:t> encoded</a:t>
            </a:r>
          </a:p>
          <a:p>
            <a:pPr lvl="1">
              <a:buFont typeface="Arial" pitchFamily="34" charset="0"/>
              <a:buChar char="•"/>
            </a:pPr>
            <a:r>
              <a:rPr lang="en-US" sz="1200" dirty="0" smtClean="0"/>
              <a:t> Prevents predictable overwrites w/o information leak</a:t>
            </a:r>
          </a:p>
          <a:p>
            <a:pPr lvl="1">
              <a:buFont typeface="Arial" pitchFamily="34" charset="0"/>
              <a:buChar char="•"/>
            </a:pPr>
            <a:r>
              <a:rPr lang="en-US" sz="1200" dirty="0" smtClean="0"/>
              <a:t> Makes header overwrites much more difficult</a:t>
            </a:r>
          </a:p>
        </p:txBody>
      </p:sp>
      <p:sp>
        <p:nvSpPr>
          <p:cNvPr id="9" name="TextBox 8"/>
          <p:cNvSpPr txBox="1"/>
          <p:nvPr/>
        </p:nvSpPr>
        <p:spPr>
          <a:xfrm>
            <a:off x="4191000" y="4800600"/>
            <a:ext cx="3886200" cy="1415772"/>
          </a:xfrm>
          <a:prstGeom prst="rect">
            <a:avLst/>
          </a:prstGeom>
          <a:noFill/>
        </p:spPr>
        <p:txBody>
          <a:bodyPr wrap="square" rtlCol="0">
            <a:spAutoFit/>
          </a:bodyPr>
          <a:lstStyle/>
          <a:p>
            <a:pPr>
              <a:buFont typeface="Arial" pitchFamily="34" charset="0"/>
              <a:buChar char="•"/>
            </a:pPr>
            <a:r>
              <a:rPr lang="en-US" sz="1200" dirty="0" smtClean="0"/>
              <a:t> </a:t>
            </a:r>
            <a:r>
              <a:rPr lang="en-US" sz="1400" dirty="0" smtClean="0"/>
              <a:t>Thoughts</a:t>
            </a:r>
          </a:p>
          <a:p>
            <a:pPr lvl="1">
              <a:buFont typeface="Arial" pitchFamily="34" charset="0"/>
              <a:buChar char="•"/>
            </a:pPr>
            <a:r>
              <a:rPr lang="en-US" sz="1200" dirty="0" smtClean="0"/>
              <a:t> NULL out </a:t>
            </a:r>
            <a:r>
              <a:rPr lang="en-US" sz="1200" b="1" dirty="0" smtClean="0"/>
              <a:t>Heap-&gt;</a:t>
            </a:r>
            <a:r>
              <a:rPr lang="en-US" sz="1200" b="1" dirty="0" err="1" smtClean="0"/>
              <a:t>EncodeFlagMask</a:t>
            </a:r>
            <a:endParaRPr lang="en-US" sz="1200" b="1" dirty="0" smtClean="0"/>
          </a:p>
          <a:p>
            <a:pPr lvl="2">
              <a:buFont typeface="Arial" pitchFamily="34" charset="0"/>
              <a:buChar char="•"/>
            </a:pPr>
            <a:r>
              <a:rPr lang="en-US" sz="1200" b="1" dirty="0" smtClean="0"/>
              <a:t> </a:t>
            </a:r>
            <a:r>
              <a:rPr lang="en-US" sz="1200" dirty="0" smtClean="0"/>
              <a:t>I believe a new heap would be in order.</a:t>
            </a:r>
            <a:endParaRPr lang="en-US" sz="1200" b="1" dirty="0" smtClean="0"/>
          </a:p>
          <a:p>
            <a:pPr lvl="1">
              <a:buFont typeface="Arial" pitchFamily="34" charset="0"/>
              <a:buChar char="•"/>
            </a:pPr>
            <a:r>
              <a:rPr lang="en-US" sz="1200" dirty="0" smtClean="0"/>
              <a:t> Overwrite first 4 bytes of encoded header to break </a:t>
            </a:r>
            <a:r>
              <a:rPr lang="en-US" sz="1200" i="1" dirty="0" smtClean="0"/>
              <a:t>Header &amp; Heap-&gt;</a:t>
            </a:r>
            <a:r>
              <a:rPr lang="en-US" sz="1200" i="1" dirty="0" err="1" smtClean="0"/>
              <a:t>EncodeFlagMask</a:t>
            </a:r>
            <a:r>
              <a:rPr lang="en-US" sz="1200" i="1" dirty="0" smtClean="0"/>
              <a:t> </a:t>
            </a:r>
          </a:p>
          <a:p>
            <a:pPr lvl="1"/>
            <a:r>
              <a:rPr lang="en-US" sz="1200" dirty="0" smtClean="0"/>
              <a:t>(Only useful for items in </a:t>
            </a:r>
            <a:r>
              <a:rPr lang="en-US" sz="1200" dirty="0" err="1" smtClean="0"/>
              <a:t>FreeLists</a:t>
            </a:r>
            <a:r>
              <a:rPr lang="en-US" sz="1200" dirty="0" smtClean="0"/>
              <a:t>)</a:t>
            </a:r>
          </a:p>
          <a:p>
            <a:pPr lvl="1">
              <a:buFont typeface="Arial" pitchFamily="34" charset="0"/>
              <a:buChar char="•"/>
            </a:pPr>
            <a:r>
              <a:rPr lang="en-US" sz="1200" dirty="0" smtClean="0"/>
              <a:t> Attack last 4 bytes of the header</a:t>
            </a:r>
          </a:p>
        </p:txBody>
      </p:sp>
      <p:graphicFrame>
        <p:nvGraphicFramePr>
          <p:cNvPr id="10" name="Object 3"/>
          <p:cNvGraphicFramePr>
            <a:graphicFrameLocks noChangeAspect="1"/>
          </p:cNvGraphicFramePr>
          <p:nvPr/>
        </p:nvGraphicFramePr>
        <p:xfrm>
          <a:off x="1371600" y="1676400"/>
          <a:ext cx="6019800" cy="1352550"/>
        </p:xfrm>
        <a:graphic>
          <a:graphicData uri="http://schemas.openxmlformats.org/presentationml/2006/ole">
            <p:oleObj spid="_x0000_s44035" name="Document" r:id="rId3" imgW="6019156" imgH="1352341" progId="Word.Document.12">
              <p:embed/>
            </p:oleObj>
          </a:graphicData>
        </a:graphic>
      </p:graphicFrame>
      <p:graphicFrame>
        <p:nvGraphicFramePr>
          <p:cNvPr id="11" name="Object 4"/>
          <p:cNvGraphicFramePr>
            <a:graphicFrameLocks noChangeAspect="1"/>
          </p:cNvGraphicFramePr>
          <p:nvPr/>
        </p:nvGraphicFramePr>
        <p:xfrm>
          <a:off x="1371600" y="3200400"/>
          <a:ext cx="6019800" cy="1092200"/>
        </p:xfrm>
        <a:graphic>
          <a:graphicData uri="http://schemas.openxmlformats.org/presentationml/2006/ole">
            <p:oleObj spid="_x0000_s44036" name="Document" r:id="rId4" imgW="6019156" imgH="1092691" progId="Word.Document.12">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Security Mechanisms : Death of Bitmap Flipping</a:t>
            </a:r>
            <a:endParaRPr lang="en-US" sz="2400" dirty="0"/>
          </a:p>
        </p:txBody>
      </p:sp>
      <p:sp>
        <p:nvSpPr>
          <p:cNvPr id="7" name="TextBox 6"/>
          <p:cNvSpPr txBox="1"/>
          <p:nvPr/>
        </p:nvSpPr>
        <p:spPr>
          <a:xfrm>
            <a:off x="457200" y="4819650"/>
            <a:ext cx="3886200" cy="861774"/>
          </a:xfrm>
          <a:prstGeom prst="rect">
            <a:avLst/>
          </a:prstGeom>
          <a:noFill/>
        </p:spPr>
        <p:txBody>
          <a:bodyPr wrap="square" rtlCol="0">
            <a:spAutoFit/>
          </a:bodyPr>
          <a:lstStyle/>
          <a:p>
            <a:pPr>
              <a:buFont typeface="Arial" pitchFamily="34" charset="0"/>
              <a:buChar char="•"/>
            </a:pPr>
            <a:r>
              <a:rPr lang="en-US" sz="1200" dirty="0" smtClean="0"/>
              <a:t> </a:t>
            </a:r>
            <a:r>
              <a:rPr lang="en-US" sz="1400" dirty="0" smtClean="0"/>
              <a:t>Information</a:t>
            </a:r>
          </a:p>
          <a:p>
            <a:pPr lvl="1">
              <a:buFont typeface="Arial" pitchFamily="34" charset="0"/>
              <a:buChar char="•"/>
            </a:pPr>
            <a:r>
              <a:rPr lang="en-US" sz="1200" dirty="0" smtClean="0"/>
              <a:t> XOR no longer used</a:t>
            </a:r>
          </a:p>
          <a:p>
            <a:pPr lvl="1">
              <a:buFont typeface="Arial" pitchFamily="34" charset="0"/>
              <a:buChar char="•"/>
            </a:pPr>
            <a:r>
              <a:rPr lang="en-US" sz="1200" dirty="0" smtClean="0"/>
              <a:t> OR for population</a:t>
            </a:r>
          </a:p>
          <a:p>
            <a:pPr lvl="1">
              <a:buFont typeface="Arial" pitchFamily="34" charset="0"/>
              <a:buChar char="•"/>
            </a:pPr>
            <a:r>
              <a:rPr lang="en-US" sz="1200" dirty="0" smtClean="0"/>
              <a:t> AND for exhaustion</a:t>
            </a:r>
          </a:p>
        </p:txBody>
      </p:sp>
      <p:sp>
        <p:nvSpPr>
          <p:cNvPr id="12" name="TextBox 11"/>
          <p:cNvSpPr txBox="1"/>
          <p:nvPr/>
        </p:nvSpPr>
        <p:spPr>
          <a:xfrm>
            <a:off x="4267200" y="4819650"/>
            <a:ext cx="3886200" cy="861774"/>
          </a:xfrm>
          <a:prstGeom prst="rect">
            <a:avLst/>
          </a:prstGeom>
          <a:noFill/>
        </p:spPr>
        <p:txBody>
          <a:bodyPr wrap="square" rtlCol="0">
            <a:spAutoFit/>
          </a:bodyPr>
          <a:lstStyle/>
          <a:p>
            <a:pPr>
              <a:buFont typeface="Arial" pitchFamily="34" charset="0"/>
              <a:buChar char="•"/>
            </a:pPr>
            <a:r>
              <a:rPr lang="en-US" sz="1200" dirty="0" smtClean="0"/>
              <a:t> </a:t>
            </a:r>
            <a:r>
              <a:rPr lang="en-US" sz="1400" dirty="0" smtClean="0"/>
              <a:t>Thoughts</a:t>
            </a:r>
            <a:endParaRPr lang="en-US" sz="1200" dirty="0" smtClean="0"/>
          </a:p>
          <a:p>
            <a:pPr lvl="1">
              <a:buFont typeface="Arial" pitchFamily="34" charset="0"/>
              <a:buChar char="•"/>
            </a:pPr>
            <a:r>
              <a:rPr lang="en-US" sz="1200" dirty="0" smtClean="0"/>
              <a:t> Not as important as before because </a:t>
            </a:r>
            <a:r>
              <a:rPr lang="en-US" sz="1200" dirty="0" err="1" smtClean="0"/>
              <a:t>FreeLists</a:t>
            </a:r>
            <a:r>
              <a:rPr lang="en-US" sz="1200" dirty="0" smtClean="0"/>
              <a:t>/</a:t>
            </a:r>
            <a:r>
              <a:rPr lang="en-US" sz="1200" dirty="0" err="1" smtClean="0"/>
              <a:t>ListHints</a:t>
            </a:r>
            <a:r>
              <a:rPr lang="en-US" sz="1200" dirty="0" smtClean="0"/>
              <a:t> aren’t initialized to point to themselves.</a:t>
            </a:r>
          </a:p>
        </p:txBody>
      </p:sp>
      <p:graphicFrame>
        <p:nvGraphicFramePr>
          <p:cNvPr id="13" name="Object 4"/>
          <p:cNvGraphicFramePr>
            <a:graphicFrameLocks noChangeAspect="1"/>
          </p:cNvGraphicFramePr>
          <p:nvPr/>
        </p:nvGraphicFramePr>
        <p:xfrm>
          <a:off x="1447800" y="1695450"/>
          <a:ext cx="6019800" cy="1352550"/>
        </p:xfrm>
        <a:graphic>
          <a:graphicData uri="http://schemas.openxmlformats.org/presentationml/2006/ole">
            <p:oleObj spid="_x0000_s45060" name="Document" r:id="rId3" imgW="6019156" imgH="1352341" progId="Word.Document.12">
              <p:embed/>
            </p:oleObj>
          </a:graphicData>
        </a:graphic>
      </p:graphicFrame>
      <p:graphicFrame>
        <p:nvGraphicFramePr>
          <p:cNvPr id="14" name="Object 5"/>
          <p:cNvGraphicFramePr>
            <a:graphicFrameLocks noChangeAspect="1"/>
          </p:cNvGraphicFramePr>
          <p:nvPr/>
        </p:nvGraphicFramePr>
        <p:xfrm>
          <a:off x="1447800" y="3143250"/>
          <a:ext cx="6019800" cy="1352550"/>
        </p:xfrm>
        <a:graphic>
          <a:graphicData uri="http://schemas.openxmlformats.org/presentationml/2006/ole">
            <p:oleObj spid="_x0000_s45061" name="Document" r:id="rId4" imgW="6019156" imgH="1352341" progId="Word.Document.12">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Security Mechanisms : Safe Linking</a:t>
            </a:r>
            <a:endParaRPr lang="en-US" sz="2400" dirty="0"/>
          </a:p>
        </p:txBody>
      </p:sp>
      <p:sp>
        <p:nvSpPr>
          <p:cNvPr id="8" name="TextBox 7"/>
          <p:cNvSpPr txBox="1"/>
          <p:nvPr/>
        </p:nvSpPr>
        <p:spPr>
          <a:xfrm>
            <a:off x="609600" y="5257562"/>
            <a:ext cx="3886200" cy="1046440"/>
          </a:xfrm>
          <a:prstGeom prst="rect">
            <a:avLst/>
          </a:prstGeom>
          <a:noFill/>
        </p:spPr>
        <p:txBody>
          <a:bodyPr wrap="square" rtlCol="0">
            <a:spAutoFit/>
          </a:bodyPr>
          <a:lstStyle/>
          <a:p>
            <a:pPr>
              <a:buFont typeface="Arial" pitchFamily="34" charset="0"/>
              <a:buChar char="•"/>
            </a:pPr>
            <a:r>
              <a:rPr lang="en-US" sz="1200" dirty="0" smtClean="0"/>
              <a:t> </a:t>
            </a:r>
            <a:r>
              <a:rPr lang="en-US" sz="1400" dirty="0" smtClean="0"/>
              <a:t>Information</a:t>
            </a:r>
          </a:p>
          <a:p>
            <a:pPr lvl="1">
              <a:buFont typeface="Arial" pitchFamily="34" charset="0"/>
              <a:buChar char="•"/>
            </a:pPr>
            <a:r>
              <a:rPr lang="en-US" sz="1200" dirty="0" smtClean="0"/>
              <a:t> Prevents overwriting a </a:t>
            </a:r>
            <a:r>
              <a:rPr lang="en-US" sz="1200" dirty="0" err="1" smtClean="0"/>
              <a:t>FreeList</a:t>
            </a:r>
            <a:r>
              <a:rPr lang="en-US" sz="1200" dirty="0" smtClean="0"/>
              <a:t>-&gt;Blink, which when linking a chunk in can be overwritten to point to the chunk that was inserted before it</a:t>
            </a:r>
          </a:p>
          <a:p>
            <a:pPr lvl="1">
              <a:buFont typeface="Arial" pitchFamily="34" charset="0"/>
              <a:buChar char="•"/>
            </a:pPr>
            <a:r>
              <a:rPr lang="en-US" sz="1200" dirty="0" smtClean="0"/>
              <a:t> Brett Moore Attacking </a:t>
            </a:r>
            <a:r>
              <a:rPr lang="en-US" sz="1200" dirty="0" err="1" smtClean="0"/>
              <a:t>FreeList</a:t>
            </a:r>
            <a:r>
              <a:rPr lang="en-US" sz="1200" dirty="0" smtClean="0"/>
              <a:t>[0]</a:t>
            </a:r>
          </a:p>
        </p:txBody>
      </p:sp>
      <p:sp>
        <p:nvSpPr>
          <p:cNvPr id="9" name="TextBox 8"/>
          <p:cNvSpPr txBox="1"/>
          <p:nvPr/>
        </p:nvSpPr>
        <p:spPr>
          <a:xfrm>
            <a:off x="4419600" y="5257562"/>
            <a:ext cx="3886200" cy="1600438"/>
          </a:xfrm>
          <a:prstGeom prst="rect">
            <a:avLst/>
          </a:prstGeom>
          <a:noFill/>
        </p:spPr>
        <p:txBody>
          <a:bodyPr wrap="square" rtlCol="0">
            <a:spAutoFit/>
          </a:bodyPr>
          <a:lstStyle/>
          <a:p>
            <a:pPr>
              <a:buFont typeface="Arial" pitchFamily="34" charset="0"/>
              <a:buChar char="•"/>
            </a:pPr>
            <a:r>
              <a:rPr lang="en-US" sz="1200" dirty="0" smtClean="0"/>
              <a:t> </a:t>
            </a:r>
            <a:r>
              <a:rPr lang="en-US" sz="1400" dirty="0" smtClean="0"/>
              <a:t>Thoughts</a:t>
            </a:r>
          </a:p>
          <a:p>
            <a:pPr lvl="1">
              <a:buFont typeface="Arial" pitchFamily="34" charset="0"/>
              <a:buChar char="•"/>
            </a:pPr>
            <a:r>
              <a:rPr lang="en-US" sz="1200" dirty="0" smtClean="0"/>
              <a:t>  Although it prevents Insertion attacks, if it doesn’t terminate, the chunk will be placed in one of the </a:t>
            </a:r>
            <a:r>
              <a:rPr lang="en-US" sz="1200" b="1" dirty="0" err="1" smtClean="0"/>
              <a:t>ListHints</a:t>
            </a:r>
            <a:endParaRPr lang="en-US" sz="1200" b="1" dirty="0" smtClean="0"/>
          </a:p>
          <a:p>
            <a:pPr lvl="1">
              <a:buFont typeface="Arial" pitchFamily="34" charset="0"/>
              <a:buChar char="•"/>
            </a:pPr>
            <a:r>
              <a:rPr lang="en-US" sz="1200" dirty="0" smtClean="0"/>
              <a:t> The problem is the </a:t>
            </a:r>
            <a:r>
              <a:rPr lang="en-US" sz="1200" dirty="0" err="1" smtClean="0"/>
              <a:t>Flink</a:t>
            </a:r>
            <a:r>
              <a:rPr lang="en-US" sz="1200" dirty="0" smtClean="0"/>
              <a:t>/Blink are fully controlled due to no </a:t>
            </a:r>
            <a:r>
              <a:rPr lang="en-US" sz="1200" b="1" dirty="0" smtClean="0"/>
              <a:t>Linking</a:t>
            </a:r>
            <a:r>
              <a:rPr lang="en-US" sz="1200" dirty="0" smtClean="0"/>
              <a:t> process</a:t>
            </a:r>
          </a:p>
          <a:p>
            <a:pPr lvl="1">
              <a:buFont typeface="Arial" pitchFamily="34" charset="0"/>
              <a:buChar char="•"/>
            </a:pPr>
            <a:r>
              <a:rPr lang="en-US" sz="1200" dirty="0" smtClean="0"/>
              <a:t> You still have to deal with </a:t>
            </a:r>
            <a:r>
              <a:rPr lang="en-US" sz="1200" b="1" dirty="0" smtClean="0"/>
              <a:t>Safe Unlinking</a:t>
            </a:r>
            <a:r>
              <a:rPr lang="en-US" sz="1200" dirty="0" smtClean="0"/>
              <a:t>, but it’s a starting point.</a:t>
            </a:r>
          </a:p>
        </p:txBody>
      </p:sp>
      <p:graphicFrame>
        <p:nvGraphicFramePr>
          <p:cNvPr id="10" name="Object 6"/>
          <p:cNvGraphicFramePr>
            <a:graphicFrameLocks noChangeAspect="1"/>
          </p:cNvGraphicFramePr>
          <p:nvPr/>
        </p:nvGraphicFramePr>
        <p:xfrm>
          <a:off x="1447800" y="1599962"/>
          <a:ext cx="6094413" cy="3427413"/>
        </p:xfrm>
        <a:graphic>
          <a:graphicData uri="http://schemas.openxmlformats.org/presentationml/2006/ole">
            <p:oleObj spid="_x0000_s46084" name="Document" r:id="rId3" imgW="6095106" imgH="3427372" progId="Word.Document.12">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a:xfrm>
            <a:off x="457200" y="1600200"/>
            <a:ext cx="8229600" cy="5105400"/>
          </a:xfrm>
        </p:spPr>
        <p:txBody>
          <a:bodyPr>
            <a:normAutofit fontScale="55000" lnSpcReduction="20000"/>
          </a:bodyPr>
          <a:lstStyle/>
          <a:p>
            <a:r>
              <a:rPr lang="en-US" sz="2300" dirty="0" smtClean="0"/>
              <a:t> </a:t>
            </a:r>
            <a:r>
              <a:rPr lang="en-US" sz="2600" dirty="0" smtClean="0"/>
              <a:t>All pseudo-code and data structures are taken from Windows 7 ntdll.dll version 6.1.7600.16385 (32-bit)</a:t>
            </a:r>
          </a:p>
          <a:p>
            <a:pPr lvl="1">
              <a:buFont typeface="Arial" pitchFamily="34" charset="0"/>
              <a:buChar char="•"/>
            </a:pPr>
            <a:r>
              <a:rPr lang="en-US" sz="2600" dirty="0" smtClean="0"/>
              <a:t> Yikes! I think there is a new one…</a:t>
            </a:r>
          </a:p>
          <a:p>
            <a:endParaRPr lang="en-US" sz="2600" dirty="0" smtClean="0"/>
          </a:p>
          <a:p>
            <a:r>
              <a:rPr lang="en-US" sz="2600" dirty="0" smtClean="0"/>
              <a:t> Block/Blocks = </a:t>
            </a:r>
            <a:r>
              <a:rPr lang="en-US" sz="2600" b="1" dirty="0" smtClean="0"/>
              <a:t>8-bytes </a:t>
            </a:r>
          </a:p>
          <a:p>
            <a:endParaRPr lang="en-US" sz="2600" dirty="0" smtClean="0"/>
          </a:p>
          <a:p>
            <a:r>
              <a:rPr lang="en-US" sz="2600" dirty="0" smtClean="0"/>
              <a:t> Chunk = contiguous piece of memory measured in </a:t>
            </a:r>
            <a:r>
              <a:rPr lang="en-US" sz="2600" b="1" dirty="0" smtClean="0"/>
              <a:t>blocks</a:t>
            </a:r>
            <a:r>
              <a:rPr lang="en-US" sz="2600" dirty="0" smtClean="0"/>
              <a:t> or </a:t>
            </a:r>
            <a:r>
              <a:rPr lang="en-US" sz="2600" b="1" dirty="0" smtClean="0"/>
              <a:t>bytes</a:t>
            </a:r>
          </a:p>
          <a:p>
            <a:endParaRPr lang="en-US" sz="2600" dirty="0" smtClean="0"/>
          </a:p>
          <a:p>
            <a:r>
              <a:rPr lang="en-US" sz="2600" dirty="0" smtClean="0"/>
              <a:t> </a:t>
            </a:r>
            <a:r>
              <a:rPr lang="en-US" sz="2600" dirty="0" err="1" smtClean="0"/>
              <a:t>HeapBase</a:t>
            </a:r>
            <a:r>
              <a:rPr lang="en-US" sz="2600" dirty="0" smtClean="0"/>
              <a:t> = _HEAP pointer</a:t>
            </a:r>
          </a:p>
          <a:p>
            <a:endParaRPr lang="en-US" sz="2600" dirty="0" smtClean="0"/>
          </a:p>
          <a:p>
            <a:r>
              <a:rPr lang="en-US" sz="2600" dirty="0" smtClean="0"/>
              <a:t> LFH = Low Fragmentation Heap</a:t>
            </a:r>
          </a:p>
          <a:p>
            <a:endParaRPr lang="en-US" sz="2600" dirty="0" smtClean="0"/>
          </a:p>
          <a:p>
            <a:r>
              <a:rPr lang="en-US" sz="2600" dirty="0" smtClean="0"/>
              <a:t> </a:t>
            </a:r>
            <a:r>
              <a:rPr lang="en-US" sz="2600" dirty="0" err="1" smtClean="0"/>
              <a:t>BlocksIndex</a:t>
            </a:r>
            <a:r>
              <a:rPr lang="en-US" sz="2600" dirty="0" smtClean="0"/>
              <a:t> = _HEAP_LIST_LOOKUP structure</a:t>
            </a:r>
          </a:p>
          <a:p>
            <a:pPr lvl="1">
              <a:buFont typeface="Arial" pitchFamily="34" charset="0"/>
              <a:buChar char="•"/>
            </a:pPr>
            <a:r>
              <a:rPr lang="en-US" sz="2600" dirty="0" smtClean="0"/>
              <a:t> 1</a:t>
            </a:r>
            <a:r>
              <a:rPr lang="en-US" sz="2600" baseline="30000" dirty="0" smtClean="0"/>
              <a:t>st</a:t>
            </a:r>
            <a:r>
              <a:rPr lang="en-US" sz="2600" dirty="0" smtClean="0"/>
              <a:t> </a:t>
            </a:r>
            <a:r>
              <a:rPr lang="en-US" sz="2600" dirty="0" err="1" smtClean="0"/>
              <a:t>BlocksIndex</a:t>
            </a:r>
            <a:r>
              <a:rPr lang="en-US" sz="2600" dirty="0" smtClean="0"/>
              <a:t> manages chunks from 8 to 1024 bytes</a:t>
            </a:r>
          </a:p>
          <a:p>
            <a:pPr lvl="2"/>
            <a:r>
              <a:rPr lang="en-US" sz="2600" dirty="0" smtClean="0"/>
              <a:t> </a:t>
            </a:r>
            <a:r>
              <a:rPr lang="en-US" sz="2600" dirty="0" err="1" smtClean="0"/>
              <a:t>ListHint</a:t>
            </a:r>
            <a:r>
              <a:rPr lang="en-US" sz="2600" dirty="0" smtClean="0"/>
              <a:t>[0x7F] = Chunks &gt;= 0x7F </a:t>
            </a:r>
            <a:r>
              <a:rPr lang="en-US" sz="2600" b="1" dirty="0" smtClean="0"/>
              <a:t>blocks</a:t>
            </a:r>
          </a:p>
          <a:p>
            <a:pPr lvl="1">
              <a:buFont typeface="Arial" pitchFamily="34" charset="0"/>
              <a:buChar char="•"/>
            </a:pPr>
            <a:r>
              <a:rPr lang="en-US" sz="2600" dirty="0" smtClean="0"/>
              <a:t> 2</a:t>
            </a:r>
            <a:r>
              <a:rPr lang="en-US" sz="2600" baseline="30000" dirty="0" smtClean="0"/>
              <a:t>nd</a:t>
            </a:r>
            <a:r>
              <a:rPr lang="en-US" sz="2600" dirty="0" smtClean="0"/>
              <a:t> </a:t>
            </a:r>
            <a:r>
              <a:rPr lang="en-US" sz="2600" dirty="0" err="1" smtClean="0"/>
              <a:t>BlocksIndex</a:t>
            </a:r>
            <a:r>
              <a:rPr lang="en-US" sz="2600" dirty="0" smtClean="0"/>
              <a:t> </a:t>
            </a:r>
            <a:r>
              <a:rPr lang="en-US" sz="2600" dirty="0" err="1" smtClean="0"/>
              <a:t>managages</a:t>
            </a:r>
            <a:r>
              <a:rPr lang="en-US" sz="2600" dirty="0" smtClean="0"/>
              <a:t> chunks from 1024 bytes to 16k bytes</a:t>
            </a:r>
          </a:p>
          <a:p>
            <a:pPr lvl="2"/>
            <a:r>
              <a:rPr lang="en-US" sz="2600" dirty="0" smtClean="0"/>
              <a:t> </a:t>
            </a:r>
            <a:r>
              <a:rPr lang="en-US" sz="2600" dirty="0" err="1" smtClean="0"/>
              <a:t>ListHint</a:t>
            </a:r>
            <a:r>
              <a:rPr lang="en-US" sz="2600" dirty="0" smtClean="0"/>
              <a:t>[0x77F] = Chunks &gt;= 0x7FF </a:t>
            </a:r>
            <a:r>
              <a:rPr lang="en-US" sz="2600" b="1" dirty="0" smtClean="0"/>
              <a:t>blocks</a:t>
            </a:r>
            <a:endParaRPr lang="en-US" sz="2600" dirty="0" smtClean="0"/>
          </a:p>
          <a:p>
            <a:endParaRPr lang="en-US" sz="2600" dirty="0" smtClean="0"/>
          </a:p>
          <a:p>
            <a:r>
              <a:rPr lang="en-US" sz="2600" dirty="0" smtClean="0"/>
              <a:t> Bucket/</a:t>
            </a:r>
            <a:r>
              <a:rPr lang="en-US" sz="2600" dirty="0" err="1" smtClean="0"/>
              <a:t>HeapBucket</a:t>
            </a:r>
            <a:r>
              <a:rPr lang="en-US" sz="2600" dirty="0" smtClean="0"/>
              <a:t> = _HEAP_BUCKET structure used as size/offset reference</a:t>
            </a:r>
          </a:p>
          <a:p>
            <a:endParaRPr lang="en-US" sz="2600" dirty="0" smtClean="0"/>
          </a:p>
          <a:p>
            <a:r>
              <a:rPr lang="en-US" sz="2600" dirty="0" smtClean="0"/>
              <a:t> </a:t>
            </a:r>
            <a:r>
              <a:rPr lang="en-US" sz="2600" dirty="0" err="1" smtClean="0"/>
              <a:t>HeapBin</a:t>
            </a:r>
            <a:r>
              <a:rPr lang="en-US" sz="2600" dirty="0" smtClean="0"/>
              <a:t>/</a:t>
            </a:r>
            <a:r>
              <a:rPr lang="en-US" sz="2600" dirty="0" err="1" smtClean="0"/>
              <a:t>UserBlocks</a:t>
            </a:r>
            <a:r>
              <a:rPr lang="en-US" sz="2600" dirty="0" smtClean="0"/>
              <a:t> = Actually memory the LFH uses to fulfill requests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Tactics</a:t>
            </a:r>
            <a:endParaRPr lang="en-US" dirty="0"/>
          </a:p>
        </p:txBody>
      </p:sp>
      <p:sp>
        <p:nvSpPr>
          <p:cNvPr id="4" name="Rectangle 3"/>
          <p:cNvSpPr/>
          <p:nvPr/>
        </p:nvSpPr>
        <p:spPr>
          <a:xfrm>
            <a:off x="2057400" y="3791634"/>
            <a:ext cx="5867400" cy="369332"/>
          </a:xfrm>
          <a:prstGeom prst="rect">
            <a:avLst/>
          </a:prstGeom>
        </p:spPr>
        <p:txBody>
          <a:bodyPr wrap="square">
            <a:spAutoFit/>
          </a:bodyPr>
          <a:lstStyle/>
          <a:p>
            <a:r>
              <a:rPr lang="en-US" i="1" dirty="0" smtClean="0"/>
              <a:t>“You do not want to pray-after-free – </a:t>
            </a:r>
            <a:r>
              <a:rPr lang="en-US" i="1" dirty="0" err="1" smtClean="0"/>
              <a:t>Nico</a:t>
            </a:r>
            <a:r>
              <a:rPr lang="en-US" i="1" dirty="0" smtClean="0"/>
              <a:t> </a:t>
            </a:r>
            <a:r>
              <a:rPr lang="en-US" i="1" dirty="0" err="1" smtClean="0"/>
              <a:t>Waisman</a:t>
            </a:r>
            <a:r>
              <a:rPr lang="en-US" i="1" dirty="0" smtClean="0"/>
              <a:t>”</a:t>
            </a:r>
            <a:endParaRPr lang="en-US" i="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Tactics : Heap Determinism : Activating the LFH</a:t>
            </a:r>
            <a:endParaRPr lang="en-US" sz="2400" dirty="0"/>
          </a:p>
        </p:txBody>
      </p:sp>
      <p:sp>
        <p:nvSpPr>
          <p:cNvPr id="4" name="TextBox 3"/>
          <p:cNvSpPr txBox="1"/>
          <p:nvPr/>
        </p:nvSpPr>
        <p:spPr>
          <a:xfrm>
            <a:off x="762000" y="3657600"/>
            <a:ext cx="7467600" cy="615553"/>
          </a:xfrm>
          <a:prstGeom prst="rect">
            <a:avLst/>
          </a:prstGeom>
          <a:noFill/>
        </p:spPr>
        <p:txBody>
          <a:bodyPr wrap="square" rtlCol="0">
            <a:spAutoFit/>
          </a:bodyPr>
          <a:lstStyle/>
          <a:p>
            <a:pPr>
              <a:buFont typeface="Arial" pitchFamily="34" charset="0"/>
              <a:buChar char="•"/>
            </a:pPr>
            <a:r>
              <a:rPr lang="en-US" dirty="0" smtClean="0"/>
              <a:t> 0x12 (18)consecutive allocations will guarantee LFH enabled for </a:t>
            </a:r>
            <a:r>
              <a:rPr lang="en-US" i="1" dirty="0" smtClean="0"/>
              <a:t>SIZE</a:t>
            </a:r>
          </a:p>
          <a:p>
            <a:pPr lvl="1">
              <a:buFont typeface="Arial" pitchFamily="34" charset="0"/>
              <a:buChar char="•"/>
            </a:pPr>
            <a:r>
              <a:rPr lang="en-US" sz="1600" dirty="0" smtClean="0"/>
              <a:t> 0x11 (17) if the _LFH_HEAP has been previously activated</a:t>
            </a:r>
            <a:endParaRPr lang="en-US" sz="1600" dirty="0"/>
          </a:p>
        </p:txBody>
      </p:sp>
      <p:graphicFrame>
        <p:nvGraphicFramePr>
          <p:cNvPr id="5" name="Object 5"/>
          <p:cNvGraphicFramePr>
            <a:graphicFrameLocks noChangeAspect="1"/>
          </p:cNvGraphicFramePr>
          <p:nvPr/>
        </p:nvGraphicFramePr>
        <p:xfrm>
          <a:off x="1295400" y="1828800"/>
          <a:ext cx="6094413" cy="1406525"/>
        </p:xfrm>
        <a:graphic>
          <a:graphicData uri="http://schemas.openxmlformats.org/presentationml/2006/ole">
            <p:oleObj spid="_x0000_s47106" name="Document" r:id="rId3" imgW="6095106" imgH="1406074" progId="Word.Document.12">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Tactics : Heap Determinism : Defragmentation</a:t>
            </a:r>
            <a:endParaRPr lang="en-US" sz="2400" dirty="0"/>
          </a:p>
        </p:txBody>
      </p:sp>
      <p:graphicFrame>
        <p:nvGraphicFramePr>
          <p:cNvPr id="6" name="Object 3"/>
          <p:cNvGraphicFramePr>
            <a:graphicFrameLocks noChangeAspect="1"/>
          </p:cNvGraphicFramePr>
          <p:nvPr/>
        </p:nvGraphicFramePr>
        <p:xfrm>
          <a:off x="1371600" y="1600200"/>
          <a:ext cx="5476875" cy="1733550"/>
        </p:xfrm>
        <a:graphic>
          <a:graphicData uri="http://schemas.openxmlformats.org/presentationml/2006/ole">
            <p:oleObj spid="_x0000_s48131" name="Visio" r:id="rId3" imgW="6075807" imgH="1915287" progId="">
              <p:embed/>
            </p:oleObj>
          </a:graphicData>
        </a:graphic>
      </p:graphicFrame>
      <p:graphicFrame>
        <p:nvGraphicFramePr>
          <p:cNvPr id="7" name="Object 5"/>
          <p:cNvGraphicFramePr>
            <a:graphicFrameLocks noChangeAspect="1"/>
          </p:cNvGraphicFramePr>
          <p:nvPr/>
        </p:nvGraphicFramePr>
        <p:xfrm>
          <a:off x="1371600" y="3505200"/>
          <a:ext cx="5476875" cy="1733550"/>
        </p:xfrm>
        <a:graphic>
          <a:graphicData uri="http://schemas.openxmlformats.org/presentationml/2006/ole">
            <p:oleObj spid="_x0000_s48132" name="Visio" r:id="rId4" imgW="6075807" imgH="1915287" progId="">
              <p:embed/>
            </p:oleObj>
          </a:graphicData>
        </a:graphic>
      </p:graphicFrame>
      <p:sp>
        <p:nvSpPr>
          <p:cNvPr id="8" name="TextBox 7"/>
          <p:cNvSpPr txBox="1"/>
          <p:nvPr/>
        </p:nvSpPr>
        <p:spPr>
          <a:xfrm>
            <a:off x="1447800" y="5486400"/>
            <a:ext cx="5943600" cy="923330"/>
          </a:xfrm>
          <a:prstGeom prst="rect">
            <a:avLst/>
          </a:prstGeom>
          <a:noFill/>
        </p:spPr>
        <p:txBody>
          <a:bodyPr wrap="square" rtlCol="0">
            <a:spAutoFit/>
          </a:bodyPr>
          <a:lstStyle/>
          <a:p>
            <a:pPr>
              <a:buFont typeface="Arial" pitchFamily="34" charset="0"/>
              <a:buChar char="•"/>
            </a:pPr>
            <a:r>
              <a:rPr lang="en-US" dirty="0" smtClean="0"/>
              <a:t> A game of filling the holes</a:t>
            </a:r>
          </a:p>
          <a:p>
            <a:pPr>
              <a:buFont typeface="Arial" pitchFamily="34" charset="0"/>
              <a:buChar char="•"/>
            </a:pPr>
            <a:r>
              <a:rPr lang="en-US" dirty="0" smtClean="0"/>
              <a:t> Easily done by making enough allocations to create a new </a:t>
            </a:r>
            <a:r>
              <a:rPr lang="en-US" b="1" dirty="0" err="1" smtClean="0"/>
              <a:t>SubSegment</a:t>
            </a:r>
            <a:r>
              <a:rPr lang="en-US" dirty="0" smtClean="0"/>
              <a:t> with associated </a:t>
            </a:r>
            <a:r>
              <a:rPr lang="en-US" b="1" dirty="0" err="1" smtClean="0"/>
              <a:t>UserBlock</a:t>
            </a:r>
            <a:endParaRPr lang="en-US"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Tactics : Heap Determinism : Adjacent Data</a:t>
            </a:r>
            <a:endParaRPr lang="en-US" sz="2400" dirty="0"/>
          </a:p>
        </p:txBody>
      </p:sp>
      <p:graphicFrame>
        <p:nvGraphicFramePr>
          <p:cNvPr id="9" name="Object 6"/>
          <p:cNvGraphicFramePr>
            <a:graphicFrameLocks noChangeAspect="1"/>
          </p:cNvGraphicFramePr>
          <p:nvPr/>
        </p:nvGraphicFramePr>
        <p:xfrm>
          <a:off x="152400" y="1255713"/>
          <a:ext cx="6019800" cy="2762250"/>
        </p:xfrm>
        <a:graphic>
          <a:graphicData uri="http://schemas.openxmlformats.org/presentationml/2006/ole">
            <p:oleObj spid="_x0000_s49156" name="Document" r:id="rId3" imgW="6019156" imgH="2762021" progId="Word.Document.12">
              <p:embed/>
            </p:oleObj>
          </a:graphicData>
        </a:graphic>
      </p:graphicFrame>
      <p:graphicFrame>
        <p:nvGraphicFramePr>
          <p:cNvPr id="10" name="Object 7"/>
          <p:cNvGraphicFramePr>
            <a:graphicFrameLocks noChangeAspect="1"/>
          </p:cNvGraphicFramePr>
          <p:nvPr/>
        </p:nvGraphicFramePr>
        <p:xfrm>
          <a:off x="152400" y="4075113"/>
          <a:ext cx="6019800" cy="1481137"/>
        </p:xfrm>
        <a:graphic>
          <a:graphicData uri="http://schemas.openxmlformats.org/presentationml/2006/ole">
            <p:oleObj spid="_x0000_s49157" name="Document" r:id="rId4" imgW="6019156" imgH="1481805" progId="Word.Document.12">
              <p:embed/>
            </p:oleObj>
          </a:graphicData>
        </a:graphic>
      </p:graphicFrame>
      <p:graphicFrame>
        <p:nvGraphicFramePr>
          <p:cNvPr id="11" name="Object 8"/>
          <p:cNvGraphicFramePr>
            <a:graphicFrameLocks noChangeAspect="1"/>
          </p:cNvGraphicFramePr>
          <p:nvPr/>
        </p:nvGraphicFramePr>
        <p:xfrm>
          <a:off x="152400" y="5522913"/>
          <a:ext cx="6019800" cy="1335087"/>
        </p:xfrm>
        <a:graphic>
          <a:graphicData uri="http://schemas.openxmlformats.org/presentationml/2006/ole">
            <p:oleObj spid="_x0000_s49158" name="Document" r:id="rId5" imgW="6019156" imgH="1337555" progId="Word.Document.12">
              <p:embed/>
            </p:oleObj>
          </a:graphicData>
        </a:graphic>
      </p:graphicFrame>
      <p:sp>
        <p:nvSpPr>
          <p:cNvPr id="12" name="Rectangle 11"/>
          <p:cNvSpPr/>
          <p:nvPr/>
        </p:nvSpPr>
        <p:spPr>
          <a:xfrm>
            <a:off x="6172200" y="1255713"/>
            <a:ext cx="2743200" cy="1569660"/>
          </a:xfrm>
          <a:prstGeom prst="rect">
            <a:avLst/>
          </a:prstGeom>
        </p:spPr>
        <p:txBody>
          <a:bodyPr wrap="square">
            <a:spAutoFit/>
          </a:bodyPr>
          <a:lstStyle/>
          <a:p>
            <a:pPr>
              <a:buFont typeface="Arial" pitchFamily="34" charset="0"/>
              <a:buChar char="•"/>
            </a:pPr>
            <a:r>
              <a:rPr lang="en-US" sz="1200" dirty="0" smtClean="0"/>
              <a:t> Overwrite into adjacent chunks (requires normalization)</a:t>
            </a:r>
          </a:p>
          <a:p>
            <a:endParaRPr lang="en-US" sz="1200" dirty="0" smtClean="0"/>
          </a:p>
          <a:p>
            <a:pPr>
              <a:buFont typeface="Arial" pitchFamily="34" charset="0"/>
              <a:buChar char="•"/>
            </a:pPr>
            <a:r>
              <a:rPr lang="en-US" sz="1200" dirty="0" smtClean="0"/>
              <a:t> Can overwrite NULL terminator (</a:t>
            </a:r>
            <a:r>
              <a:rPr lang="en-US" sz="1200" dirty="0" err="1" smtClean="0"/>
              <a:t>Vreugdenhil</a:t>
            </a:r>
            <a:r>
              <a:rPr lang="en-US" sz="1200" dirty="0" smtClean="0"/>
              <a:t> 2010)</a:t>
            </a:r>
          </a:p>
          <a:p>
            <a:pPr>
              <a:buFont typeface="Arial" pitchFamily="34" charset="0"/>
              <a:buChar char="•"/>
            </a:pPr>
            <a:endParaRPr lang="en-US" sz="1200" dirty="0" smtClean="0"/>
          </a:p>
          <a:p>
            <a:pPr>
              <a:buFont typeface="Arial" pitchFamily="34" charset="0"/>
              <a:buChar char="•"/>
            </a:pPr>
            <a:r>
              <a:rPr lang="en-US" sz="1200" dirty="0" smtClean="0"/>
              <a:t> Ability to use data in a recently freed chunk with proper heap manipulation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Tactics : Heap Determinism : Seeding Data</a:t>
            </a:r>
            <a:endParaRPr lang="en-US" sz="2400" dirty="0"/>
          </a:p>
        </p:txBody>
      </p:sp>
      <p:graphicFrame>
        <p:nvGraphicFramePr>
          <p:cNvPr id="7" name="Object 5"/>
          <p:cNvGraphicFramePr>
            <a:graphicFrameLocks noChangeAspect="1"/>
          </p:cNvGraphicFramePr>
          <p:nvPr/>
        </p:nvGraphicFramePr>
        <p:xfrm>
          <a:off x="525462" y="1600200"/>
          <a:ext cx="6094413" cy="2908300"/>
        </p:xfrm>
        <a:graphic>
          <a:graphicData uri="http://schemas.openxmlformats.org/presentationml/2006/ole">
            <p:oleObj spid="_x0000_s50181" name="Document" r:id="rId3" imgW="6095106" imgH="2908795" progId="Word.Document.12">
              <p:embed/>
            </p:oleObj>
          </a:graphicData>
        </a:graphic>
      </p:graphicFrame>
      <p:graphicFrame>
        <p:nvGraphicFramePr>
          <p:cNvPr id="8" name="Object 6"/>
          <p:cNvGraphicFramePr>
            <a:graphicFrameLocks noChangeAspect="1"/>
          </p:cNvGraphicFramePr>
          <p:nvPr/>
        </p:nvGraphicFramePr>
        <p:xfrm>
          <a:off x="525462" y="4724400"/>
          <a:ext cx="6086475" cy="1914525"/>
        </p:xfrm>
        <a:graphic>
          <a:graphicData uri="http://schemas.openxmlformats.org/presentationml/2006/ole">
            <p:oleObj spid="_x0000_s50182" name="Document" r:id="rId4" imgW="6095106" imgH="1919602" progId="Word.Document.12">
              <p:embed/>
            </p:oleObj>
          </a:graphicData>
        </a:graphic>
      </p:graphicFrame>
      <p:sp>
        <p:nvSpPr>
          <p:cNvPr id="13" name="TextBox 12"/>
          <p:cNvSpPr txBox="1"/>
          <p:nvPr/>
        </p:nvSpPr>
        <p:spPr>
          <a:xfrm>
            <a:off x="6697662" y="1676400"/>
            <a:ext cx="2286000" cy="2123658"/>
          </a:xfrm>
          <a:prstGeom prst="rect">
            <a:avLst/>
          </a:prstGeom>
          <a:noFill/>
        </p:spPr>
        <p:txBody>
          <a:bodyPr wrap="square" rtlCol="0">
            <a:spAutoFit/>
          </a:bodyPr>
          <a:lstStyle/>
          <a:p>
            <a:pPr>
              <a:buFont typeface="Arial" pitchFamily="34" charset="0"/>
              <a:buChar char="•"/>
            </a:pPr>
            <a:r>
              <a:rPr lang="en-US" sz="1200" dirty="0" smtClean="0"/>
              <a:t> Saved </a:t>
            </a:r>
            <a:r>
              <a:rPr lang="en-US" sz="1200" dirty="0" err="1" smtClean="0"/>
              <a:t>FreeEntryOffset</a:t>
            </a:r>
            <a:r>
              <a:rPr lang="en-US" sz="1200" dirty="0" smtClean="0"/>
              <a:t> resides in 1</a:t>
            </a:r>
            <a:r>
              <a:rPr lang="en-US" sz="1200" baseline="30000" dirty="0" smtClean="0"/>
              <a:t>st</a:t>
            </a:r>
            <a:r>
              <a:rPr lang="en-US" sz="1200" dirty="0" smtClean="0"/>
              <a:t> 2 bytes</a:t>
            </a:r>
            <a:endParaRPr lang="en-US" dirty="0" smtClean="0"/>
          </a:p>
          <a:p>
            <a:endParaRPr lang="en-US" sz="1200" dirty="0" smtClean="0"/>
          </a:p>
          <a:p>
            <a:pPr>
              <a:buFont typeface="Arial" pitchFamily="34" charset="0"/>
              <a:buChar char="•"/>
            </a:pPr>
            <a:r>
              <a:rPr lang="en-US" sz="1200" dirty="0" smtClean="0"/>
              <a:t> Influence the LSB of </a:t>
            </a:r>
            <a:r>
              <a:rPr lang="en-US" sz="1200" dirty="0" err="1" smtClean="0"/>
              <a:t>vtable</a:t>
            </a:r>
            <a:endParaRPr lang="en-US" sz="1200" dirty="0" smtClean="0"/>
          </a:p>
          <a:p>
            <a:pPr>
              <a:buFont typeface="Arial" pitchFamily="34" charset="0"/>
              <a:buChar char="•"/>
            </a:pPr>
            <a:endParaRPr lang="en-US" sz="1200" dirty="0" smtClean="0"/>
          </a:p>
          <a:p>
            <a:pPr>
              <a:buFont typeface="Arial" pitchFamily="34" charset="0"/>
              <a:buChar char="•"/>
            </a:pPr>
            <a:r>
              <a:rPr lang="en-US" sz="1200" dirty="0" smtClean="0"/>
              <a:t> Good for use-after-free</a:t>
            </a:r>
          </a:p>
          <a:p>
            <a:pPr>
              <a:buFont typeface="Arial" pitchFamily="34" charset="0"/>
              <a:buChar char="•"/>
            </a:pPr>
            <a:endParaRPr lang="en-US" sz="1200" dirty="0" smtClean="0"/>
          </a:p>
          <a:p>
            <a:pPr>
              <a:buFont typeface="Arial" pitchFamily="34" charset="0"/>
              <a:buChar char="•"/>
            </a:pPr>
            <a:r>
              <a:rPr lang="en-US" sz="1200" dirty="0" smtClean="0"/>
              <a:t> See </a:t>
            </a:r>
            <a:r>
              <a:rPr lang="en-US" sz="1200" dirty="0" err="1" smtClean="0"/>
              <a:t>Nico</a:t>
            </a:r>
            <a:r>
              <a:rPr lang="en-US" sz="1200" dirty="0" smtClean="0"/>
              <a:t> </a:t>
            </a:r>
            <a:r>
              <a:rPr lang="en-US" sz="1200" dirty="0" err="1" smtClean="0"/>
              <a:t>Wasiman’s</a:t>
            </a:r>
            <a:r>
              <a:rPr lang="en-US" sz="1200" dirty="0" smtClean="0"/>
              <a:t> 2010 BH Presentation / Paper</a:t>
            </a:r>
          </a:p>
          <a:p>
            <a:endParaRPr lang="en-US" sz="1200" dirty="0" smtClean="0"/>
          </a:p>
          <a:p>
            <a:pPr>
              <a:buFont typeface="Arial" pitchFamily="34" charset="0"/>
              <a:buChar char="•"/>
            </a:pPr>
            <a:r>
              <a:rPr lang="en-US" sz="1200" dirty="0" smtClean="0"/>
              <a:t> NICO Rules!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Tactics: Exploitation</a:t>
            </a:r>
            <a:endParaRPr lang="en-US" dirty="0"/>
          </a:p>
        </p:txBody>
      </p:sp>
      <p:sp>
        <p:nvSpPr>
          <p:cNvPr id="4" name="Rectangle 3"/>
          <p:cNvSpPr/>
          <p:nvPr/>
        </p:nvSpPr>
        <p:spPr>
          <a:xfrm>
            <a:off x="2709952" y="3745468"/>
            <a:ext cx="3724096" cy="369332"/>
          </a:xfrm>
          <a:prstGeom prst="rect">
            <a:avLst/>
          </a:prstGeom>
        </p:spPr>
        <p:txBody>
          <a:bodyPr wrap="none">
            <a:spAutoFit/>
          </a:bodyPr>
          <a:lstStyle/>
          <a:p>
            <a:r>
              <a:rPr lang="en-US" i="1" dirty="0" smtClean="0"/>
              <a:t>“For the </a:t>
            </a:r>
            <a:r>
              <a:rPr lang="en-US" i="1" dirty="0" err="1" smtClean="0"/>
              <a:t>Busticati</a:t>
            </a:r>
            <a:r>
              <a:rPr lang="en-US" i="1" dirty="0" smtClean="0"/>
              <a:t>, By the </a:t>
            </a:r>
            <a:r>
              <a:rPr lang="en-US" i="1" dirty="0" err="1" smtClean="0"/>
              <a:t>Busticati</a:t>
            </a:r>
            <a:r>
              <a:rPr lang="en-US" i="1" dirty="0" smtClean="0"/>
              <a:t>”</a:t>
            </a:r>
            <a:endParaRPr lang="en-US" i="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Tactics : Exploitation : Ben </a:t>
            </a:r>
            <a:r>
              <a:rPr lang="en-US" sz="2800" dirty="0" err="1" smtClean="0"/>
              <a:t>Hawkes</a:t>
            </a:r>
            <a:r>
              <a:rPr lang="en-US" sz="2800" dirty="0" smtClean="0"/>
              <a:t> #1 : Part 1</a:t>
            </a:r>
            <a:endParaRPr lang="en-US" sz="2800" dirty="0"/>
          </a:p>
        </p:txBody>
      </p:sp>
      <p:graphicFrame>
        <p:nvGraphicFramePr>
          <p:cNvPr id="4" name="Object 4"/>
          <p:cNvGraphicFramePr>
            <a:graphicFrameLocks noChangeAspect="1"/>
          </p:cNvGraphicFramePr>
          <p:nvPr/>
        </p:nvGraphicFramePr>
        <p:xfrm>
          <a:off x="762000" y="2133600"/>
          <a:ext cx="6019800" cy="619125"/>
        </p:xfrm>
        <a:graphic>
          <a:graphicData uri="http://schemas.openxmlformats.org/presentationml/2006/ole">
            <p:oleObj spid="_x0000_s51202" name="Document" r:id="rId3" imgW="6019156" imgH="619192" progId="Word.Document.12">
              <p:embed/>
            </p:oleObj>
          </a:graphicData>
        </a:graphic>
      </p:graphicFrame>
      <p:sp>
        <p:nvSpPr>
          <p:cNvPr id="5" name="TextBox 4"/>
          <p:cNvSpPr txBox="1"/>
          <p:nvPr/>
        </p:nvSpPr>
        <p:spPr>
          <a:xfrm>
            <a:off x="990600" y="1600200"/>
            <a:ext cx="6477000" cy="307777"/>
          </a:xfrm>
          <a:prstGeom prst="rect">
            <a:avLst/>
          </a:prstGeom>
          <a:noFill/>
        </p:spPr>
        <p:txBody>
          <a:bodyPr wrap="square" rtlCol="0">
            <a:spAutoFit/>
          </a:bodyPr>
          <a:lstStyle/>
          <a:p>
            <a:r>
              <a:rPr lang="en-US" sz="1400" dirty="0" err="1" smtClean="0"/>
              <a:t>RtlpLowFragHeapFree</a:t>
            </a:r>
            <a:r>
              <a:rPr lang="en-US" sz="1400" dirty="0" smtClean="0"/>
              <a:t>() will adjust the _HEAP_ENTRY if certain flags are set.</a:t>
            </a:r>
            <a:endParaRPr lang="en-US" sz="1400" dirty="0"/>
          </a:p>
        </p:txBody>
      </p:sp>
      <p:graphicFrame>
        <p:nvGraphicFramePr>
          <p:cNvPr id="6" name="Object 5"/>
          <p:cNvGraphicFramePr>
            <a:graphicFrameLocks noChangeAspect="1"/>
          </p:cNvGraphicFramePr>
          <p:nvPr/>
        </p:nvGraphicFramePr>
        <p:xfrm>
          <a:off x="1066800" y="2743200"/>
          <a:ext cx="5476875" cy="1143000"/>
        </p:xfrm>
        <a:graphic>
          <a:graphicData uri="http://schemas.openxmlformats.org/presentationml/2006/ole">
            <p:oleObj spid="_x0000_s51203" name="Visio" r:id="rId4" imgW="6761607" imgH="1412367" progId="">
              <p:embed/>
            </p:oleObj>
          </a:graphicData>
        </a:graphic>
      </p:graphicFrame>
      <p:sp>
        <p:nvSpPr>
          <p:cNvPr id="7" name="TextBox 6"/>
          <p:cNvSpPr txBox="1"/>
          <p:nvPr/>
        </p:nvSpPr>
        <p:spPr>
          <a:xfrm>
            <a:off x="1066800" y="4267200"/>
            <a:ext cx="6858000" cy="954107"/>
          </a:xfrm>
          <a:prstGeom prst="rect">
            <a:avLst/>
          </a:prstGeom>
          <a:noFill/>
        </p:spPr>
        <p:txBody>
          <a:bodyPr wrap="square" rtlCol="0">
            <a:spAutoFit/>
          </a:bodyPr>
          <a:lstStyle/>
          <a:p>
            <a:r>
              <a:rPr lang="en-US" sz="1400" dirty="0" smtClean="0"/>
              <a:t>If you can overflow into a chunk that will be freed, the </a:t>
            </a:r>
            <a:r>
              <a:rPr lang="en-US" sz="1400" b="1" dirty="0" err="1" smtClean="0"/>
              <a:t>SegmentOffset</a:t>
            </a:r>
            <a:r>
              <a:rPr lang="en-US" sz="1400" dirty="0" smtClean="0"/>
              <a:t> can be used to point to another </a:t>
            </a:r>
            <a:r>
              <a:rPr lang="en-US" sz="1400" b="1" dirty="0" smtClean="0"/>
              <a:t>valid</a:t>
            </a:r>
            <a:r>
              <a:rPr lang="en-US" sz="1400" dirty="0" smtClean="0"/>
              <a:t> _HEAP_ENTRY. </a:t>
            </a:r>
          </a:p>
          <a:p>
            <a:endParaRPr lang="en-US" sz="1400" dirty="0" smtClean="0"/>
          </a:p>
          <a:p>
            <a:r>
              <a:rPr lang="en-US" sz="1400" dirty="0" smtClean="0"/>
              <a:t>This could lead to controlling data that was previously allocated (Think C++ objects)</a:t>
            </a:r>
            <a:endParaRPr lang="en-US" sz="1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Tactics : Exploitation : Ben </a:t>
            </a:r>
            <a:r>
              <a:rPr lang="en-US" sz="2800" dirty="0" err="1" smtClean="0"/>
              <a:t>Hawkes</a:t>
            </a:r>
            <a:r>
              <a:rPr lang="en-US" sz="2800" dirty="0" smtClean="0"/>
              <a:t> #1 : Part 2</a:t>
            </a:r>
            <a:endParaRPr lang="en-US" sz="2800" dirty="0"/>
          </a:p>
        </p:txBody>
      </p:sp>
      <p:graphicFrame>
        <p:nvGraphicFramePr>
          <p:cNvPr id="8" name="Object 4"/>
          <p:cNvGraphicFramePr>
            <a:graphicFrameLocks noChangeAspect="1"/>
          </p:cNvGraphicFramePr>
          <p:nvPr/>
        </p:nvGraphicFramePr>
        <p:xfrm>
          <a:off x="342900" y="1905000"/>
          <a:ext cx="5524500" cy="1943100"/>
        </p:xfrm>
        <a:graphic>
          <a:graphicData uri="http://schemas.openxmlformats.org/presentationml/2006/ole">
            <p:oleObj spid="_x0000_s52228" name="Visio" r:id="rId3" imgW="6618351" imgH="2326767" progId="">
              <p:embed/>
            </p:oleObj>
          </a:graphicData>
        </a:graphic>
      </p:graphicFrame>
      <p:graphicFrame>
        <p:nvGraphicFramePr>
          <p:cNvPr id="9" name="Object 6"/>
          <p:cNvGraphicFramePr>
            <a:graphicFrameLocks noChangeAspect="1"/>
          </p:cNvGraphicFramePr>
          <p:nvPr/>
        </p:nvGraphicFramePr>
        <p:xfrm>
          <a:off x="342900" y="4114800"/>
          <a:ext cx="5600700" cy="581025"/>
        </p:xfrm>
        <a:graphic>
          <a:graphicData uri="http://schemas.openxmlformats.org/presentationml/2006/ole">
            <p:oleObj spid="_x0000_s52229" name="Visio" r:id="rId4" imgW="5598414" imgH="583311" progId="">
              <p:embed/>
            </p:oleObj>
          </a:graphicData>
        </a:graphic>
      </p:graphicFrame>
      <p:graphicFrame>
        <p:nvGraphicFramePr>
          <p:cNvPr id="10" name="Object 8"/>
          <p:cNvGraphicFramePr>
            <a:graphicFrameLocks noChangeAspect="1"/>
          </p:cNvGraphicFramePr>
          <p:nvPr/>
        </p:nvGraphicFramePr>
        <p:xfrm>
          <a:off x="342900" y="4876800"/>
          <a:ext cx="5486400" cy="971550"/>
        </p:xfrm>
        <a:graphic>
          <a:graphicData uri="http://schemas.openxmlformats.org/presentationml/2006/ole">
            <p:oleObj spid="_x0000_s52230" name="Visio" r:id="rId5" imgW="5658231" imgH="1000887" progId="">
              <p:embed/>
            </p:oleObj>
          </a:graphicData>
        </a:graphic>
      </p:graphicFrame>
      <p:sp>
        <p:nvSpPr>
          <p:cNvPr id="11" name="TextBox 10"/>
          <p:cNvSpPr txBox="1"/>
          <p:nvPr/>
        </p:nvSpPr>
        <p:spPr>
          <a:xfrm>
            <a:off x="6134100" y="2432030"/>
            <a:ext cx="2743200" cy="3416320"/>
          </a:xfrm>
          <a:prstGeom prst="rect">
            <a:avLst/>
          </a:prstGeom>
          <a:noFill/>
        </p:spPr>
        <p:txBody>
          <a:bodyPr wrap="square" rtlCol="0">
            <a:spAutoFit/>
          </a:bodyPr>
          <a:lstStyle/>
          <a:p>
            <a:r>
              <a:rPr lang="en-US" sz="1200" b="1" dirty="0" smtClean="0"/>
              <a:t>Prerequisites</a:t>
            </a:r>
          </a:p>
          <a:p>
            <a:pPr>
              <a:buFont typeface="Arial" pitchFamily="34" charset="0"/>
              <a:buChar char="•"/>
            </a:pPr>
            <a:r>
              <a:rPr lang="en-US" sz="1200" dirty="0" smtClean="0"/>
              <a:t> Ability to allocate SIZE</a:t>
            </a:r>
          </a:p>
          <a:p>
            <a:pPr>
              <a:buFont typeface="Arial" pitchFamily="34" charset="0"/>
              <a:buChar char="•"/>
            </a:pPr>
            <a:r>
              <a:rPr lang="en-US" sz="1200" dirty="0" smtClean="0"/>
              <a:t> Place legitimate a chunk before a chunk to be overflowed</a:t>
            </a:r>
          </a:p>
          <a:p>
            <a:pPr>
              <a:buFont typeface="Arial" pitchFamily="34" charset="0"/>
              <a:buChar char="•"/>
            </a:pPr>
            <a:r>
              <a:rPr lang="en-US" sz="1200" dirty="0" smtClean="0"/>
              <a:t> Overflow at least 8-bytes</a:t>
            </a:r>
          </a:p>
          <a:p>
            <a:pPr>
              <a:buFont typeface="Arial" pitchFamily="34" charset="0"/>
              <a:buChar char="•"/>
            </a:pPr>
            <a:r>
              <a:rPr lang="en-US" sz="1200" dirty="0" smtClean="0"/>
              <a:t> Ability to free overwritten chunk</a:t>
            </a:r>
          </a:p>
          <a:p>
            <a:endParaRPr lang="en-US" sz="1200" dirty="0" smtClean="0"/>
          </a:p>
          <a:p>
            <a:r>
              <a:rPr lang="en-US" sz="1200" b="1" dirty="0" smtClean="0"/>
              <a:t>Methodology</a:t>
            </a:r>
            <a:endParaRPr lang="en-US" sz="1200" dirty="0" smtClean="0"/>
          </a:p>
          <a:p>
            <a:pPr marL="228600" indent="-228600">
              <a:buFont typeface="+mj-lt"/>
              <a:buAutoNum type="arabicPeriod"/>
            </a:pPr>
            <a:r>
              <a:rPr lang="en-US" sz="1200" dirty="0" smtClean="0"/>
              <a:t> Enable LFH</a:t>
            </a:r>
          </a:p>
          <a:p>
            <a:pPr marL="228600" indent="-228600">
              <a:buFont typeface="+mj-lt"/>
              <a:buAutoNum type="arabicPeriod"/>
            </a:pPr>
            <a:r>
              <a:rPr lang="en-US" sz="1200" dirty="0" smtClean="0"/>
              <a:t> Normalize LFH</a:t>
            </a:r>
          </a:p>
          <a:p>
            <a:pPr marL="228600" indent="-228600">
              <a:buFont typeface="+mj-lt"/>
              <a:buAutoNum type="arabicPeriod"/>
            </a:pPr>
            <a:r>
              <a:rPr lang="en-US" sz="1200" dirty="0" smtClean="0"/>
              <a:t> Alloc1</a:t>
            </a:r>
          </a:p>
          <a:p>
            <a:pPr marL="228600" indent="-228600">
              <a:buFont typeface="+mj-lt"/>
              <a:buAutoNum type="arabicPeriod"/>
            </a:pPr>
            <a:r>
              <a:rPr lang="en-US" sz="1200" dirty="0" smtClean="0"/>
              <a:t> Alloc2</a:t>
            </a:r>
          </a:p>
          <a:p>
            <a:pPr marL="228600" indent="-228600">
              <a:buFont typeface="+mj-lt"/>
              <a:buAutoNum type="arabicPeriod"/>
            </a:pPr>
            <a:r>
              <a:rPr lang="en-US" sz="1200" dirty="0" smtClean="0"/>
              <a:t> Overwrite Alloc2’s header to point to an object of interest</a:t>
            </a:r>
          </a:p>
          <a:p>
            <a:pPr marL="228600" indent="-228600">
              <a:buFont typeface="+mj-lt"/>
              <a:buAutoNum type="arabicPeriod"/>
            </a:pPr>
            <a:r>
              <a:rPr lang="en-US" sz="1200" dirty="0" smtClean="0"/>
              <a:t> Free Alloc2</a:t>
            </a:r>
          </a:p>
          <a:p>
            <a:pPr marL="228600" indent="-228600">
              <a:buFont typeface="+mj-lt"/>
              <a:buAutoNum type="arabicPeriod"/>
            </a:pPr>
            <a:r>
              <a:rPr lang="en-US" sz="1200" dirty="0" smtClean="0"/>
              <a:t> Alloc3 (will point to the object of interest)</a:t>
            </a:r>
          </a:p>
          <a:p>
            <a:pPr marL="228600" indent="-228600">
              <a:buFont typeface="+mj-lt"/>
              <a:buAutoNum type="arabicPeriod"/>
            </a:pPr>
            <a:r>
              <a:rPr lang="en-US" sz="1200" dirty="0" smtClean="0"/>
              <a:t> Write data</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Tactics : Exploitation : </a:t>
            </a:r>
            <a:r>
              <a:rPr lang="en-US" sz="2000" dirty="0" err="1" smtClean="0"/>
              <a:t>FreeEntryOffset</a:t>
            </a:r>
            <a:r>
              <a:rPr lang="en-US" sz="2000" dirty="0" smtClean="0"/>
              <a:t> Overwrite: Part 1</a:t>
            </a:r>
            <a:endParaRPr lang="en-US" sz="2000" dirty="0"/>
          </a:p>
        </p:txBody>
      </p:sp>
      <p:graphicFrame>
        <p:nvGraphicFramePr>
          <p:cNvPr id="15" name="Object 5"/>
          <p:cNvGraphicFramePr>
            <a:graphicFrameLocks noChangeAspect="1"/>
          </p:cNvGraphicFramePr>
          <p:nvPr/>
        </p:nvGraphicFramePr>
        <p:xfrm>
          <a:off x="1295400" y="2514600"/>
          <a:ext cx="6019800" cy="1871663"/>
        </p:xfrm>
        <a:graphic>
          <a:graphicData uri="http://schemas.openxmlformats.org/presentationml/2006/ole">
            <p:oleObj spid="_x0000_s53256" name="Document" r:id="rId3" imgW="6019156" imgH="1870918" progId="Word.Document.12">
              <p:embed/>
            </p:oleObj>
          </a:graphicData>
        </a:graphic>
      </p:graphicFrame>
      <p:sp>
        <p:nvSpPr>
          <p:cNvPr id="16" name="TextBox 15"/>
          <p:cNvSpPr txBox="1"/>
          <p:nvPr/>
        </p:nvSpPr>
        <p:spPr>
          <a:xfrm>
            <a:off x="1676400" y="1676400"/>
            <a:ext cx="5715000" cy="738664"/>
          </a:xfrm>
          <a:prstGeom prst="rect">
            <a:avLst/>
          </a:prstGeom>
          <a:noFill/>
        </p:spPr>
        <p:txBody>
          <a:bodyPr wrap="square" rtlCol="0">
            <a:spAutoFit/>
          </a:bodyPr>
          <a:lstStyle/>
          <a:p>
            <a:r>
              <a:rPr lang="en-US" sz="1400" dirty="0" smtClean="0"/>
              <a:t>All code in </a:t>
            </a:r>
            <a:r>
              <a:rPr lang="en-US" sz="1400" dirty="0" err="1" smtClean="0"/>
              <a:t>RtlpLowFragHeapAllocFromContext</a:t>
            </a:r>
            <a:r>
              <a:rPr lang="en-US" sz="1400" dirty="0" smtClean="0"/>
              <a:t>() is wrapped in try/catch{} . All exceptions will return 0, letting the back-end handle the allocation.</a:t>
            </a:r>
            <a:endParaRPr lang="en-US" sz="1400" dirty="0"/>
          </a:p>
        </p:txBody>
      </p:sp>
      <p:sp>
        <p:nvSpPr>
          <p:cNvPr id="17" name="TextBox 16"/>
          <p:cNvSpPr txBox="1"/>
          <p:nvPr/>
        </p:nvSpPr>
        <p:spPr>
          <a:xfrm>
            <a:off x="1752600" y="4648200"/>
            <a:ext cx="5562600" cy="1169551"/>
          </a:xfrm>
          <a:prstGeom prst="rect">
            <a:avLst/>
          </a:prstGeom>
          <a:noFill/>
        </p:spPr>
        <p:txBody>
          <a:bodyPr wrap="square" rtlCol="0">
            <a:spAutoFit/>
          </a:bodyPr>
          <a:lstStyle/>
          <a:p>
            <a:r>
              <a:rPr lang="en-US" sz="1400" dirty="0" smtClean="0"/>
              <a:t>As we saw, the </a:t>
            </a:r>
            <a:r>
              <a:rPr lang="en-US" sz="1400" b="1" dirty="0" err="1" smtClean="0"/>
              <a:t>FreeEntryOffset</a:t>
            </a:r>
            <a:r>
              <a:rPr lang="en-US" sz="1400" dirty="0" smtClean="0"/>
              <a:t> is stored in the 1</a:t>
            </a:r>
            <a:r>
              <a:rPr lang="en-US" sz="1400" baseline="30000" dirty="0" smtClean="0"/>
              <a:t>st</a:t>
            </a:r>
            <a:r>
              <a:rPr lang="en-US" sz="1400" dirty="0" smtClean="0"/>
              <a:t> 2 bytes of user-writable data within each chunk in a </a:t>
            </a:r>
            <a:r>
              <a:rPr lang="en-US" sz="1400" b="1" dirty="0" err="1" smtClean="0"/>
              <a:t>UserBlock</a:t>
            </a:r>
            <a:r>
              <a:rPr lang="en-US" sz="1400" dirty="0" smtClean="0"/>
              <a:t>. </a:t>
            </a:r>
          </a:p>
          <a:p>
            <a:endParaRPr lang="en-US" sz="1400" dirty="0" smtClean="0"/>
          </a:p>
          <a:p>
            <a:r>
              <a:rPr lang="en-US" sz="1400" dirty="0" smtClean="0"/>
              <a:t>This will be used to get the address of the next </a:t>
            </a:r>
            <a:r>
              <a:rPr lang="en-US" sz="1400" b="1" dirty="0" smtClean="0"/>
              <a:t>free</a:t>
            </a:r>
            <a:r>
              <a:rPr lang="en-US" sz="1400" dirty="0" smtClean="0"/>
              <a:t> chunk used for allocation. What if we overflow this chunk?</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Tactics : Exploitation : </a:t>
            </a:r>
            <a:r>
              <a:rPr lang="en-US" sz="2000" dirty="0" err="1" smtClean="0"/>
              <a:t>FreeEntryOffset</a:t>
            </a:r>
            <a:r>
              <a:rPr lang="en-US" sz="2000" dirty="0" smtClean="0"/>
              <a:t> Overwrite: Part 2</a:t>
            </a:r>
            <a:endParaRPr lang="en-US" sz="2000" dirty="0"/>
          </a:p>
        </p:txBody>
      </p:sp>
      <p:graphicFrame>
        <p:nvGraphicFramePr>
          <p:cNvPr id="6" name="Object 3"/>
          <p:cNvGraphicFramePr>
            <a:graphicFrameLocks noChangeAspect="1"/>
          </p:cNvGraphicFramePr>
          <p:nvPr/>
        </p:nvGraphicFramePr>
        <p:xfrm>
          <a:off x="1676400" y="2362200"/>
          <a:ext cx="5943600" cy="3971925"/>
        </p:xfrm>
        <a:graphic>
          <a:graphicData uri="http://schemas.openxmlformats.org/presentationml/2006/ole">
            <p:oleObj spid="_x0000_s54275" name="Visio" r:id="rId3" imgW="6441567" imgH="4307967" progId="">
              <p:embed/>
            </p:oleObj>
          </a:graphicData>
        </a:graphic>
      </p:graphicFrame>
      <p:sp>
        <p:nvSpPr>
          <p:cNvPr id="7" name="TextBox 6"/>
          <p:cNvSpPr txBox="1"/>
          <p:nvPr/>
        </p:nvSpPr>
        <p:spPr>
          <a:xfrm>
            <a:off x="1600200" y="1524000"/>
            <a:ext cx="5562600" cy="738664"/>
          </a:xfrm>
          <a:prstGeom prst="rect">
            <a:avLst/>
          </a:prstGeom>
          <a:noFill/>
        </p:spPr>
        <p:txBody>
          <a:bodyPr wrap="square" rtlCol="0">
            <a:spAutoFit/>
          </a:bodyPr>
          <a:lstStyle/>
          <a:p>
            <a:r>
              <a:rPr lang="en-US" sz="1400" dirty="0" smtClean="0"/>
              <a:t>Assume a </a:t>
            </a:r>
            <a:r>
              <a:rPr lang="en-US" sz="1400" b="1" dirty="0" smtClean="0"/>
              <a:t>full</a:t>
            </a:r>
            <a:r>
              <a:rPr lang="en-US" sz="1400" dirty="0" smtClean="0"/>
              <a:t> </a:t>
            </a:r>
            <a:r>
              <a:rPr lang="en-US" sz="1400" dirty="0" err="1" smtClean="0"/>
              <a:t>UserBlock</a:t>
            </a:r>
            <a:r>
              <a:rPr lang="en-US" sz="1400" dirty="0" smtClean="0"/>
              <a:t> for 0x30 bytes (0x6 blocks). Our first allocation will update the </a:t>
            </a:r>
            <a:r>
              <a:rPr lang="en-US" sz="1400" b="1" dirty="0" err="1" smtClean="0"/>
              <a:t>FreeEntryOffset</a:t>
            </a:r>
            <a:r>
              <a:rPr lang="en-US" sz="1400" dirty="0" smtClean="0"/>
              <a:t> to </a:t>
            </a:r>
            <a:r>
              <a:rPr lang="en-US" sz="1400" b="1" dirty="0" smtClean="0"/>
              <a:t>0x0008</a:t>
            </a:r>
            <a:r>
              <a:rPr lang="en-US" sz="1400" dirty="0" smtClean="0"/>
              <a:t>. (Stored in the _</a:t>
            </a:r>
            <a:r>
              <a:rPr lang="en-US" sz="1400" dirty="0" err="1" smtClean="0"/>
              <a:t>INTERLOCK_SEQ.FreeEntryOffset</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Core Data Structures</a:t>
            </a:r>
            <a:endParaRPr lang="en-US" dirty="0"/>
          </a:p>
        </p:txBody>
      </p:sp>
      <p:sp>
        <p:nvSpPr>
          <p:cNvPr id="4" name="TextBox 3"/>
          <p:cNvSpPr txBox="1"/>
          <p:nvPr/>
        </p:nvSpPr>
        <p:spPr>
          <a:xfrm>
            <a:off x="2209800" y="3886200"/>
            <a:ext cx="5181600" cy="369332"/>
          </a:xfrm>
          <a:prstGeom prst="rect">
            <a:avLst/>
          </a:prstGeom>
          <a:noFill/>
        </p:spPr>
        <p:txBody>
          <a:bodyPr wrap="square" rtlCol="0">
            <a:spAutoFit/>
          </a:bodyPr>
          <a:lstStyle/>
          <a:p>
            <a:r>
              <a:rPr lang="en-US" i="1" dirty="0" smtClean="0"/>
              <a:t>“</a:t>
            </a:r>
            <a:r>
              <a:rPr lang="en-US" i="1" dirty="0" err="1" smtClean="0"/>
              <a:t>Ntdll</a:t>
            </a:r>
            <a:r>
              <a:rPr lang="en-US" i="1" dirty="0" smtClean="0"/>
              <a:t> changed, surprisingly I didn’t quit”</a:t>
            </a:r>
            <a:endParaRPr lang="en-US" i="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Tactics : Exploitation : </a:t>
            </a:r>
            <a:r>
              <a:rPr lang="en-US" sz="2000" dirty="0" err="1" smtClean="0"/>
              <a:t>FreeEntryOffset</a:t>
            </a:r>
            <a:r>
              <a:rPr lang="en-US" sz="2000" dirty="0" smtClean="0"/>
              <a:t> Overwrite: Part 3</a:t>
            </a:r>
            <a:endParaRPr lang="en-US" sz="2000" dirty="0"/>
          </a:p>
        </p:txBody>
      </p:sp>
      <p:sp>
        <p:nvSpPr>
          <p:cNvPr id="5" name="TextBox 4"/>
          <p:cNvSpPr txBox="1"/>
          <p:nvPr/>
        </p:nvSpPr>
        <p:spPr>
          <a:xfrm>
            <a:off x="1600200" y="1524000"/>
            <a:ext cx="5562600" cy="954107"/>
          </a:xfrm>
          <a:prstGeom prst="rect">
            <a:avLst/>
          </a:prstGeom>
          <a:noFill/>
        </p:spPr>
        <p:txBody>
          <a:bodyPr wrap="square" rtlCol="0">
            <a:spAutoFit/>
          </a:bodyPr>
          <a:lstStyle/>
          <a:p>
            <a:r>
              <a:rPr lang="en-US" sz="1400" dirty="0" smtClean="0"/>
              <a:t>If an overflow of at least 0x9 bytes (0xA preferable) is made. The saved </a:t>
            </a:r>
            <a:r>
              <a:rPr lang="en-US" sz="1400" dirty="0" err="1" smtClean="0"/>
              <a:t>FreeEntryOffset</a:t>
            </a:r>
            <a:r>
              <a:rPr lang="en-US" sz="1400" dirty="0" smtClean="0"/>
              <a:t> of the adjacent chunk can be overwritten. This gives the attacker a range of 0xFFFF * 0x8 (Offsets are stored in </a:t>
            </a:r>
            <a:r>
              <a:rPr lang="en-US" sz="1400" b="1" dirty="0" smtClean="0"/>
              <a:t>blocks</a:t>
            </a:r>
            <a:r>
              <a:rPr lang="en-US" sz="1400" dirty="0" smtClean="0"/>
              <a:t> and converted to </a:t>
            </a:r>
            <a:r>
              <a:rPr lang="en-US" sz="1400" b="1" dirty="0" smtClean="0"/>
              <a:t>byte offsets</a:t>
            </a:r>
            <a:r>
              <a:rPr lang="en-US" sz="1400" dirty="0" smtClean="0"/>
              <a:t>.)</a:t>
            </a:r>
            <a:endParaRPr lang="en-US" sz="1400" dirty="0"/>
          </a:p>
        </p:txBody>
      </p:sp>
      <p:graphicFrame>
        <p:nvGraphicFramePr>
          <p:cNvPr id="8" name="Object 3"/>
          <p:cNvGraphicFramePr>
            <a:graphicFrameLocks noChangeAspect="1"/>
          </p:cNvGraphicFramePr>
          <p:nvPr/>
        </p:nvGraphicFramePr>
        <p:xfrm>
          <a:off x="1447800" y="2514600"/>
          <a:ext cx="5943600" cy="3971925"/>
        </p:xfrm>
        <a:graphic>
          <a:graphicData uri="http://schemas.openxmlformats.org/presentationml/2006/ole">
            <p:oleObj spid="_x0000_s55299" name="Visio" r:id="rId3" imgW="6441567" imgH="4307967" progId="">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Tactics : Exploitation : </a:t>
            </a:r>
            <a:r>
              <a:rPr lang="en-US" sz="2000" dirty="0" err="1" smtClean="0"/>
              <a:t>FreeEntryOffset</a:t>
            </a:r>
            <a:r>
              <a:rPr lang="en-US" sz="2000" dirty="0" smtClean="0"/>
              <a:t> Overwrite: Part 4</a:t>
            </a:r>
            <a:endParaRPr lang="en-US" sz="2000" dirty="0"/>
          </a:p>
        </p:txBody>
      </p:sp>
      <p:sp>
        <p:nvSpPr>
          <p:cNvPr id="6" name="TextBox 5"/>
          <p:cNvSpPr txBox="1"/>
          <p:nvPr/>
        </p:nvSpPr>
        <p:spPr>
          <a:xfrm>
            <a:off x="1600200" y="1600200"/>
            <a:ext cx="5562600" cy="738664"/>
          </a:xfrm>
          <a:prstGeom prst="rect">
            <a:avLst/>
          </a:prstGeom>
          <a:noFill/>
        </p:spPr>
        <p:txBody>
          <a:bodyPr wrap="square" rtlCol="0">
            <a:spAutoFit/>
          </a:bodyPr>
          <a:lstStyle/>
          <a:p>
            <a:r>
              <a:rPr lang="en-US" sz="1400" dirty="0" smtClean="0"/>
              <a:t>An allocation for the overwritten block must be made next to store the tainted offset in the _INTERLOCK_SEQ. In this example, we will have a 0x1501 * 0x8 jump to the </a:t>
            </a:r>
            <a:r>
              <a:rPr lang="en-US" sz="1400" i="1" dirty="0" smtClean="0"/>
              <a:t>next</a:t>
            </a:r>
            <a:r>
              <a:rPr lang="en-US" sz="1400" b="1" i="1" dirty="0" smtClean="0"/>
              <a:t>  </a:t>
            </a:r>
            <a:r>
              <a:rPr lang="en-US" sz="1400" b="1" dirty="0" smtClean="0"/>
              <a:t>‘</a:t>
            </a:r>
            <a:r>
              <a:rPr lang="en-US" sz="1400" dirty="0" smtClean="0"/>
              <a:t>free chunk’.</a:t>
            </a:r>
            <a:endParaRPr lang="en-US" sz="1400" dirty="0"/>
          </a:p>
        </p:txBody>
      </p:sp>
      <p:graphicFrame>
        <p:nvGraphicFramePr>
          <p:cNvPr id="7" name="Object 3"/>
          <p:cNvGraphicFramePr>
            <a:graphicFrameLocks noChangeAspect="1"/>
          </p:cNvGraphicFramePr>
          <p:nvPr/>
        </p:nvGraphicFramePr>
        <p:xfrm>
          <a:off x="1600200" y="2362200"/>
          <a:ext cx="5943600" cy="3971925"/>
        </p:xfrm>
        <a:graphic>
          <a:graphicData uri="http://schemas.openxmlformats.org/presentationml/2006/ole">
            <p:oleObj spid="_x0000_s56323" name="Visio" r:id="rId3" imgW="6441567" imgH="4307967" progId="">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Tactics : Exploitation : </a:t>
            </a:r>
            <a:r>
              <a:rPr lang="en-US" sz="2000" dirty="0" err="1" smtClean="0"/>
              <a:t>FreeEntryOffset</a:t>
            </a:r>
            <a:r>
              <a:rPr lang="en-US" sz="2000" dirty="0" smtClean="0"/>
              <a:t> Overwrite: Part 5</a:t>
            </a:r>
            <a:endParaRPr lang="en-US" sz="2000" dirty="0"/>
          </a:p>
        </p:txBody>
      </p:sp>
      <p:sp>
        <p:nvSpPr>
          <p:cNvPr id="5" name="TextBox 4"/>
          <p:cNvSpPr txBox="1"/>
          <p:nvPr/>
        </p:nvSpPr>
        <p:spPr>
          <a:xfrm>
            <a:off x="1828800" y="1447800"/>
            <a:ext cx="5562600" cy="830997"/>
          </a:xfrm>
          <a:prstGeom prst="rect">
            <a:avLst/>
          </a:prstGeom>
          <a:noFill/>
        </p:spPr>
        <p:txBody>
          <a:bodyPr wrap="square" rtlCol="0">
            <a:spAutoFit/>
          </a:bodyPr>
          <a:lstStyle/>
          <a:p>
            <a:r>
              <a:rPr lang="en-US" sz="1200" dirty="0" smtClean="0"/>
              <a:t>Since it’s possible to get </a:t>
            </a:r>
            <a:r>
              <a:rPr lang="en-US" sz="1200" dirty="0" err="1" smtClean="0"/>
              <a:t>SubSegments</a:t>
            </a:r>
            <a:r>
              <a:rPr lang="en-US" sz="1200" dirty="0" smtClean="0"/>
              <a:t> adjacent to each other in memory, you can write into other forwardly adjacent memory pages (Control over allocations is required). This gives you the ability to overwrite data that is in a different _HEAP_SUBSEGMENT than the one which you are overflowing.</a:t>
            </a:r>
            <a:endParaRPr lang="en-US" sz="1200" dirty="0"/>
          </a:p>
        </p:txBody>
      </p:sp>
      <p:graphicFrame>
        <p:nvGraphicFramePr>
          <p:cNvPr id="8" name="Object 3"/>
          <p:cNvGraphicFramePr>
            <a:graphicFrameLocks noChangeAspect="1"/>
          </p:cNvGraphicFramePr>
          <p:nvPr/>
        </p:nvGraphicFramePr>
        <p:xfrm>
          <a:off x="1600200" y="2278797"/>
          <a:ext cx="5943600" cy="3971925"/>
        </p:xfrm>
        <a:graphic>
          <a:graphicData uri="http://schemas.openxmlformats.org/presentationml/2006/ole">
            <p:oleObj spid="_x0000_s57347" name="Visio" r:id="rId3" imgW="6441567" imgH="4307967" progId="">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Tactics : Exploitation : </a:t>
            </a:r>
            <a:r>
              <a:rPr lang="en-US" sz="2000" dirty="0" err="1" smtClean="0"/>
              <a:t>FreeEntryOffset</a:t>
            </a:r>
            <a:r>
              <a:rPr lang="en-US" sz="2000" dirty="0" smtClean="0"/>
              <a:t> Overwrite: Part 6</a:t>
            </a:r>
            <a:endParaRPr lang="en-US" sz="2000" dirty="0"/>
          </a:p>
        </p:txBody>
      </p:sp>
      <p:graphicFrame>
        <p:nvGraphicFramePr>
          <p:cNvPr id="6" name="Object 3"/>
          <p:cNvGraphicFramePr>
            <a:graphicFrameLocks noChangeAspect="1"/>
          </p:cNvGraphicFramePr>
          <p:nvPr/>
        </p:nvGraphicFramePr>
        <p:xfrm>
          <a:off x="381000" y="1668342"/>
          <a:ext cx="5943600" cy="3971925"/>
        </p:xfrm>
        <a:graphic>
          <a:graphicData uri="http://schemas.openxmlformats.org/presentationml/2006/ole">
            <p:oleObj spid="_x0000_s58371" name="Visio" r:id="rId3" imgW="6441567" imgH="4307967" progId="">
              <p:embed/>
            </p:oleObj>
          </a:graphicData>
        </a:graphic>
      </p:graphicFrame>
      <p:graphicFrame>
        <p:nvGraphicFramePr>
          <p:cNvPr id="7" name="Object 5"/>
          <p:cNvGraphicFramePr>
            <a:graphicFrameLocks noChangeAspect="1"/>
          </p:cNvGraphicFramePr>
          <p:nvPr/>
        </p:nvGraphicFramePr>
        <p:xfrm>
          <a:off x="0" y="5935542"/>
          <a:ext cx="5943600" cy="665163"/>
        </p:xfrm>
        <a:graphic>
          <a:graphicData uri="http://schemas.openxmlformats.org/presentationml/2006/ole">
            <p:oleObj spid="_x0000_s58372" name="Document" r:id="rId4" imgW="5942845" imgH="665352" progId="Word.Document.12">
              <p:embed/>
            </p:oleObj>
          </a:graphicData>
        </a:graphic>
      </p:graphicFrame>
      <p:sp>
        <p:nvSpPr>
          <p:cNvPr id="9" name="TextBox 8"/>
          <p:cNvSpPr txBox="1"/>
          <p:nvPr/>
        </p:nvSpPr>
        <p:spPr>
          <a:xfrm>
            <a:off x="6477000" y="1820742"/>
            <a:ext cx="2514600" cy="4524315"/>
          </a:xfrm>
          <a:prstGeom prst="rect">
            <a:avLst/>
          </a:prstGeom>
          <a:noFill/>
        </p:spPr>
        <p:txBody>
          <a:bodyPr wrap="square" rtlCol="0">
            <a:spAutoFit/>
          </a:bodyPr>
          <a:lstStyle/>
          <a:p>
            <a:r>
              <a:rPr lang="en-US" sz="1200" b="1" dirty="0" smtClean="0"/>
              <a:t>Prerequisites</a:t>
            </a:r>
          </a:p>
          <a:p>
            <a:pPr>
              <a:buFont typeface="Arial" pitchFamily="34" charset="0"/>
              <a:buChar char="•"/>
            </a:pPr>
            <a:r>
              <a:rPr lang="en-US" sz="1200" dirty="0" smtClean="0"/>
              <a:t> Enabled the LFH</a:t>
            </a:r>
          </a:p>
          <a:p>
            <a:pPr>
              <a:buFont typeface="Arial" pitchFamily="34" charset="0"/>
              <a:buChar char="•"/>
            </a:pPr>
            <a:r>
              <a:rPr lang="en-US" sz="1200" dirty="0" smtClean="0"/>
              <a:t> Normalize the heap</a:t>
            </a:r>
          </a:p>
          <a:p>
            <a:pPr>
              <a:buFont typeface="Arial" pitchFamily="34" charset="0"/>
              <a:buChar char="•"/>
            </a:pPr>
            <a:r>
              <a:rPr lang="en-US" sz="1200" dirty="0" smtClean="0"/>
              <a:t> Control allocations for SIZE</a:t>
            </a:r>
          </a:p>
          <a:p>
            <a:pPr>
              <a:buFont typeface="Arial" pitchFamily="34" charset="0"/>
              <a:buChar char="•"/>
            </a:pPr>
            <a:r>
              <a:rPr lang="en-US" sz="1200" dirty="0" smtClean="0"/>
              <a:t> 0x9 – 0xA byte overflow into an adjacent chunk</a:t>
            </a:r>
          </a:p>
          <a:p>
            <a:pPr>
              <a:buFont typeface="Arial" pitchFamily="34" charset="0"/>
              <a:buChar char="•"/>
            </a:pPr>
            <a:r>
              <a:rPr lang="en-US" sz="1200" dirty="0" smtClean="0"/>
              <a:t> Adjacent chunk must be FREE</a:t>
            </a:r>
          </a:p>
          <a:p>
            <a:pPr>
              <a:buFont typeface="Arial" pitchFamily="34" charset="0"/>
              <a:buChar char="•"/>
            </a:pPr>
            <a:r>
              <a:rPr lang="en-US" sz="1200" dirty="0" smtClean="0"/>
              <a:t> Object to overwrite within the range (0xFFFF * 0x8 = max)</a:t>
            </a:r>
          </a:p>
          <a:p>
            <a:pPr>
              <a:buFont typeface="Arial" pitchFamily="34" charset="0"/>
              <a:buChar char="•"/>
            </a:pPr>
            <a:endParaRPr lang="en-US" sz="1200" dirty="0" smtClean="0"/>
          </a:p>
          <a:p>
            <a:pPr>
              <a:buFont typeface="Arial" pitchFamily="34" charset="0"/>
              <a:buChar char="•"/>
            </a:pPr>
            <a:endParaRPr lang="en-US" sz="1200" dirty="0" smtClean="0"/>
          </a:p>
          <a:p>
            <a:r>
              <a:rPr lang="en-US" sz="1200" b="1" dirty="0" smtClean="0"/>
              <a:t>Methodology</a:t>
            </a:r>
          </a:p>
          <a:p>
            <a:pPr marL="228600" indent="-228600">
              <a:buFont typeface="+mj-lt"/>
              <a:buAutoNum type="arabicPeriod"/>
            </a:pPr>
            <a:r>
              <a:rPr lang="en-US" sz="1200" dirty="0" smtClean="0"/>
              <a:t>Enable LFH</a:t>
            </a:r>
          </a:p>
          <a:p>
            <a:pPr marL="228600" indent="-228600">
              <a:buFont typeface="+mj-lt"/>
              <a:buAutoNum type="arabicPeriod"/>
            </a:pPr>
            <a:r>
              <a:rPr lang="en-US" sz="1200" dirty="0" smtClean="0"/>
              <a:t>Normalize LFH</a:t>
            </a:r>
          </a:p>
          <a:p>
            <a:pPr marL="228600" indent="-228600">
              <a:buFont typeface="+mj-lt"/>
              <a:buAutoNum type="arabicPeriod"/>
            </a:pPr>
            <a:r>
              <a:rPr lang="en-US" sz="1200" dirty="0" smtClean="0"/>
              <a:t>Alloc1</a:t>
            </a:r>
          </a:p>
          <a:p>
            <a:pPr marL="228600" indent="-228600">
              <a:buFont typeface="+mj-lt"/>
              <a:buAutoNum type="arabicPeriod"/>
            </a:pPr>
            <a:r>
              <a:rPr lang="en-US" sz="1200" dirty="0" smtClean="0"/>
              <a:t>Overwrite into free chunk from Alloc1</a:t>
            </a:r>
          </a:p>
          <a:p>
            <a:pPr marL="228600" indent="-228600">
              <a:buFont typeface="+mj-lt"/>
              <a:buAutoNum type="arabicPeriod"/>
            </a:pPr>
            <a:r>
              <a:rPr lang="en-US" sz="1200" dirty="0" smtClean="0"/>
              <a:t>Alloc2 (contains overwritten header)</a:t>
            </a:r>
          </a:p>
          <a:p>
            <a:pPr marL="228600" indent="-228600">
              <a:buFont typeface="+mj-lt"/>
              <a:buAutoNum type="arabicPeriod"/>
            </a:pPr>
            <a:r>
              <a:rPr lang="en-US" sz="1200" dirty="0" smtClean="0"/>
              <a:t>Alloc3 (Uses overwritten </a:t>
            </a:r>
            <a:r>
              <a:rPr lang="en-US" sz="1200" dirty="0" err="1" smtClean="0"/>
              <a:t>FreeEntryOffset</a:t>
            </a:r>
            <a:r>
              <a:rPr lang="en-US" sz="1200" dirty="0" smtClean="0"/>
              <a:t>)</a:t>
            </a:r>
          </a:p>
          <a:p>
            <a:pPr marL="228600" indent="-228600">
              <a:buFont typeface="+mj-lt"/>
              <a:buAutoNum type="arabicPeriod"/>
            </a:pPr>
            <a:r>
              <a:rPr lang="en-US" sz="1200" dirty="0" smtClean="0"/>
              <a:t>Write data to Alloc3 (which will be object of your choosing w/in 0xFFFF * 0x8)</a:t>
            </a:r>
            <a:endParaRPr lang="en-US" sz="12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Conclusion</a:t>
            </a:r>
            <a:endParaRPr lang="en-US" dirty="0"/>
          </a:p>
        </p:txBody>
      </p:sp>
      <p:sp>
        <p:nvSpPr>
          <p:cNvPr id="4" name="Rectangle 3"/>
          <p:cNvSpPr/>
          <p:nvPr/>
        </p:nvSpPr>
        <p:spPr>
          <a:xfrm>
            <a:off x="1752600" y="3930134"/>
            <a:ext cx="6705600" cy="369332"/>
          </a:xfrm>
          <a:prstGeom prst="rect">
            <a:avLst/>
          </a:prstGeom>
        </p:spPr>
        <p:txBody>
          <a:bodyPr wrap="square">
            <a:spAutoFit/>
          </a:bodyPr>
          <a:lstStyle/>
          <a:p>
            <a:r>
              <a:rPr lang="en-US" i="1" dirty="0" smtClean="0"/>
              <a:t>“I know that most of the audience will be fast asleep by now.”</a:t>
            </a:r>
            <a:endParaRPr lang="en-US" i="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smtClean="0"/>
              <a:t> Data structures have become far more complex</a:t>
            </a:r>
          </a:p>
          <a:p>
            <a:pPr>
              <a:buNone/>
            </a:pPr>
            <a:r>
              <a:rPr lang="en-US" dirty="0" smtClean="0"/>
              <a:t> </a:t>
            </a:r>
          </a:p>
          <a:p>
            <a:r>
              <a:rPr lang="en-US" dirty="0" smtClean="0"/>
              <a:t> Dedicated </a:t>
            </a:r>
            <a:r>
              <a:rPr lang="en-US" dirty="0" err="1" smtClean="0"/>
              <a:t>FreeLists</a:t>
            </a:r>
            <a:r>
              <a:rPr lang="en-US" dirty="0" smtClean="0"/>
              <a:t> / </a:t>
            </a:r>
            <a:r>
              <a:rPr lang="en-US" dirty="0" err="1" smtClean="0"/>
              <a:t>Lookaside</a:t>
            </a:r>
            <a:r>
              <a:rPr lang="en-US" dirty="0" smtClean="0"/>
              <a:t> List are dead</a:t>
            </a:r>
          </a:p>
          <a:p>
            <a:pPr lvl="1">
              <a:buFont typeface="Arial" pitchFamily="34" charset="0"/>
              <a:buChar char="•"/>
            </a:pPr>
            <a:r>
              <a:rPr lang="en-US" dirty="0" smtClean="0"/>
              <a:t> Replaced with new </a:t>
            </a:r>
            <a:r>
              <a:rPr lang="en-US" dirty="0" err="1" smtClean="0"/>
              <a:t>FreeList</a:t>
            </a:r>
            <a:r>
              <a:rPr lang="en-US" dirty="0" smtClean="0"/>
              <a:t> structure and LFH</a:t>
            </a:r>
          </a:p>
          <a:p>
            <a:endParaRPr lang="en-US" dirty="0" smtClean="0"/>
          </a:p>
          <a:p>
            <a:r>
              <a:rPr lang="en-US" dirty="0" smtClean="0"/>
              <a:t> Many security mechanisms added since Win XP SP2</a:t>
            </a:r>
          </a:p>
          <a:p>
            <a:endParaRPr lang="en-US" dirty="0" smtClean="0"/>
          </a:p>
          <a:p>
            <a:r>
              <a:rPr lang="en-US" dirty="0" smtClean="0"/>
              <a:t> Meta data corruption now leveraged to overwrite application data</a:t>
            </a:r>
          </a:p>
          <a:p>
            <a:endParaRPr lang="en-US" dirty="0" smtClean="0"/>
          </a:p>
          <a:p>
            <a:r>
              <a:rPr lang="en-US" dirty="0" smtClean="0"/>
              <a:t> Heap normalization more important than ever</a:t>
            </a:r>
          </a:p>
          <a:p>
            <a:endParaRPr lang="en-US" dirty="0" smtClean="0"/>
          </a:p>
          <a:p>
            <a:r>
              <a:rPr lang="en-US" dirty="0" smtClean="0"/>
              <a:t> Much more work to be done… </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dirty="0" smtClean="0"/>
              <a:t>See ‘Observations’ and other sections in my paper</a:t>
            </a:r>
          </a:p>
          <a:p>
            <a:pPr lvl="1"/>
            <a:r>
              <a:rPr lang="en-US" dirty="0" smtClean="0">
                <a:hlinkClick r:id="rId2"/>
              </a:rPr>
              <a:t>http://www.illmatics.com/Understanding_the_LFH.pdf</a:t>
            </a:r>
            <a:endParaRPr lang="en-US" dirty="0" smtClean="0"/>
          </a:p>
          <a:p>
            <a:pPr lvl="1"/>
            <a:r>
              <a:rPr lang="en-US" dirty="0" smtClean="0">
                <a:hlinkClick r:id="rId3"/>
              </a:rPr>
              <a:t>http://www.illmatics.com/Understanding_the_LFH_Slides.pdf</a:t>
            </a:r>
            <a:endParaRPr lang="en-US" dirty="0" smtClean="0"/>
          </a:p>
          <a:p>
            <a:pPr>
              <a:buNone/>
            </a:pPr>
            <a:endParaRPr lang="en-US" dirty="0" smtClean="0"/>
          </a:p>
          <a:p>
            <a:r>
              <a:rPr lang="en-US" dirty="0" smtClean="0"/>
              <a:t>Developing reliable exploits specifically for Win7 </a:t>
            </a:r>
          </a:p>
          <a:p>
            <a:pPr>
              <a:buNone/>
            </a:pPr>
            <a:r>
              <a:rPr lang="en-US" dirty="0" smtClean="0"/>
              <a:t> </a:t>
            </a:r>
          </a:p>
          <a:p>
            <a:r>
              <a:rPr lang="en-US" dirty="0" smtClean="0"/>
              <a:t> Abusing Un-encoded header information</a:t>
            </a:r>
          </a:p>
          <a:p>
            <a:endParaRPr lang="en-US" dirty="0" smtClean="0"/>
          </a:p>
          <a:p>
            <a:r>
              <a:rPr lang="en-US" dirty="0" smtClean="0"/>
              <a:t> Look at Virtual / Debug allocation/free routines</a:t>
            </a:r>
          </a:p>
          <a:p>
            <a:endParaRPr lang="en-US" dirty="0" smtClean="0"/>
          </a:p>
          <a:p>
            <a:r>
              <a:rPr lang="en-US" dirty="0" smtClean="0"/>
              <a:t> Caching mechanisms</a:t>
            </a:r>
          </a:p>
          <a:p>
            <a:endParaRPr lang="en-US" dirty="0" smtClean="0"/>
          </a:p>
          <a:p>
            <a:r>
              <a:rPr lang="en-US" dirty="0" smtClean="0"/>
              <a:t> Continuing to come up with heap manipulation techniques</a:t>
            </a:r>
          </a:p>
          <a:p>
            <a:endParaRPr lang="en-US" dirty="0" smtClean="0"/>
          </a:p>
          <a:p>
            <a:r>
              <a:rPr lang="en-US" dirty="0" smtClean="0"/>
              <a:t> Figuring out information leaks (heap addresses)</a:t>
            </a:r>
          </a:p>
          <a:p>
            <a:endParaRPr lang="en-US" dirty="0" smtClean="0"/>
          </a:p>
          <a:p>
            <a:r>
              <a:rPr lang="en-US" dirty="0" smtClean="0"/>
              <a:t>Affinity (SMP) specifics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_HEAP</a:t>
            </a:r>
            <a:br>
              <a:rPr lang="en-US" sz="2800" dirty="0" smtClean="0"/>
            </a:br>
            <a:r>
              <a:rPr lang="en-US" sz="2800" dirty="0" smtClean="0">
                <a:solidFill>
                  <a:schemeClr val="accent6">
                    <a:lumMod val="40000"/>
                    <a:lumOff val="60000"/>
                  </a:schemeClr>
                </a:solidFill>
              </a:rPr>
              <a:t>(</a:t>
            </a:r>
            <a:r>
              <a:rPr lang="en-US" sz="2800" dirty="0" err="1" smtClean="0">
                <a:solidFill>
                  <a:schemeClr val="accent6">
                    <a:lumMod val="40000"/>
                    <a:lumOff val="60000"/>
                  </a:schemeClr>
                </a:solidFill>
              </a:rPr>
              <a:t>HeapBase</a:t>
            </a:r>
            <a:r>
              <a:rPr lang="en-US" sz="2800" dirty="0" smtClean="0">
                <a:solidFill>
                  <a:schemeClr val="accent6">
                    <a:lumMod val="40000"/>
                    <a:lumOff val="60000"/>
                  </a:schemeClr>
                </a:solidFill>
              </a:rPr>
              <a:t>)</a:t>
            </a:r>
            <a:endParaRPr lang="en-US" sz="2800" dirty="0"/>
          </a:p>
        </p:txBody>
      </p:sp>
      <p:graphicFrame>
        <p:nvGraphicFramePr>
          <p:cNvPr id="4" name="Object 6"/>
          <p:cNvGraphicFramePr>
            <a:graphicFrameLocks noChangeAspect="1"/>
          </p:cNvGraphicFramePr>
          <p:nvPr/>
        </p:nvGraphicFramePr>
        <p:xfrm>
          <a:off x="3206750" y="1676400"/>
          <a:ext cx="5554663" cy="3703637"/>
        </p:xfrm>
        <a:graphic>
          <a:graphicData uri="http://schemas.openxmlformats.org/presentationml/2006/ole">
            <p:oleObj spid="_x0000_s1026" name="Document" r:id="rId3" imgW="5942845" imgH="3970472" progId="Word.Document.12">
              <p:embed/>
            </p:oleObj>
          </a:graphicData>
        </a:graphic>
      </p:graphicFrame>
      <p:pic>
        <p:nvPicPr>
          <p:cNvPr id="5" name="Picture 7"/>
          <p:cNvPicPr>
            <a:picLocks noChangeAspect="1" noChangeArrowheads="1"/>
          </p:cNvPicPr>
          <p:nvPr/>
        </p:nvPicPr>
        <p:blipFill>
          <a:blip r:embed="rId4" cstate="print"/>
          <a:srcRect/>
          <a:stretch>
            <a:fillRect/>
          </a:stretch>
        </p:blipFill>
        <p:spPr bwMode="auto">
          <a:xfrm>
            <a:off x="685800" y="1676400"/>
            <a:ext cx="2752725"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_HEAP_LIST_LOOKUP</a:t>
            </a:r>
            <a:br>
              <a:rPr lang="en-US" sz="2800" dirty="0" smtClean="0"/>
            </a:br>
            <a:r>
              <a:rPr lang="en-US" sz="2800" dirty="0" smtClean="0">
                <a:solidFill>
                  <a:schemeClr val="accent6">
                    <a:lumMod val="40000"/>
                    <a:lumOff val="60000"/>
                  </a:schemeClr>
                </a:solidFill>
              </a:rPr>
              <a:t>(</a:t>
            </a:r>
            <a:r>
              <a:rPr lang="en-US" sz="2800" dirty="0" err="1" smtClean="0">
                <a:solidFill>
                  <a:schemeClr val="accent6">
                    <a:lumMod val="40000"/>
                    <a:lumOff val="60000"/>
                  </a:schemeClr>
                </a:solidFill>
              </a:rPr>
              <a:t>HeapBase</a:t>
            </a:r>
            <a:r>
              <a:rPr lang="en-US" sz="2800" dirty="0" smtClean="0">
                <a:solidFill>
                  <a:schemeClr val="accent6">
                    <a:lumMod val="40000"/>
                    <a:lumOff val="60000"/>
                  </a:schemeClr>
                </a:solidFill>
              </a:rPr>
              <a:t>-&gt;</a:t>
            </a:r>
            <a:r>
              <a:rPr lang="en-US" sz="2800" dirty="0" err="1" smtClean="0">
                <a:solidFill>
                  <a:schemeClr val="accent6">
                    <a:lumMod val="40000"/>
                    <a:lumOff val="60000"/>
                  </a:schemeClr>
                </a:solidFill>
              </a:rPr>
              <a:t>BlocksIndex</a:t>
            </a:r>
            <a:r>
              <a:rPr lang="en-US" sz="2800" dirty="0" smtClean="0">
                <a:solidFill>
                  <a:schemeClr val="accent6">
                    <a:lumMod val="40000"/>
                    <a:lumOff val="60000"/>
                  </a:schemeClr>
                </a:solidFill>
              </a:rPr>
              <a:t>)</a:t>
            </a:r>
            <a:endParaRPr lang="en-US" sz="2800" dirty="0"/>
          </a:p>
        </p:txBody>
      </p:sp>
      <p:pic>
        <p:nvPicPr>
          <p:cNvPr id="4" name="Picture 6"/>
          <p:cNvPicPr>
            <a:picLocks noChangeAspect="1" noChangeArrowheads="1"/>
          </p:cNvPicPr>
          <p:nvPr/>
        </p:nvPicPr>
        <p:blipFill>
          <a:blip r:embed="rId3" cstate="print"/>
          <a:srcRect/>
          <a:stretch>
            <a:fillRect/>
          </a:stretch>
        </p:blipFill>
        <p:spPr bwMode="auto">
          <a:xfrm>
            <a:off x="304800" y="1752600"/>
            <a:ext cx="3209925" cy="3981450"/>
          </a:xfrm>
          <a:prstGeom prst="rect">
            <a:avLst/>
          </a:prstGeom>
          <a:noFill/>
          <a:ln w="9525">
            <a:noFill/>
            <a:miter lim="800000"/>
            <a:headEnd/>
            <a:tailEnd/>
          </a:ln>
        </p:spPr>
      </p:pic>
      <p:graphicFrame>
        <p:nvGraphicFramePr>
          <p:cNvPr id="5" name="Object 6"/>
          <p:cNvGraphicFramePr>
            <a:graphicFrameLocks noChangeAspect="1"/>
          </p:cNvGraphicFramePr>
          <p:nvPr/>
        </p:nvGraphicFramePr>
        <p:xfrm>
          <a:off x="3206750" y="1747838"/>
          <a:ext cx="5624513" cy="4259262"/>
        </p:xfrm>
        <a:graphic>
          <a:graphicData uri="http://schemas.openxmlformats.org/presentationml/2006/ole">
            <p:oleObj spid="_x0000_s2050" name="Document" r:id="rId4" imgW="5942845" imgH="4503114" progId="Word.Document.12">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_LFH_HEAP</a:t>
            </a:r>
            <a:br>
              <a:rPr lang="en-US" sz="2800" dirty="0" smtClean="0"/>
            </a:br>
            <a:r>
              <a:rPr lang="en-US" sz="2800" dirty="0" smtClean="0">
                <a:solidFill>
                  <a:schemeClr val="accent6">
                    <a:lumMod val="40000"/>
                    <a:lumOff val="60000"/>
                  </a:schemeClr>
                </a:solidFill>
              </a:rPr>
              <a:t>(</a:t>
            </a:r>
            <a:r>
              <a:rPr lang="en-US" sz="2800" dirty="0" err="1" smtClean="0">
                <a:solidFill>
                  <a:schemeClr val="accent6">
                    <a:lumMod val="40000"/>
                    <a:lumOff val="60000"/>
                  </a:schemeClr>
                </a:solidFill>
              </a:rPr>
              <a:t>HeapBase</a:t>
            </a:r>
            <a:r>
              <a:rPr lang="en-US" sz="2800" dirty="0" smtClean="0">
                <a:solidFill>
                  <a:schemeClr val="accent6">
                    <a:lumMod val="40000"/>
                    <a:lumOff val="60000"/>
                  </a:schemeClr>
                </a:solidFill>
              </a:rPr>
              <a:t>-&gt;</a:t>
            </a:r>
            <a:r>
              <a:rPr lang="en-US" sz="2800" dirty="0" err="1" smtClean="0">
                <a:solidFill>
                  <a:schemeClr val="accent6">
                    <a:lumMod val="40000"/>
                    <a:lumOff val="60000"/>
                  </a:schemeClr>
                </a:solidFill>
              </a:rPr>
              <a:t>FrontEndHeap</a:t>
            </a:r>
            <a:r>
              <a:rPr lang="en-US" sz="2800" dirty="0" smtClean="0">
                <a:solidFill>
                  <a:schemeClr val="accent6">
                    <a:lumMod val="40000"/>
                    <a:lumOff val="60000"/>
                  </a:schemeClr>
                </a:solidFill>
              </a:rPr>
              <a:t>)</a:t>
            </a:r>
            <a:endParaRPr lang="en-US" sz="2700" dirty="0"/>
          </a:p>
        </p:txBody>
      </p:sp>
      <p:graphicFrame>
        <p:nvGraphicFramePr>
          <p:cNvPr id="6" name="Object 4"/>
          <p:cNvGraphicFramePr>
            <a:graphicFrameLocks noChangeAspect="1"/>
          </p:cNvGraphicFramePr>
          <p:nvPr/>
        </p:nvGraphicFramePr>
        <p:xfrm>
          <a:off x="2743200" y="2082800"/>
          <a:ext cx="5943600" cy="1746250"/>
        </p:xfrm>
        <a:graphic>
          <a:graphicData uri="http://schemas.openxmlformats.org/presentationml/2006/ole">
            <p:oleObj spid="_x0000_s20483" name="Document" r:id="rId3" imgW="5942845" imgH="1767780" progId="Word.Document.12">
              <p:embed/>
            </p:oleObj>
          </a:graphicData>
        </a:graphic>
      </p:graphicFrame>
      <p:pic>
        <p:nvPicPr>
          <p:cNvPr id="7" name="Picture 5"/>
          <p:cNvPicPr>
            <a:picLocks noChangeAspect="1" noChangeArrowheads="1"/>
          </p:cNvPicPr>
          <p:nvPr/>
        </p:nvPicPr>
        <p:blipFill>
          <a:blip r:embed="rId4" cstate="print"/>
          <a:srcRect/>
          <a:stretch>
            <a:fillRect/>
          </a:stretch>
        </p:blipFill>
        <p:spPr bwMode="auto">
          <a:xfrm>
            <a:off x="304800" y="2082800"/>
            <a:ext cx="2924175" cy="200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CBDB0748A349429D285DE015C3E336" ma:contentTypeVersion="0" ma:contentTypeDescription="Create a new document." ma:contentTypeScope="" ma:versionID="0ca6c63e72f67dd8305b32701cfbb32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3EF131E-4DEC-4B85-9CA7-3CDF299592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AE176A6-D23C-496F-B3E2-172AB421FC1E}">
  <ds:schemaRefs>
    <ds:schemaRef ds:uri="http://schemas.microsoft.com/sharepoint/v3/contenttype/forms"/>
  </ds:schemaRefs>
</ds:datastoreItem>
</file>

<file path=customXml/itemProps3.xml><?xml version="1.0" encoding="utf-8"?>
<ds:datastoreItem xmlns:ds="http://schemas.openxmlformats.org/officeDocument/2006/customXml" ds:itemID="{CED8FA83-108E-4452-8C75-80796BFC6C1B}">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6771</TotalTime>
  <Words>2443</Words>
  <Application>Microsoft Office PowerPoint</Application>
  <PresentationFormat>On-screen Show (4:3)</PresentationFormat>
  <Paragraphs>312</Paragraphs>
  <Slides>66</Slides>
  <Notes>0</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66</vt:i4>
      </vt:variant>
    </vt:vector>
  </HeadingPairs>
  <TitlesOfParts>
    <vt:vector size="72" baseType="lpstr">
      <vt:lpstr>Custom Design</vt:lpstr>
      <vt:lpstr>3_Custom Design</vt:lpstr>
      <vt:lpstr>2_Custom Design</vt:lpstr>
      <vt:lpstr>4_Custom Design</vt:lpstr>
      <vt:lpstr>Document</vt:lpstr>
      <vt:lpstr>Visio</vt:lpstr>
      <vt:lpstr>Understanding the Low Fragmentation Heap</vt:lpstr>
      <vt:lpstr>Introduction</vt:lpstr>
      <vt:lpstr>Introduction</vt:lpstr>
      <vt:lpstr>Beer List</vt:lpstr>
      <vt:lpstr>Prerequisites</vt:lpstr>
      <vt:lpstr>Core Data Structures</vt:lpstr>
      <vt:lpstr>_HEAP (HeapBase)</vt:lpstr>
      <vt:lpstr>_HEAP_LIST_LOOKUP (HeapBase-&gt;BlocksIndex)</vt:lpstr>
      <vt:lpstr>_LFH_HEAP (HeapBase-&gt;FrontEndHeap)</vt:lpstr>
      <vt:lpstr>_HEAP_LOCAL_DATA (HeapBase-&gt;FrontEndHeap-&gt;LocalData)</vt:lpstr>
      <vt:lpstr>_HEAP_LOCAL_SEGMENT_INFO (HeapBase-&gt;FrontEndHeap-&gt;LocalData-&gt;SegmentInfo[])</vt:lpstr>
      <vt:lpstr>_HEAP_SUBSEGMENT (HeapBase-&gt;FrontEndHeap-&gt;LocalData-&gt;SegmentInfo[]-&gt;Hint,ActiveSubsegment,CachedItems)</vt:lpstr>
      <vt:lpstr>_HEAP_USERDATA_HEADER (HeapBase-&gt;FrontEndHeap-&gt;LocalData-&gt;SegmentInfo[]-&gt;Hint,ActiveSubsegment,CachedItems-&gt;UserBlocks)</vt:lpstr>
      <vt:lpstr>_INTERLOCK_SEQ (HeapBase-&gt;FrontEndHeap-&gt;LocalData-&gt;SegmentInfo[]-&gt;Hint,ActiveSubsegment,CachedItems-&gt;AggregateExchg)</vt:lpstr>
      <vt:lpstr>_HEAP_ENTRY (Chunk Header)</vt:lpstr>
      <vt:lpstr>Overview</vt:lpstr>
      <vt:lpstr>Architecture</vt:lpstr>
      <vt:lpstr>Windows XP FreeLists</vt:lpstr>
      <vt:lpstr>Windows 7 FreeLists</vt:lpstr>
      <vt:lpstr>Windows 7 FreeLists</vt:lpstr>
      <vt:lpstr>Circular Organization of Chunk Headers (COCHs)</vt:lpstr>
      <vt:lpstr>Allocation</vt:lpstr>
      <vt:lpstr>Allocation</vt:lpstr>
      <vt:lpstr>Allocation</vt:lpstr>
      <vt:lpstr>Allocation: Back End (Overview)</vt:lpstr>
      <vt:lpstr>Allocation: Back End (Overview)</vt:lpstr>
      <vt:lpstr>Allocation: Front End (LFH)</vt:lpstr>
      <vt:lpstr>Allocation: Front End</vt:lpstr>
      <vt:lpstr>Allocation: Front End</vt:lpstr>
      <vt:lpstr>Allocation: Front End</vt:lpstr>
      <vt:lpstr>Allocation: Front End</vt:lpstr>
      <vt:lpstr>Allocation: Front End : Example 1</vt:lpstr>
      <vt:lpstr>Allocation: Front End : Example 2</vt:lpstr>
      <vt:lpstr>Allocation: Front End : Example 3</vt:lpstr>
      <vt:lpstr>Freeing</vt:lpstr>
      <vt:lpstr>Freeing</vt:lpstr>
      <vt:lpstr>Freeing : Back End</vt:lpstr>
      <vt:lpstr>Freeing: Back End</vt:lpstr>
      <vt:lpstr>Freeing : Front End</vt:lpstr>
      <vt:lpstr>Freeing: Front End</vt:lpstr>
      <vt:lpstr>Freeing: Front End</vt:lpstr>
      <vt:lpstr>Freeing: Front End : Example 1</vt:lpstr>
      <vt:lpstr>Freeing: Front End : Example 2</vt:lpstr>
      <vt:lpstr>Freeing: Front End : Example 3</vt:lpstr>
      <vt:lpstr>Security Mechanisms</vt:lpstr>
      <vt:lpstr>Security Mechanisms: Heap Randomization</vt:lpstr>
      <vt:lpstr>Security Mechanisms : Header Encoding/Decoding</vt:lpstr>
      <vt:lpstr>Security Mechanisms : Death of Bitmap Flipping</vt:lpstr>
      <vt:lpstr>Security Mechanisms : Safe Linking</vt:lpstr>
      <vt:lpstr>Tactics</vt:lpstr>
      <vt:lpstr>Tactics : Heap Determinism : Activating the LFH</vt:lpstr>
      <vt:lpstr>Tactics : Heap Determinism : Defragmentation</vt:lpstr>
      <vt:lpstr>Tactics : Heap Determinism : Adjacent Data</vt:lpstr>
      <vt:lpstr>Tactics : Heap Determinism : Seeding Data</vt:lpstr>
      <vt:lpstr>Tactics: Exploitation</vt:lpstr>
      <vt:lpstr>Tactics : Exploitation : Ben Hawkes #1 : Part 1</vt:lpstr>
      <vt:lpstr>Tactics : Exploitation : Ben Hawkes #1 : Part 2</vt:lpstr>
      <vt:lpstr>Tactics : Exploitation : FreeEntryOffset Overwrite: Part 1</vt:lpstr>
      <vt:lpstr>Tactics : Exploitation : FreeEntryOffset Overwrite: Part 2</vt:lpstr>
      <vt:lpstr>Tactics : Exploitation : FreeEntryOffset Overwrite: Part 3</vt:lpstr>
      <vt:lpstr>Tactics : Exploitation : FreeEntryOffset Overwrite: Part 4</vt:lpstr>
      <vt:lpstr>Tactics : Exploitation : FreeEntryOffset Overwrite: Part 5</vt:lpstr>
      <vt:lpstr>Tactics : Exploitation : FreeEntryOffset Overwrite: Part 6</vt:lpstr>
      <vt:lpstr>Conclusion</vt:lpstr>
      <vt:lpstr>Conclusion</vt:lpstr>
      <vt:lpstr>What’s Next</vt:lpstr>
    </vt:vector>
  </TitlesOfParts>
  <Company>Exhibitlink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jeanne bacque</dc:creator>
  <cp:lastModifiedBy>chris</cp:lastModifiedBy>
  <cp:revision>310</cp:revision>
  <dcterms:created xsi:type="dcterms:W3CDTF">2010-05-18T23:02:14Z</dcterms:created>
  <dcterms:modified xsi:type="dcterms:W3CDTF">2010-09-09T18:04:17Z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0x010100E9CBDB0748A349429D285DE015C3E336</vt:lpwstr>
  </property>
</Properties>
</file>