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9D404-C50E-43F5-B631-ECC183A0985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71DBB-6B8D-4CFA-AAF3-EDFD8CD3EF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0175" y="4777350"/>
            <a:ext cx="908099" cy="3177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3524" y="4777350"/>
            <a:ext cx="908099" cy="317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6103" y="1710050"/>
            <a:ext cx="751179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Android</a:t>
            </a:r>
            <a:r>
              <a:rPr spc="-15" dirty="0"/>
              <a:t> </a:t>
            </a:r>
            <a:r>
              <a:rPr spc="-5" dirty="0"/>
              <a:t>Developer</a:t>
            </a:r>
            <a:r>
              <a:rPr spc="-10" dirty="0"/>
              <a:t> Fundamentals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Android</a:t>
            </a:r>
            <a:r>
              <a:rPr spc="-15" dirty="0"/>
              <a:t> </a:t>
            </a:r>
            <a:r>
              <a:rPr spc="-5" dirty="0"/>
              <a:t>Developer</a:t>
            </a:r>
            <a:r>
              <a:rPr spc="-10" dirty="0"/>
              <a:t> Fundamentals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Android</a:t>
            </a:r>
            <a:r>
              <a:rPr spc="-15" dirty="0"/>
              <a:t> </a:t>
            </a:r>
            <a:r>
              <a:rPr spc="-5" dirty="0"/>
              <a:t>Developer</a:t>
            </a:r>
            <a:r>
              <a:rPr spc="-10" dirty="0"/>
              <a:t> Fundamentals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Android</a:t>
            </a:r>
            <a:r>
              <a:rPr spc="-15" dirty="0"/>
              <a:t> </a:t>
            </a:r>
            <a:r>
              <a:rPr spc="-5" dirty="0"/>
              <a:t>Developer</a:t>
            </a:r>
            <a:r>
              <a:rPr spc="-10" dirty="0"/>
              <a:t> Fundamentals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Android</a:t>
            </a:r>
            <a:r>
              <a:rPr spc="-15" dirty="0"/>
              <a:t> </a:t>
            </a:r>
            <a:r>
              <a:rPr spc="-5" dirty="0"/>
              <a:t>Developer</a:t>
            </a:r>
            <a:r>
              <a:rPr spc="-10" dirty="0"/>
              <a:t> Fundamentals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60175" y="4777350"/>
            <a:ext cx="908099" cy="3177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9144000" cy="981075"/>
          </a:xfrm>
          <a:custGeom>
            <a:avLst/>
            <a:gdLst/>
            <a:ahLst/>
            <a:cxnLst/>
            <a:rect l="l" t="t" r="r" b="b"/>
            <a:pathLst>
              <a:path w="9144000" h="981075">
                <a:moveTo>
                  <a:pt x="0" y="0"/>
                </a:moveTo>
                <a:lnTo>
                  <a:pt x="9143899" y="0"/>
                </a:lnTo>
                <a:lnTo>
                  <a:pt x="9143899" y="980675"/>
                </a:lnTo>
                <a:lnTo>
                  <a:pt x="0" y="980675"/>
                </a:lnTo>
                <a:lnTo>
                  <a:pt x="0" y="0"/>
                </a:lnTo>
                <a:close/>
              </a:path>
            </a:pathLst>
          </a:custGeom>
          <a:solidFill>
            <a:srgbClr val="4C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3253" y="1124802"/>
            <a:ext cx="6137493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710" y="1083768"/>
            <a:ext cx="8502579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54707" y="4838498"/>
            <a:ext cx="1916429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Android</a:t>
            </a:r>
            <a:r>
              <a:rPr spc="-15" dirty="0"/>
              <a:t> </a:t>
            </a:r>
            <a:r>
              <a:rPr spc="-5" dirty="0"/>
              <a:t>Developer</a:t>
            </a:r>
            <a:r>
              <a:rPr spc="-10" dirty="0"/>
              <a:t> Fundamentals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8304" y="4741072"/>
            <a:ext cx="948054" cy="32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757575"/>
                </a:solidFill>
                <a:latin typeface="Roboto"/>
                <a:cs typeface="Roboto"/>
              </a:defRPr>
            </a:lvl1pPr>
          </a:lstStyle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6125" y="4854267"/>
            <a:ext cx="2178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nc/4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nc/4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device.html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index.html" TargetMode="External"/><Relationship Id="rId2" Type="http://schemas.openxmlformats.org/officeDocument/2006/relationships/hyperlink" Target="https://developer.android.com/studio/intr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practices/screens_support.html" TargetMode="External"/><Relationship Id="rId5" Type="http://schemas.openxmlformats.org/officeDocument/2006/relationships/hyperlink" Target="https://developer.android.com/training/basics/supporting-devices/platforms.html" TargetMode="External"/><Relationship Id="rId4" Type="http://schemas.openxmlformats.org/officeDocument/2006/relationships/hyperlink" Target="https://developer.android.com/studio/run/managing-avd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styleguide/javaguide.html" TargetMode="External"/><Relationship Id="rId2" Type="http://schemas.openxmlformats.org/officeDocument/2006/relationships/hyperlink" Target="https://en.wikipedia.org/wiki/Gra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books.io/android-developer-fundamentals-course-practicals/content/en/Unit%201/11_p_hello_world.html" TargetMode="External"/><Relationship Id="rId2" Type="http://schemas.openxmlformats.org/officeDocument/2006/relationships/hyperlink" Target="https://android-developer-training.gitbooks.io/android-developer-fundamentals-course-concepts/content/Unit%201/11_c_create_your_first_android_app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-training.gitbooks.io/android-developer-course/content/Unit%201/11_p_hello_world.html" TargetMode="External"/><Relationship Id="rId4" Type="http://schemas.openxmlformats.org/officeDocument/2006/relationships/hyperlink" Target="http://developer.android.com/sdk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nc/4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nc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103" y="1710050"/>
            <a:ext cx="28009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5" dirty="0">
                <a:solidFill>
                  <a:srgbClr val="FAFAFA"/>
                </a:solidFill>
                <a:latin typeface="Roboto"/>
                <a:cs typeface="Roboto"/>
              </a:rPr>
              <a:t>Hello</a:t>
            </a:r>
            <a:r>
              <a:rPr sz="4200" b="1" spc="-7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4200" b="1" spc="-15" dirty="0">
                <a:solidFill>
                  <a:srgbClr val="FAFAFA"/>
                </a:solidFill>
                <a:latin typeface="Roboto"/>
                <a:cs typeface="Roboto"/>
              </a:rPr>
              <a:t>World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3662" y="3560256"/>
            <a:ext cx="11004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AFAFA"/>
                </a:solidFill>
                <a:latin typeface="Roboto"/>
                <a:cs typeface="Roboto"/>
              </a:rPr>
              <a:t>Lesson</a:t>
            </a:r>
            <a:r>
              <a:rPr sz="2100" spc="-7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AFAFA"/>
                </a:solidFill>
                <a:latin typeface="Roboto"/>
                <a:cs typeface="Roboto"/>
              </a:rPr>
              <a:t>1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406" y="629022"/>
            <a:ext cx="3016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AFAFA"/>
                </a:solidFill>
                <a:latin typeface="Roboto"/>
                <a:cs typeface="Roboto"/>
              </a:rPr>
              <a:t>Android</a:t>
            </a:r>
            <a:r>
              <a:rPr sz="1600" spc="-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AFAFA"/>
                </a:solidFill>
                <a:latin typeface="Roboto"/>
                <a:cs typeface="Roboto"/>
              </a:rPr>
              <a:t>Developer</a:t>
            </a:r>
            <a:r>
              <a:rPr sz="1600" spc="-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AFAFA"/>
                </a:solidFill>
                <a:latin typeface="Roboto"/>
                <a:cs typeface="Roboto"/>
              </a:rPr>
              <a:t>Fundamentals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83"/>
            <a:ext cx="7793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Create</a:t>
            </a:r>
            <a:r>
              <a:rPr sz="3600" spc="-10" dirty="0"/>
              <a:t> </a:t>
            </a:r>
            <a:r>
              <a:rPr sz="3600" spc="-5" dirty="0"/>
              <a:t>a project inside Android </a:t>
            </a:r>
            <a:r>
              <a:rPr sz="3600" spc="-20" dirty="0"/>
              <a:t>Studio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66208" y="1031789"/>
            <a:ext cx="5663565" cy="3457575"/>
            <a:chOff x="1266208" y="1031789"/>
            <a:chExt cx="5663565" cy="3457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208" y="1031789"/>
              <a:ext cx="5662942" cy="34574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93800" y="1292425"/>
              <a:ext cx="1023619" cy="198755"/>
            </a:xfrm>
            <a:custGeom>
              <a:avLst/>
              <a:gdLst/>
              <a:ahLst/>
              <a:cxnLst/>
              <a:rect l="l" t="t" r="r" b="b"/>
              <a:pathLst>
                <a:path w="1023620" h="198755">
                  <a:moveTo>
                    <a:pt x="0" y="0"/>
                  </a:moveTo>
                  <a:lnTo>
                    <a:pt x="1023599" y="0"/>
                  </a:lnTo>
                  <a:lnTo>
                    <a:pt x="1023599" y="198599"/>
                  </a:lnTo>
                  <a:lnTo>
                    <a:pt x="0" y="1985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83"/>
            <a:ext cx="3129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Name</a:t>
            </a:r>
            <a:r>
              <a:rPr sz="3600" spc="-50" dirty="0"/>
              <a:t> </a:t>
            </a:r>
            <a:r>
              <a:rPr sz="3600" spc="-10" dirty="0"/>
              <a:t>your</a:t>
            </a:r>
            <a:r>
              <a:rPr sz="3600" spc="-45" dirty="0"/>
              <a:t> </a:t>
            </a:r>
            <a:r>
              <a:rPr sz="3600" spc="-10" dirty="0"/>
              <a:t>app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37399" y="0"/>
            <a:ext cx="5607050" cy="4899660"/>
            <a:chOff x="3537399" y="0"/>
            <a:chExt cx="5607050" cy="4899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7399" y="0"/>
              <a:ext cx="5606599" cy="4899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6992" y="1677732"/>
              <a:ext cx="2481580" cy="1668145"/>
            </a:xfrm>
            <a:custGeom>
              <a:avLst/>
              <a:gdLst/>
              <a:ahLst/>
              <a:cxnLst/>
              <a:rect l="l" t="t" r="r" b="b"/>
              <a:pathLst>
                <a:path w="2481579" h="1668145">
                  <a:moveTo>
                    <a:pt x="0" y="0"/>
                  </a:moveTo>
                  <a:lnTo>
                    <a:pt x="1587599" y="0"/>
                  </a:lnTo>
                  <a:lnTo>
                    <a:pt x="1587599" y="273299"/>
                  </a:lnTo>
                  <a:lnTo>
                    <a:pt x="0" y="273299"/>
                  </a:lnTo>
                  <a:lnTo>
                    <a:pt x="0" y="0"/>
                  </a:lnTo>
                  <a:close/>
                </a:path>
                <a:path w="2481579" h="1668145">
                  <a:moveTo>
                    <a:pt x="0" y="1394777"/>
                  </a:moveTo>
                  <a:lnTo>
                    <a:pt x="2481300" y="1394777"/>
                  </a:lnTo>
                  <a:lnTo>
                    <a:pt x="2481300" y="1668077"/>
                  </a:lnTo>
                  <a:lnTo>
                    <a:pt x="0" y="1668077"/>
                  </a:lnTo>
                  <a:lnTo>
                    <a:pt x="0" y="1394777"/>
                  </a:lnTo>
                  <a:close/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83"/>
            <a:ext cx="446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Pick</a:t>
            </a:r>
            <a:r>
              <a:rPr sz="3600" spc="-35" dirty="0"/>
              <a:t> </a:t>
            </a:r>
            <a:r>
              <a:rPr sz="3600" spc="-20" dirty="0"/>
              <a:t>activity</a:t>
            </a:r>
            <a:r>
              <a:rPr sz="3600" spc="-30" dirty="0"/>
              <a:t> </a:t>
            </a:r>
            <a:r>
              <a:rPr sz="3600" spc="-5" dirty="0"/>
              <a:t>template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153" y="1022350"/>
            <a:ext cx="5597283" cy="36245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0800" y="1261507"/>
            <a:ext cx="2938780" cy="32867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794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Choose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templates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common </a:t>
            </a:r>
            <a:r>
              <a:rPr sz="2400" spc="-5" dirty="0">
                <a:latin typeface="Arial MT"/>
                <a:cs typeface="Arial MT"/>
              </a:rPr>
              <a:t>activities, </a:t>
            </a:r>
            <a:r>
              <a:rPr sz="2400" dirty="0">
                <a:latin typeface="Arial MT"/>
                <a:cs typeface="Arial MT"/>
              </a:rPr>
              <a:t> such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maps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navigation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drawers.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</a:pPr>
            <a:r>
              <a:rPr sz="2400" spc="-5" dirty="0">
                <a:latin typeface="Arial MT"/>
                <a:cs typeface="Arial MT"/>
              </a:rPr>
              <a:t>Pic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Empt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Activit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 Basic Activity for </a:t>
            </a:r>
            <a:r>
              <a:rPr sz="2400" dirty="0">
                <a:latin typeface="Arial MT"/>
                <a:cs typeface="Arial MT"/>
              </a:rPr>
              <a:t> simple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custom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activities.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83"/>
            <a:ext cx="386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Name</a:t>
            </a:r>
            <a:r>
              <a:rPr sz="3600" spc="-30" dirty="0"/>
              <a:t> </a:t>
            </a:r>
            <a:r>
              <a:rPr sz="3600" spc="-10" dirty="0"/>
              <a:t>your</a:t>
            </a:r>
            <a:r>
              <a:rPr sz="3600" spc="-30" dirty="0"/>
              <a:t> </a:t>
            </a:r>
            <a:r>
              <a:rPr sz="3600" spc="-25" dirty="0"/>
              <a:t>activity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724" y="1261507"/>
            <a:ext cx="3096260" cy="32867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5080" indent="-412750">
              <a:lnSpc>
                <a:spcPts val="2850"/>
              </a:lnSpc>
              <a:spcBef>
                <a:spcPts val="2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Good practice 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 </a:t>
            </a:r>
            <a:r>
              <a:rPr sz="2400" dirty="0">
                <a:latin typeface="Arial MT"/>
                <a:cs typeface="Arial MT"/>
              </a:rPr>
              <a:t>main </a:t>
            </a:r>
            <a:r>
              <a:rPr sz="2400" spc="-5" dirty="0">
                <a:latin typeface="Arial MT"/>
                <a:cs typeface="Arial MT"/>
              </a:rPr>
              <a:t>activity </a:t>
            </a:r>
            <a:r>
              <a:rPr sz="2400" dirty="0">
                <a:latin typeface="Arial MT"/>
                <a:cs typeface="Arial MT"/>
              </a:rPr>
              <a:t> MainActivity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activity_main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layout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235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Us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AppCompat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2550">
              <a:latin typeface="Arial MT"/>
              <a:cs typeface="Arial MT"/>
            </a:endParaRPr>
          </a:p>
          <a:p>
            <a:pPr marL="424815" marR="26225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Generating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layout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convenient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6877" y="1003262"/>
            <a:ext cx="5547848" cy="359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07560"/>
            <a:chOff x="0" y="0"/>
            <a:chExt cx="9144000" cy="4607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50" y="89099"/>
              <a:ext cx="7811899" cy="45178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61900" y="2001175"/>
              <a:ext cx="1000760" cy="763270"/>
            </a:xfrm>
            <a:custGeom>
              <a:avLst/>
              <a:gdLst/>
              <a:ahLst/>
              <a:cxnLst/>
              <a:rect l="l" t="t" r="r" b="b"/>
              <a:pathLst>
                <a:path w="1000760" h="763269">
                  <a:moveTo>
                    <a:pt x="1000499" y="762899"/>
                  </a:moveTo>
                  <a:lnTo>
                    <a:pt x="0" y="762899"/>
                  </a:lnTo>
                  <a:lnTo>
                    <a:pt x="0" y="0"/>
                  </a:lnTo>
                  <a:lnTo>
                    <a:pt x="1000499" y="0"/>
                  </a:lnTo>
                  <a:lnTo>
                    <a:pt x="1000499" y="762899"/>
                  </a:lnTo>
                  <a:close/>
                </a:path>
              </a:pathLst>
            </a:custGeom>
            <a:solidFill>
              <a:srgbClr val="4C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900" y="2001175"/>
              <a:ext cx="1000760" cy="763270"/>
            </a:xfrm>
            <a:custGeom>
              <a:avLst/>
              <a:gdLst/>
              <a:ahLst/>
              <a:cxnLst/>
              <a:rect l="l" t="t" r="r" b="b"/>
              <a:pathLst>
                <a:path w="1000760" h="763269">
                  <a:moveTo>
                    <a:pt x="0" y="0"/>
                  </a:moveTo>
                  <a:lnTo>
                    <a:pt x="1000499" y="0"/>
                  </a:lnTo>
                  <a:lnTo>
                    <a:pt x="1000499" y="762899"/>
                  </a:lnTo>
                  <a:lnTo>
                    <a:pt x="0" y="76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1900" y="2001174"/>
            <a:ext cx="1000760" cy="7632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85725" marR="172085">
              <a:lnSpc>
                <a:spcPct val="100699"/>
              </a:lnSpc>
              <a:spcBef>
                <a:spcPts val="585"/>
              </a:spcBef>
            </a:pPr>
            <a:r>
              <a:rPr sz="1800" b="1" spc="20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800" b="1" spc="-2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oject  Files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8899" y="0"/>
            <a:ext cx="3725545" cy="416559"/>
          </a:xfrm>
          <a:custGeom>
            <a:avLst/>
            <a:gdLst/>
            <a:ahLst/>
            <a:cxnLst/>
            <a:rect l="l" t="t" r="r" b="b"/>
            <a:pathLst>
              <a:path w="3725545" h="416559">
                <a:moveTo>
                  <a:pt x="3725099" y="416075"/>
                </a:moveTo>
                <a:lnTo>
                  <a:pt x="0" y="416075"/>
                </a:lnTo>
                <a:lnTo>
                  <a:pt x="0" y="0"/>
                </a:lnTo>
                <a:lnTo>
                  <a:pt x="3725099" y="0"/>
                </a:lnTo>
                <a:lnTo>
                  <a:pt x="3725099" y="416075"/>
                </a:lnTo>
                <a:close/>
              </a:path>
            </a:pathLst>
          </a:custGeom>
          <a:solidFill>
            <a:srgbClr val="4C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43715" y="11307"/>
            <a:ext cx="298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Android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15" dirty="0">
                <a:solidFill>
                  <a:srgbClr val="FFFFFF"/>
                </a:solidFill>
              </a:rPr>
              <a:t>Studio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Panes</a:t>
            </a:r>
            <a:endParaRPr sz="2400"/>
          </a:p>
        </p:txBody>
      </p:sp>
      <p:grpSp>
        <p:nvGrpSpPr>
          <p:cNvPr id="9" name="object 9"/>
          <p:cNvGrpSpPr/>
          <p:nvPr/>
        </p:nvGrpSpPr>
        <p:grpSpPr>
          <a:xfrm>
            <a:off x="2190175" y="515925"/>
            <a:ext cx="6190615" cy="2594610"/>
            <a:chOff x="2190175" y="515925"/>
            <a:chExt cx="6190615" cy="2594610"/>
          </a:xfrm>
        </p:grpSpPr>
        <p:sp>
          <p:nvSpPr>
            <p:cNvPr id="10" name="object 10"/>
            <p:cNvSpPr/>
            <p:nvPr/>
          </p:nvSpPr>
          <p:spPr>
            <a:xfrm>
              <a:off x="2209225" y="534975"/>
              <a:ext cx="6152515" cy="2556510"/>
            </a:xfrm>
            <a:custGeom>
              <a:avLst/>
              <a:gdLst/>
              <a:ahLst/>
              <a:cxnLst/>
              <a:rect l="l" t="t" r="r" b="b"/>
              <a:pathLst>
                <a:path w="6152515" h="2556510">
                  <a:moveTo>
                    <a:pt x="0" y="0"/>
                  </a:moveTo>
                  <a:lnTo>
                    <a:pt x="6152099" y="0"/>
                  </a:lnTo>
                  <a:lnTo>
                    <a:pt x="6152099" y="2555999"/>
                  </a:lnTo>
                  <a:lnTo>
                    <a:pt x="0" y="2555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C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9225" y="534975"/>
              <a:ext cx="1000760" cy="763270"/>
            </a:xfrm>
            <a:custGeom>
              <a:avLst/>
              <a:gdLst/>
              <a:ahLst/>
              <a:cxnLst/>
              <a:rect l="l" t="t" r="r" b="b"/>
              <a:pathLst>
                <a:path w="1000760" h="763269">
                  <a:moveTo>
                    <a:pt x="1000499" y="762899"/>
                  </a:moveTo>
                  <a:lnTo>
                    <a:pt x="0" y="762899"/>
                  </a:lnTo>
                  <a:lnTo>
                    <a:pt x="0" y="0"/>
                  </a:lnTo>
                  <a:lnTo>
                    <a:pt x="1000499" y="0"/>
                  </a:lnTo>
                  <a:lnTo>
                    <a:pt x="1000499" y="762899"/>
                  </a:lnTo>
                  <a:close/>
                </a:path>
              </a:pathLst>
            </a:custGeom>
            <a:solidFill>
              <a:srgbClr val="4C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9225" y="534975"/>
              <a:ext cx="1000760" cy="763270"/>
            </a:xfrm>
            <a:custGeom>
              <a:avLst/>
              <a:gdLst/>
              <a:ahLst/>
              <a:cxnLst/>
              <a:rect l="l" t="t" r="r" b="b"/>
              <a:pathLst>
                <a:path w="1000760" h="763269">
                  <a:moveTo>
                    <a:pt x="0" y="0"/>
                  </a:moveTo>
                  <a:lnTo>
                    <a:pt x="1000499" y="0"/>
                  </a:lnTo>
                  <a:lnTo>
                    <a:pt x="1000499" y="762899"/>
                  </a:lnTo>
                  <a:lnTo>
                    <a:pt x="0" y="76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28275" y="598856"/>
            <a:ext cx="98171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6675" marR="215265">
              <a:lnSpc>
                <a:spcPct val="100699"/>
              </a:lnSpc>
              <a:spcBef>
                <a:spcPts val="85"/>
              </a:spcBef>
            </a:pPr>
            <a:r>
              <a:rPr sz="1800" b="1" spc="-20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1800" b="1" spc="-3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b="1" spc="-3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b="1" spc="-15" dirty="0">
                <a:solidFill>
                  <a:srgbClr val="FFFFFF"/>
                </a:solidFill>
                <a:latin typeface="Roboto"/>
                <a:cs typeface="Roboto"/>
              </a:rPr>
              <a:t>out 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Editor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57637" y="3460312"/>
            <a:ext cx="2387600" cy="772795"/>
            <a:chOff x="1857637" y="3460312"/>
            <a:chExt cx="2387600" cy="772795"/>
          </a:xfrm>
        </p:grpSpPr>
        <p:sp>
          <p:nvSpPr>
            <p:cNvPr id="15" name="object 15"/>
            <p:cNvSpPr/>
            <p:nvPr/>
          </p:nvSpPr>
          <p:spPr>
            <a:xfrm>
              <a:off x="1862400" y="3465074"/>
              <a:ext cx="2378075" cy="763270"/>
            </a:xfrm>
            <a:custGeom>
              <a:avLst/>
              <a:gdLst/>
              <a:ahLst/>
              <a:cxnLst/>
              <a:rect l="l" t="t" r="r" b="b"/>
              <a:pathLst>
                <a:path w="2378075" h="763270">
                  <a:moveTo>
                    <a:pt x="2377799" y="762899"/>
                  </a:moveTo>
                  <a:lnTo>
                    <a:pt x="0" y="762899"/>
                  </a:lnTo>
                  <a:lnTo>
                    <a:pt x="0" y="0"/>
                  </a:lnTo>
                  <a:lnTo>
                    <a:pt x="2377799" y="0"/>
                  </a:lnTo>
                  <a:lnTo>
                    <a:pt x="2377799" y="762899"/>
                  </a:lnTo>
                  <a:close/>
                </a:path>
              </a:pathLst>
            </a:custGeom>
            <a:solidFill>
              <a:srgbClr val="4C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62400" y="3465074"/>
              <a:ext cx="2378075" cy="763270"/>
            </a:xfrm>
            <a:custGeom>
              <a:avLst/>
              <a:gdLst/>
              <a:ahLst/>
              <a:cxnLst/>
              <a:rect l="l" t="t" r="r" b="b"/>
              <a:pathLst>
                <a:path w="2378075" h="763270">
                  <a:moveTo>
                    <a:pt x="0" y="0"/>
                  </a:moveTo>
                  <a:lnTo>
                    <a:pt x="2377799" y="0"/>
                  </a:lnTo>
                  <a:lnTo>
                    <a:pt x="2377799" y="762899"/>
                  </a:lnTo>
                  <a:lnTo>
                    <a:pt x="0" y="76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62400" y="3465074"/>
            <a:ext cx="2378075" cy="7632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85725" marR="97155">
              <a:lnSpc>
                <a:spcPct val="100699"/>
              </a:lnSpc>
              <a:spcBef>
                <a:spcPts val="585"/>
              </a:spcBef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Android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Monitors: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logcat:</a:t>
            </a:r>
            <a:r>
              <a:rPr sz="18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log</a:t>
            </a:r>
            <a:r>
              <a:rPr sz="18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messages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305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Project</a:t>
            </a:r>
            <a:r>
              <a:rPr sz="3600" spc="-55" dirty="0"/>
              <a:t> </a:t>
            </a:r>
            <a:r>
              <a:rPr sz="3600" spc="10" dirty="0"/>
              <a:t>folders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1626" y="1127707"/>
            <a:ext cx="5184140" cy="33185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95300" marR="7620" indent="-483234">
              <a:lnSpc>
                <a:spcPts val="2850"/>
              </a:lnSpc>
              <a:spcBef>
                <a:spcPts val="22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manifests</a:t>
            </a:r>
            <a:r>
              <a:rPr sz="2400" spc="-5" dirty="0">
                <a:latin typeface="Arial MT"/>
                <a:cs typeface="Arial MT"/>
              </a:rPr>
              <a:t>—Android </a:t>
            </a:r>
            <a:r>
              <a:rPr sz="2400" dirty="0">
                <a:latin typeface="Arial MT"/>
                <a:cs typeface="Arial MT"/>
              </a:rPr>
              <a:t>Manifest </a:t>
            </a:r>
            <a:r>
              <a:rPr sz="2400" spc="-5" dirty="0">
                <a:latin typeface="Arial MT"/>
                <a:cs typeface="Arial MT"/>
              </a:rPr>
              <a:t>file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description of app </a:t>
            </a:r>
            <a:r>
              <a:rPr sz="2400" dirty="0">
                <a:latin typeface="Arial MT"/>
                <a:cs typeface="Arial MT"/>
              </a:rPr>
              <a:t>read </a:t>
            </a:r>
            <a:r>
              <a:rPr sz="2400" spc="-5" dirty="0">
                <a:latin typeface="Arial MT"/>
                <a:cs typeface="Arial MT"/>
              </a:rPr>
              <a:t>by the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Android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runtime</a:t>
            </a:r>
            <a:endParaRPr sz="2400">
              <a:latin typeface="Arial MT"/>
              <a:cs typeface="Arial MT"/>
            </a:endParaRPr>
          </a:p>
          <a:p>
            <a:pPr marL="495300" indent="-483234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java</a:t>
            </a:r>
            <a:r>
              <a:rPr sz="2400" spc="-5" dirty="0">
                <a:latin typeface="Arial MT"/>
                <a:cs typeface="Arial MT"/>
              </a:rPr>
              <a:t>—Java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packages</a:t>
            </a:r>
            <a:endParaRPr sz="2400">
              <a:latin typeface="Arial MT"/>
              <a:cs typeface="Arial MT"/>
            </a:endParaRPr>
          </a:p>
          <a:p>
            <a:pPr marL="495300" marR="379095" indent="-483234">
              <a:lnSpc>
                <a:spcPct val="99800"/>
              </a:lnSpc>
              <a:spcBef>
                <a:spcPts val="1025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res</a:t>
            </a:r>
            <a:r>
              <a:rPr sz="2400" spc="-5" dirty="0">
                <a:latin typeface="Arial MT"/>
                <a:cs typeface="Arial MT"/>
              </a:rPr>
              <a:t>—Resources </a:t>
            </a:r>
            <a:r>
              <a:rPr sz="2400" dirty="0">
                <a:latin typeface="Arial MT"/>
                <a:cs typeface="Arial MT"/>
              </a:rPr>
              <a:t>(XML) - </a:t>
            </a:r>
            <a:r>
              <a:rPr sz="2400" spc="-5" dirty="0">
                <a:latin typeface="Arial MT"/>
                <a:cs typeface="Arial MT"/>
              </a:rPr>
              <a:t>layout,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strings, </a:t>
            </a:r>
            <a:r>
              <a:rPr sz="2400" spc="-5" dirty="0">
                <a:latin typeface="Arial MT"/>
                <a:cs typeface="Arial MT"/>
              </a:rPr>
              <a:t>images, dimensions, </a:t>
            </a:r>
            <a:r>
              <a:rPr sz="2400" dirty="0">
                <a:latin typeface="Arial MT"/>
                <a:cs typeface="Arial MT"/>
              </a:rPr>
              <a:t> colors...</a:t>
            </a:r>
            <a:endParaRPr sz="2400">
              <a:latin typeface="Arial MT"/>
              <a:cs typeface="Arial MT"/>
            </a:endParaRPr>
          </a:p>
          <a:p>
            <a:pPr marL="495300" indent="-483234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build.gradle</a:t>
            </a:r>
            <a:r>
              <a:rPr sz="2400" spc="-5" dirty="0">
                <a:latin typeface="Arial MT"/>
                <a:cs typeface="Arial MT"/>
              </a:rPr>
              <a:t>—Gradle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6850" y="209850"/>
            <a:ext cx="3544749" cy="422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3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4100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Gradle</a:t>
            </a:r>
            <a:r>
              <a:rPr sz="3600" spc="-30" dirty="0"/>
              <a:t> </a:t>
            </a:r>
            <a:r>
              <a:rPr sz="3600" spc="-20" dirty="0"/>
              <a:t>build</a:t>
            </a:r>
            <a:r>
              <a:rPr sz="3600" spc="-35" dirty="0"/>
              <a:t> </a:t>
            </a:r>
            <a:r>
              <a:rPr sz="3600" spc="-10" dirty="0"/>
              <a:t>system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956768"/>
            <a:ext cx="7905750" cy="343217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latin typeface="Roboto"/>
                <a:cs typeface="Roboto"/>
              </a:rPr>
              <a:t>Modern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build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subsystem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Android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Studio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Three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build.gradle:</a:t>
            </a:r>
            <a:endParaRPr sz="2400">
              <a:latin typeface="Roboto"/>
              <a:cs typeface="Roboto"/>
            </a:endParaRPr>
          </a:p>
          <a:p>
            <a:pPr marL="882015" lvl="1" indent="-382270">
              <a:lnSpc>
                <a:spcPct val="100000"/>
              </a:lnSpc>
              <a:spcBef>
                <a:spcPts val="910"/>
              </a:spcBef>
              <a:buFont typeface="Arial MT"/>
              <a:buChar char="○"/>
              <a:tabLst>
                <a:tab pos="882015" algn="l"/>
                <a:tab pos="882650" algn="l"/>
              </a:tabLst>
            </a:pPr>
            <a:r>
              <a:rPr sz="2000" spc="-20" dirty="0">
                <a:solidFill>
                  <a:srgbClr val="424242"/>
                </a:solidFill>
                <a:latin typeface="Roboto"/>
                <a:cs typeface="Roboto"/>
              </a:rPr>
              <a:t>project</a:t>
            </a:r>
            <a:endParaRPr sz="2000">
              <a:latin typeface="Roboto"/>
              <a:cs typeface="Roboto"/>
            </a:endParaRPr>
          </a:p>
          <a:p>
            <a:pPr marL="882015" lvl="1" indent="-382270">
              <a:lnSpc>
                <a:spcPct val="100000"/>
              </a:lnSpc>
              <a:spcBef>
                <a:spcPts val="825"/>
              </a:spcBef>
              <a:buFont typeface="Arial MT"/>
              <a:buChar char="○"/>
              <a:tabLst>
                <a:tab pos="882015" algn="l"/>
                <a:tab pos="882650" algn="l"/>
              </a:tabLst>
            </a:pPr>
            <a:r>
              <a:rPr sz="2000" spc="-15" dirty="0">
                <a:solidFill>
                  <a:srgbClr val="424242"/>
                </a:solidFill>
                <a:latin typeface="Roboto"/>
                <a:cs typeface="Roboto"/>
              </a:rPr>
              <a:t>module</a:t>
            </a:r>
            <a:endParaRPr sz="2000">
              <a:latin typeface="Roboto"/>
              <a:cs typeface="Roboto"/>
            </a:endParaRPr>
          </a:p>
          <a:p>
            <a:pPr marL="882015" lvl="1" indent="-382270">
              <a:lnSpc>
                <a:spcPct val="100000"/>
              </a:lnSpc>
              <a:spcBef>
                <a:spcPts val="825"/>
              </a:spcBef>
              <a:buFont typeface="Arial MT"/>
              <a:buChar char="○"/>
              <a:tabLst>
                <a:tab pos="882015" algn="l"/>
                <a:tab pos="882650" algn="l"/>
              </a:tabLst>
            </a:pPr>
            <a:r>
              <a:rPr sz="2000" spc="-25" dirty="0">
                <a:solidFill>
                  <a:srgbClr val="424242"/>
                </a:solidFill>
                <a:latin typeface="Roboto"/>
                <a:cs typeface="Roboto"/>
              </a:rPr>
              <a:t>settings</a:t>
            </a:r>
            <a:endParaRPr sz="20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1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solidFill>
                  <a:srgbClr val="424242"/>
                </a:solidFill>
                <a:latin typeface="Roboto"/>
                <a:cs typeface="Roboto"/>
              </a:rPr>
              <a:t>Typically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not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necessary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know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Roboto"/>
                <a:cs typeface="Roboto"/>
              </a:rPr>
              <a:t>low-level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Gradle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details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Clr>
                <a:srgbClr val="424242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latin typeface="Roboto"/>
                <a:cs typeface="Roboto"/>
              </a:rPr>
              <a:t>Learn</a:t>
            </a:r>
            <a:r>
              <a:rPr sz="2400" spc="-10" dirty="0">
                <a:latin typeface="Roboto"/>
                <a:cs typeface="Roboto"/>
              </a:rPr>
              <a:t> more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about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gradle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at</a:t>
            </a:r>
            <a:r>
              <a:rPr sz="2400" spc="50" dirty="0">
                <a:solidFill>
                  <a:srgbClr val="0097A7"/>
                </a:solidFill>
                <a:latin typeface="Roboto"/>
                <a:cs typeface="Roboto"/>
              </a:rPr>
              <a:t> </a:t>
            </a:r>
            <a:r>
              <a:rPr sz="24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https://gradle.org/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2722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Run</a:t>
            </a:r>
            <a:r>
              <a:rPr sz="3600" spc="-50" dirty="0"/>
              <a:t> </a:t>
            </a:r>
            <a:r>
              <a:rPr sz="3600" spc="-10" dirty="0"/>
              <a:t>your</a:t>
            </a:r>
            <a:r>
              <a:rPr sz="3600" spc="-50" dirty="0"/>
              <a:t> </a:t>
            </a:r>
            <a:r>
              <a:rPr sz="3600" spc="-10" dirty="0"/>
              <a:t>app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1063025"/>
            <a:ext cx="9144000" cy="3495040"/>
            <a:chOff x="0" y="1063025"/>
            <a:chExt cx="9144000" cy="3495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63025"/>
              <a:ext cx="6249673" cy="34172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29185" y="1133667"/>
              <a:ext cx="3111500" cy="332105"/>
            </a:xfrm>
            <a:custGeom>
              <a:avLst/>
              <a:gdLst/>
              <a:ahLst/>
              <a:cxnLst/>
              <a:rect l="l" t="t" r="r" b="b"/>
              <a:pathLst>
                <a:path w="3111500" h="332105">
                  <a:moveTo>
                    <a:pt x="0" y="0"/>
                  </a:moveTo>
                  <a:lnTo>
                    <a:pt x="519599" y="0"/>
                  </a:lnTo>
                  <a:lnTo>
                    <a:pt x="519599" y="331499"/>
                  </a:lnTo>
                  <a:lnTo>
                    <a:pt x="0" y="331499"/>
                  </a:lnTo>
                  <a:lnTo>
                    <a:pt x="0" y="0"/>
                  </a:lnTo>
                  <a:close/>
                </a:path>
                <a:path w="3111500" h="332105">
                  <a:moveTo>
                    <a:pt x="3111299" y="302849"/>
                  </a:moveTo>
                  <a:lnTo>
                    <a:pt x="747880" y="177825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355" y="1229599"/>
              <a:ext cx="214084" cy="1637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40375" y="2237925"/>
              <a:ext cx="2803525" cy="1673860"/>
            </a:xfrm>
            <a:custGeom>
              <a:avLst/>
              <a:gdLst/>
              <a:ahLst/>
              <a:cxnLst/>
              <a:rect l="l" t="t" r="r" b="b"/>
              <a:pathLst>
                <a:path w="2803525" h="1673860">
                  <a:moveTo>
                    <a:pt x="2803499" y="1673699"/>
                  </a:moveTo>
                  <a:lnTo>
                    <a:pt x="0" y="1673699"/>
                  </a:lnTo>
                  <a:lnTo>
                    <a:pt x="0" y="0"/>
                  </a:lnTo>
                  <a:lnTo>
                    <a:pt x="2803499" y="0"/>
                  </a:lnTo>
                  <a:lnTo>
                    <a:pt x="2803499" y="167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5497" y="2351346"/>
              <a:ext cx="2404745" cy="234950"/>
            </a:xfrm>
            <a:custGeom>
              <a:avLst/>
              <a:gdLst/>
              <a:ahLst/>
              <a:cxnLst/>
              <a:rect l="l" t="t" r="r" b="b"/>
              <a:pathLst>
                <a:path w="2404745" h="234950">
                  <a:moveTo>
                    <a:pt x="2404677" y="234328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4360" y="2269662"/>
              <a:ext cx="216289" cy="1633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38876" y="4092256"/>
              <a:ext cx="810895" cy="447040"/>
            </a:xfrm>
            <a:custGeom>
              <a:avLst/>
              <a:gdLst/>
              <a:ahLst/>
              <a:cxnLst/>
              <a:rect l="l" t="t" r="r" b="b"/>
              <a:pathLst>
                <a:path w="810895" h="447039">
                  <a:moveTo>
                    <a:pt x="0" y="0"/>
                  </a:moveTo>
                  <a:lnTo>
                    <a:pt x="810899" y="0"/>
                  </a:lnTo>
                  <a:lnTo>
                    <a:pt x="810899" y="446699"/>
                  </a:lnTo>
                  <a:lnTo>
                    <a:pt x="0" y="4466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00452" y="1201410"/>
            <a:ext cx="2651760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5467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 MT"/>
                <a:cs typeface="Arial MT"/>
              </a:rPr>
              <a:t>Run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4350">
              <a:latin typeface="Arial MT"/>
              <a:cs typeface="Arial MT"/>
            </a:endParaRPr>
          </a:p>
          <a:p>
            <a:pPr marL="430530" marR="5080" indent="-391795"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  <a:tabLst>
                <a:tab pos="462915" algn="l"/>
              </a:tabLst>
            </a:pPr>
            <a:r>
              <a:rPr dirty="0"/>
              <a:t>	</a:t>
            </a:r>
            <a:r>
              <a:rPr sz="3000" spc="-10" dirty="0">
                <a:latin typeface="Arial MT"/>
                <a:cs typeface="Arial MT"/>
              </a:rPr>
              <a:t>Select</a:t>
            </a:r>
            <a:r>
              <a:rPr sz="3000" spc="-10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virtual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or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physical</a:t>
            </a:r>
            <a:endParaRPr sz="3000">
              <a:latin typeface="Arial MT"/>
              <a:cs typeface="Arial MT"/>
            </a:endParaRPr>
          </a:p>
          <a:p>
            <a:pPr marL="790575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device</a:t>
            </a:r>
            <a:endParaRPr sz="3000">
              <a:latin typeface="Arial MT"/>
              <a:cs typeface="Arial MT"/>
            </a:endParaRPr>
          </a:p>
          <a:p>
            <a:pPr marL="448309" indent="-423545">
              <a:lnSpc>
                <a:spcPct val="100000"/>
              </a:lnSpc>
              <a:spcBef>
                <a:spcPts val="1850"/>
              </a:spcBef>
              <a:buAutoNum type="arabicPeriod" startAt="3"/>
              <a:tabLst>
                <a:tab pos="448945" algn="l"/>
              </a:tabLst>
            </a:pPr>
            <a:r>
              <a:rPr sz="3000" spc="-5" dirty="0">
                <a:latin typeface="Arial MT"/>
                <a:cs typeface="Arial MT"/>
              </a:rPr>
              <a:t>OK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7769699" y="4825300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460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Create</a:t>
            </a:r>
            <a:r>
              <a:rPr sz="3600" spc="-20" dirty="0"/>
              <a:t> </a:t>
            </a:r>
            <a:r>
              <a:rPr sz="3600" spc="-5" dirty="0"/>
              <a:t>a</a:t>
            </a:r>
            <a:r>
              <a:rPr sz="3600" spc="-15" dirty="0"/>
              <a:t> </a:t>
            </a:r>
            <a:r>
              <a:rPr sz="3600" spc="-5" dirty="0"/>
              <a:t>virtual</a:t>
            </a:r>
            <a:r>
              <a:rPr sz="3600" spc="-20" dirty="0"/>
              <a:t> </a:t>
            </a:r>
            <a:r>
              <a:rPr sz="3600" spc="10" dirty="0"/>
              <a:t>device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35501" y="2090326"/>
            <a:ext cx="4992370" cy="2459990"/>
            <a:chOff x="235501" y="2090326"/>
            <a:chExt cx="4992370" cy="2459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501" y="2090326"/>
              <a:ext cx="4991975" cy="2440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1697" y="4257919"/>
              <a:ext cx="1115060" cy="273685"/>
            </a:xfrm>
            <a:custGeom>
              <a:avLst/>
              <a:gdLst/>
              <a:ahLst/>
              <a:cxnLst/>
              <a:rect l="l" t="t" r="r" b="b"/>
              <a:pathLst>
                <a:path w="1115060" h="273685">
                  <a:moveTo>
                    <a:pt x="0" y="0"/>
                  </a:moveTo>
                  <a:lnTo>
                    <a:pt x="1114799" y="0"/>
                  </a:lnTo>
                  <a:lnTo>
                    <a:pt x="1114799" y="273299"/>
                  </a:lnTo>
                  <a:lnTo>
                    <a:pt x="0" y="2732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29875" y="1486774"/>
            <a:ext cx="3750945" cy="2634615"/>
            <a:chOff x="5329875" y="1486774"/>
            <a:chExt cx="3750945" cy="26346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9875" y="1486774"/>
              <a:ext cx="3750824" cy="26344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85598" y="3735016"/>
              <a:ext cx="1545590" cy="172085"/>
            </a:xfrm>
            <a:custGeom>
              <a:avLst/>
              <a:gdLst/>
              <a:ahLst/>
              <a:cxnLst/>
              <a:rect l="l" t="t" r="r" b="b"/>
              <a:pathLst>
                <a:path w="1545590" h="172085">
                  <a:moveTo>
                    <a:pt x="0" y="0"/>
                  </a:moveTo>
                  <a:lnTo>
                    <a:pt x="1544999" y="0"/>
                  </a:lnTo>
                  <a:lnTo>
                    <a:pt x="1544999" y="171899"/>
                  </a:lnTo>
                  <a:lnTo>
                    <a:pt x="0" y="1718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624" y="1060680"/>
            <a:ext cx="760412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emulators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 app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</a:t>
            </a:r>
            <a:r>
              <a:rPr sz="1800" spc="-10" dirty="0">
                <a:latin typeface="Arial MT"/>
                <a:cs typeface="Arial MT"/>
              </a:rPr>
              <a:t>different </a:t>
            </a:r>
            <a:r>
              <a:rPr sz="1800" dirty="0">
                <a:latin typeface="Arial MT"/>
                <a:cs typeface="Arial MT"/>
              </a:rPr>
              <a:t>versions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Android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 factors.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tabLst>
                <a:tab pos="4608195" algn="l"/>
              </a:tabLst>
            </a:pPr>
            <a:r>
              <a:rPr sz="1800" b="1" spc="-30" dirty="0">
                <a:latin typeface="Arial"/>
                <a:cs typeface="Arial"/>
              </a:rPr>
              <a:t>Tools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Android</a:t>
            </a:r>
            <a:r>
              <a:rPr sz="1800" b="1" dirty="0">
                <a:latin typeface="Arial"/>
                <a:cs typeface="Arial"/>
              </a:rPr>
              <a:t> &gt;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AVD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Manager	</a:t>
            </a:r>
            <a:r>
              <a:rPr sz="1800" spc="-5" dirty="0">
                <a:latin typeface="Arial MT"/>
                <a:cs typeface="Arial MT"/>
              </a:rPr>
              <a:t>or: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4912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Conﬁgure</a:t>
            </a:r>
            <a:r>
              <a:rPr sz="3600" spc="-25" dirty="0"/>
              <a:t> </a:t>
            </a:r>
            <a:r>
              <a:rPr sz="3600" spc="-5" dirty="0"/>
              <a:t>virtual</a:t>
            </a:r>
            <a:r>
              <a:rPr sz="3600" spc="-30" dirty="0"/>
              <a:t> </a:t>
            </a:r>
            <a:r>
              <a:rPr sz="3600" spc="10" dirty="0"/>
              <a:t>device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85500" y="1376572"/>
            <a:ext cx="8935720" cy="3173095"/>
            <a:chOff x="85500" y="1376572"/>
            <a:chExt cx="8935720" cy="3173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00" y="1376572"/>
              <a:ext cx="4036306" cy="27246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5535" y="1594983"/>
              <a:ext cx="4036307" cy="27246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4842" y="1824667"/>
              <a:ext cx="4036306" cy="272468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726" y="1008083"/>
            <a:ext cx="291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</a:tabLst>
            </a:pPr>
            <a:r>
              <a:rPr sz="2400" spc="-5" dirty="0">
                <a:latin typeface="Arial MT"/>
                <a:cs typeface="Arial MT"/>
              </a:rPr>
              <a:t>1.	Choose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hardware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5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132400" y="1071774"/>
            <a:ext cx="3751579" cy="523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366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MT"/>
                <a:cs typeface="Arial MT"/>
              </a:rPr>
              <a:t>2.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Select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Android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Version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1075" y="1439457"/>
            <a:ext cx="141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3.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Finalize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0175" y="4777350"/>
              <a:ext cx="908099" cy="3177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39520" marR="5080" indent="-1227455">
              <a:lnSpc>
                <a:spcPts val="6220"/>
              </a:lnSpc>
              <a:spcBef>
                <a:spcPts val="225"/>
              </a:spcBef>
            </a:pPr>
            <a:r>
              <a:rPr spc="-10" dirty="0"/>
              <a:t>1.1 </a:t>
            </a:r>
            <a:r>
              <a:rPr spc="30" dirty="0"/>
              <a:t>Create </a:t>
            </a:r>
            <a:r>
              <a:rPr spc="-60" dirty="0"/>
              <a:t>Your </a:t>
            </a:r>
            <a:r>
              <a:rPr spc="-20" dirty="0"/>
              <a:t>First </a:t>
            </a:r>
            <a:r>
              <a:rPr spc="-1280" dirty="0"/>
              <a:t> </a:t>
            </a:r>
            <a:r>
              <a:rPr spc="-5" dirty="0"/>
              <a:t>Android</a:t>
            </a:r>
            <a:r>
              <a:rPr spc="-15" dirty="0"/>
              <a:t> </a:t>
            </a:r>
            <a:r>
              <a:rPr spc="10" dirty="0"/>
              <a:t>App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468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Run</a:t>
            </a:r>
            <a:r>
              <a:rPr sz="3600" spc="-20" dirty="0"/>
              <a:t> </a:t>
            </a:r>
            <a:r>
              <a:rPr sz="3600" spc="-10" dirty="0"/>
              <a:t>on</a:t>
            </a:r>
            <a:r>
              <a:rPr sz="3600" spc="-15" dirty="0"/>
              <a:t> </a:t>
            </a:r>
            <a:r>
              <a:rPr sz="3600" spc="-5" dirty="0"/>
              <a:t>a</a:t>
            </a:r>
            <a:r>
              <a:rPr sz="3600" spc="-15" dirty="0"/>
              <a:t> </a:t>
            </a:r>
            <a:r>
              <a:rPr sz="3600" spc="-5" dirty="0"/>
              <a:t>virtual</a:t>
            </a:r>
            <a:r>
              <a:rPr sz="3600" spc="-25" dirty="0"/>
              <a:t> </a:t>
            </a:r>
            <a:r>
              <a:rPr sz="3600" spc="10" dirty="0"/>
              <a:t>device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260550" y="969150"/>
            <a:ext cx="3637279" cy="3644265"/>
            <a:chOff x="2260550" y="969150"/>
            <a:chExt cx="3637279" cy="3644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7150" y="969150"/>
              <a:ext cx="2163314" cy="3643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3819" y="969150"/>
              <a:ext cx="433930" cy="3144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65313" y="3455625"/>
              <a:ext cx="703580" cy="549275"/>
            </a:xfrm>
            <a:custGeom>
              <a:avLst/>
              <a:gdLst/>
              <a:ahLst/>
              <a:cxnLst/>
              <a:rect l="l" t="t" r="r" b="b"/>
              <a:pathLst>
                <a:path w="703580" h="549275">
                  <a:moveTo>
                    <a:pt x="429149" y="548699"/>
                  </a:moveTo>
                  <a:lnTo>
                    <a:pt x="429149" y="411524"/>
                  </a:lnTo>
                  <a:lnTo>
                    <a:pt x="0" y="411524"/>
                  </a:lnTo>
                  <a:lnTo>
                    <a:pt x="0" y="137174"/>
                  </a:lnTo>
                  <a:lnTo>
                    <a:pt x="429149" y="137174"/>
                  </a:lnTo>
                  <a:lnTo>
                    <a:pt x="429149" y="0"/>
                  </a:lnTo>
                  <a:lnTo>
                    <a:pt x="703499" y="274349"/>
                  </a:lnTo>
                  <a:lnTo>
                    <a:pt x="429149" y="548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5313" y="3455625"/>
              <a:ext cx="703580" cy="549275"/>
            </a:xfrm>
            <a:custGeom>
              <a:avLst/>
              <a:gdLst/>
              <a:ahLst/>
              <a:cxnLst/>
              <a:rect l="l" t="t" r="r" b="b"/>
              <a:pathLst>
                <a:path w="703580" h="549275">
                  <a:moveTo>
                    <a:pt x="429149" y="548699"/>
                  </a:moveTo>
                  <a:lnTo>
                    <a:pt x="429149" y="411524"/>
                  </a:lnTo>
                  <a:lnTo>
                    <a:pt x="0" y="411524"/>
                  </a:lnTo>
                  <a:lnTo>
                    <a:pt x="0" y="137174"/>
                  </a:lnTo>
                  <a:lnTo>
                    <a:pt x="429149" y="137174"/>
                  </a:lnTo>
                  <a:lnTo>
                    <a:pt x="429149" y="0"/>
                  </a:lnTo>
                  <a:lnTo>
                    <a:pt x="703499" y="274349"/>
                  </a:lnTo>
                  <a:lnTo>
                    <a:pt x="429149" y="548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5078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Run</a:t>
            </a:r>
            <a:r>
              <a:rPr sz="3600" spc="-20" dirty="0"/>
              <a:t> </a:t>
            </a:r>
            <a:r>
              <a:rPr sz="3600" spc="-10" dirty="0"/>
              <a:t>on</a:t>
            </a:r>
            <a:r>
              <a:rPr sz="3600" spc="-15" dirty="0"/>
              <a:t> </a:t>
            </a:r>
            <a:r>
              <a:rPr sz="3600" spc="-5" dirty="0"/>
              <a:t>a</a:t>
            </a:r>
            <a:r>
              <a:rPr sz="3600" spc="-20" dirty="0"/>
              <a:t> physical </a:t>
            </a:r>
            <a:r>
              <a:rPr sz="3600" spc="10" dirty="0"/>
              <a:t>device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900" y="987873"/>
            <a:ext cx="2732175" cy="3642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625" y="1051755"/>
            <a:ext cx="6125210" cy="358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20" dirty="0">
                <a:latin typeface="Arial MT"/>
                <a:cs typeface="Arial MT"/>
              </a:rPr>
              <a:t>Turn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Options:</a:t>
            </a:r>
            <a:endParaRPr sz="1800">
              <a:latin typeface="Arial MT"/>
              <a:cs typeface="Arial MT"/>
            </a:endParaRPr>
          </a:p>
          <a:p>
            <a:pPr marL="927100" lvl="1" indent="-419734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800" b="1" spc="-5" dirty="0">
                <a:latin typeface="Arial"/>
                <a:cs typeface="Arial"/>
              </a:rPr>
              <a:t>Settings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About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  <a:p>
            <a:pPr marL="927100" lvl="1" indent="-419734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800" spc="-70" dirty="0">
                <a:latin typeface="Arial MT"/>
                <a:cs typeface="Arial MT"/>
              </a:rPr>
              <a:t>Tap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Build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 MT"/>
                <a:cs typeface="Arial MT"/>
              </a:rPr>
              <a:t>seven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times</a:t>
            </a:r>
            <a:endParaRPr sz="1800">
              <a:latin typeface="Arial MT"/>
              <a:cs typeface="Arial MT"/>
            </a:endParaRPr>
          </a:p>
          <a:p>
            <a:pPr marL="469900" indent="-419734">
              <a:lnSpc>
                <a:spcPts val="2155"/>
              </a:lnSpc>
              <a:spcBef>
                <a:spcPts val="10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20" dirty="0">
                <a:latin typeface="Arial MT"/>
                <a:cs typeface="Arial MT"/>
              </a:rPr>
              <a:t>Turn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USB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Debugging</a:t>
            </a:r>
            <a:endParaRPr sz="1800">
              <a:latin typeface="Arial MT"/>
              <a:cs typeface="Arial MT"/>
            </a:endParaRPr>
          </a:p>
          <a:p>
            <a:pPr marL="927100" lvl="1" indent="-419734">
              <a:lnSpc>
                <a:spcPts val="2155"/>
              </a:lnSpc>
              <a:buAutoNum type="alphaLcPeriod"/>
              <a:tabLst>
                <a:tab pos="926465" algn="l"/>
                <a:tab pos="927100" algn="l"/>
              </a:tabLst>
            </a:pPr>
            <a:r>
              <a:rPr sz="1800" b="1" spc="-5" dirty="0">
                <a:latin typeface="Arial"/>
                <a:cs typeface="Arial"/>
              </a:rPr>
              <a:t>Settings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Developer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Options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USB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Debugging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Connect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phone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cable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Windows/Linux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additional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setup: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Using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Hardware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Devices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Windows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drivers:</a:t>
            </a:r>
            <a:endParaRPr sz="1800">
              <a:latin typeface="Arial MT"/>
              <a:cs typeface="Arial MT"/>
            </a:endParaRPr>
          </a:p>
          <a:p>
            <a:pPr marL="533400" indent="-43116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Char char="●"/>
              <a:tabLst>
                <a:tab pos="532765" algn="l"/>
                <a:tab pos="534035" algn="l"/>
              </a:tabLst>
            </a:pP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OEM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USB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Drivers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6257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Get</a:t>
            </a:r>
            <a:r>
              <a:rPr sz="3600" spc="-20" dirty="0"/>
              <a:t> </a:t>
            </a:r>
            <a:r>
              <a:rPr sz="3600" spc="10" dirty="0"/>
              <a:t>feedback</a:t>
            </a:r>
            <a:r>
              <a:rPr sz="3600" spc="-15" dirty="0"/>
              <a:t> </a:t>
            </a:r>
            <a:r>
              <a:rPr sz="3600" spc="-10" dirty="0"/>
              <a:t>as</a:t>
            </a:r>
            <a:r>
              <a:rPr sz="3600" spc="-15" dirty="0"/>
              <a:t> </a:t>
            </a:r>
            <a:r>
              <a:rPr sz="3600" spc="-10" dirty="0"/>
              <a:t>your</a:t>
            </a:r>
            <a:r>
              <a:rPr sz="3600" spc="-20" dirty="0"/>
              <a:t> </a:t>
            </a:r>
            <a:r>
              <a:rPr sz="3600" spc="-10" dirty="0"/>
              <a:t>app</a:t>
            </a:r>
            <a:r>
              <a:rPr sz="3600" spc="-15" dirty="0"/>
              <a:t> </a:t>
            </a:r>
            <a:r>
              <a:rPr sz="3600" spc="-5" dirty="0"/>
              <a:t>runs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32765" indent="-412750">
              <a:lnSpc>
                <a:spcPct val="100000"/>
              </a:lnSpc>
              <a:spcBef>
                <a:spcPts val="520"/>
              </a:spcBef>
              <a:buFont typeface="Arial MT"/>
              <a:buChar char="●"/>
              <a:tabLst>
                <a:tab pos="533400" algn="l"/>
                <a:tab pos="534035" algn="l"/>
              </a:tabLst>
            </a:pPr>
            <a:r>
              <a:rPr spc="10" dirty="0"/>
              <a:t>As</a:t>
            </a:r>
            <a:r>
              <a:rPr spc="-5" dirty="0"/>
              <a:t> </a:t>
            </a:r>
            <a:r>
              <a:rPr spc="-25" dirty="0"/>
              <a:t>the</a:t>
            </a:r>
            <a:r>
              <a:rPr spc="-5" dirty="0"/>
              <a:t> </a:t>
            </a:r>
            <a:r>
              <a:rPr spc="-20" dirty="0"/>
              <a:t>app</a:t>
            </a:r>
            <a:r>
              <a:rPr spc="-5" dirty="0"/>
              <a:t> </a:t>
            </a:r>
            <a:r>
              <a:rPr spc="-30" dirty="0"/>
              <a:t>runs,</a:t>
            </a:r>
            <a:r>
              <a:rPr dirty="0"/>
              <a:t> </a:t>
            </a:r>
            <a:r>
              <a:rPr spc="-20" dirty="0"/>
              <a:t>Android</a:t>
            </a:r>
            <a:r>
              <a:rPr spc="-5" dirty="0"/>
              <a:t> </a:t>
            </a:r>
            <a:r>
              <a:rPr spc="-25" dirty="0"/>
              <a:t>Monitor</a:t>
            </a:r>
            <a:r>
              <a:rPr spc="-5" dirty="0"/>
              <a:t> </a:t>
            </a:r>
            <a:r>
              <a:rPr spc="-20" dirty="0"/>
              <a:t>logcat</a:t>
            </a:r>
            <a:r>
              <a:rPr dirty="0"/>
              <a:t> </a:t>
            </a:r>
            <a:r>
              <a:rPr spc="-25" dirty="0"/>
              <a:t>shows</a:t>
            </a:r>
            <a:r>
              <a:rPr spc="-5" dirty="0"/>
              <a:t> </a:t>
            </a:r>
            <a:r>
              <a:rPr spc="-20" dirty="0"/>
              <a:t>information</a:t>
            </a:r>
          </a:p>
          <a:p>
            <a:pPr marL="532765" marR="88900" indent="-412750">
              <a:lnSpc>
                <a:spcPct val="114599"/>
              </a:lnSpc>
              <a:buFont typeface="Arial MT"/>
              <a:buChar char="●"/>
              <a:tabLst>
                <a:tab pos="533400" algn="l"/>
                <a:tab pos="534035" algn="l"/>
              </a:tabLst>
            </a:pPr>
            <a:r>
              <a:rPr spc="-70" dirty="0"/>
              <a:t>You</a:t>
            </a:r>
            <a:r>
              <a:rPr spc="-10" dirty="0"/>
              <a:t> </a:t>
            </a:r>
            <a:r>
              <a:rPr spc="-25" dirty="0"/>
              <a:t>can</a:t>
            </a:r>
            <a:r>
              <a:rPr spc="-5" dirty="0"/>
              <a:t> </a:t>
            </a:r>
            <a:r>
              <a:rPr spc="-20" dirty="0"/>
              <a:t>add</a:t>
            </a:r>
            <a:r>
              <a:rPr spc="-5" dirty="0"/>
              <a:t> </a:t>
            </a:r>
            <a:r>
              <a:rPr spc="-25" dirty="0"/>
              <a:t>logging</a:t>
            </a:r>
            <a:r>
              <a:rPr spc="-10" dirty="0"/>
              <a:t> </a:t>
            </a:r>
            <a:r>
              <a:rPr spc="-20" dirty="0"/>
              <a:t>statements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45" dirty="0"/>
              <a:t>your</a:t>
            </a:r>
            <a:r>
              <a:rPr spc="-10" dirty="0"/>
              <a:t> </a:t>
            </a:r>
            <a:r>
              <a:rPr spc="-20" dirty="0"/>
              <a:t>app</a:t>
            </a:r>
            <a:r>
              <a:rPr spc="-5" dirty="0"/>
              <a:t> </a:t>
            </a:r>
            <a:r>
              <a:rPr spc="-35" dirty="0"/>
              <a:t>that</a:t>
            </a:r>
            <a:r>
              <a:rPr spc="-5" dirty="0"/>
              <a:t> </a:t>
            </a:r>
            <a:r>
              <a:rPr spc="-25" dirty="0"/>
              <a:t>will</a:t>
            </a:r>
            <a:r>
              <a:rPr spc="-5" dirty="0"/>
              <a:t> </a:t>
            </a:r>
            <a:r>
              <a:rPr spc="-25" dirty="0"/>
              <a:t>show </a:t>
            </a:r>
            <a:r>
              <a:rPr spc="-585" dirty="0"/>
              <a:t> </a:t>
            </a:r>
            <a:r>
              <a:rPr spc="-35" dirty="0"/>
              <a:t>up</a:t>
            </a:r>
            <a:r>
              <a:rPr spc="-10" dirty="0"/>
              <a:t> </a:t>
            </a:r>
            <a:r>
              <a:rPr spc="-35" dirty="0"/>
              <a:t>in</a:t>
            </a:r>
            <a:r>
              <a:rPr spc="-10" dirty="0"/>
              <a:t> </a:t>
            </a:r>
            <a:r>
              <a:rPr spc="-20" dirty="0"/>
              <a:t>logcat.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999" y="2711499"/>
            <a:ext cx="7943850" cy="1562100"/>
            <a:chOff x="685999" y="2711499"/>
            <a:chExt cx="7943850" cy="1562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525" y="2721025"/>
              <a:ext cx="7924799" cy="15430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0762" y="2716262"/>
              <a:ext cx="7934325" cy="1552575"/>
            </a:xfrm>
            <a:custGeom>
              <a:avLst/>
              <a:gdLst/>
              <a:ahLst/>
              <a:cxnLst/>
              <a:rect l="l" t="t" r="r" b="b"/>
              <a:pathLst>
                <a:path w="7934325" h="1552575">
                  <a:moveTo>
                    <a:pt x="0" y="0"/>
                  </a:moveTo>
                  <a:lnTo>
                    <a:pt x="7934324" y="0"/>
                  </a:lnTo>
                  <a:lnTo>
                    <a:pt x="7934324" y="1552574"/>
                  </a:lnTo>
                  <a:lnTo>
                    <a:pt x="0" y="1552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169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Logging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047750"/>
            <a:ext cx="7881620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import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android.util.Log;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24242"/>
                </a:solidFill>
                <a:latin typeface="Consolas"/>
                <a:cs typeface="Consolas"/>
              </a:rPr>
              <a:t>//</a:t>
            </a:r>
            <a:r>
              <a:rPr sz="2400" spc="-25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Consolas"/>
                <a:cs typeface="Consolas"/>
              </a:rPr>
              <a:t>Use</a:t>
            </a:r>
            <a:r>
              <a:rPr sz="2400" spc="-25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Consolas"/>
                <a:cs typeface="Consolas"/>
              </a:rPr>
              <a:t>class</a:t>
            </a:r>
            <a:r>
              <a:rPr sz="2400" spc="-25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Consolas"/>
                <a:cs typeface="Consolas"/>
              </a:rPr>
              <a:t>name</a:t>
            </a:r>
            <a:r>
              <a:rPr sz="2400" spc="-25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Consolas"/>
                <a:cs typeface="Consolas"/>
              </a:rPr>
              <a:t>as</a:t>
            </a:r>
            <a:r>
              <a:rPr sz="2400" spc="-25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Consolas"/>
                <a:cs typeface="Consolas"/>
              </a:rPr>
              <a:t>tag</a:t>
            </a:r>
            <a:endParaRPr sz="2400">
              <a:latin typeface="Consolas"/>
              <a:cs typeface="Consolas"/>
            </a:endParaRPr>
          </a:p>
          <a:p>
            <a:pPr marL="681990" marR="1334770" indent="-669925">
              <a:lnSpc>
                <a:spcPct val="114599"/>
              </a:lnSpc>
            </a:pPr>
            <a:r>
              <a:rPr sz="2400" spc="-5" dirty="0">
                <a:solidFill>
                  <a:srgbClr val="424242"/>
                </a:solidFill>
                <a:latin typeface="Consolas"/>
                <a:cs typeface="Consolas"/>
              </a:rPr>
              <a:t>private static final String TAG </a:t>
            </a:r>
            <a:r>
              <a:rPr sz="2400" dirty="0">
                <a:solidFill>
                  <a:srgbClr val="424242"/>
                </a:solidFill>
                <a:latin typeface="Consolas"/>
                <a:cs typeface="Consolas"/>
              </a:rPr>
              <a:t>= </a:t>
            </a:r>
            <a:r>
              <a:rPr sz="2400" spc="5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Consolas"/>
                <a:cs typeface="Consolas"/>
              </a:rPr>
              <a:t>MainActivity.class.getSimpleName();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nsolas"/>
                <a:cs typeface="Consolas"/>
              </a:rPr>
              <a:t>//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Show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message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in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Android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Monitor,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logcat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pane</a:t>
            </a:r>
            <a:endParaRPr sz="2400">
              <a:latin typeface="Consolas"/>
              <a:cs typeface="Consolas"/>
            </a:endParaRPr>
          </a:p>
          <a:p>
            <a:pPr marL="12700" marR="2009139">
              <a:lnSpc>
                <a:spcPct val="114599"/>
              </a:lnSpc>
            </a:pPr>
            <a:r>
              <a:rPr sz="2400" spc="-5" dirty="0">
                <a:latin typeface="Consolas"/>
                <a:cs typeface="Consolas"/>
              </a:rPr>
              <a:t>//</a:t>
            </a:r>
            <a:r>
              <a:rPr sz="2400" spc="-5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Log.&lt;log-level&gt;(TAG,</a:t>
            </a:r>
            <a:r>
              <a:rPr sz="2400" spc="-5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"Message"); </a:t>
            </a:r>
            <a:r>
              <a:rPr sz="2400" spc="-13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Log.d(TAG,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“Creating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the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URI</a:t>
            </a:r>
            <a:r>
              <a:rPr sz="2400" spc="5" dirty="0">
                <a:latin typeface="Arial MT"/>
                <a:cs typeface="Arial MT"/>
              </a:rPr>
              <a:t>…</a:t>
            </a:r>
            <a:r>
              <a:rPr sz="2400" spc="5" dirty="0">
                <a:latin typeface="Consolas"/>
                <a:cs typeface="Consolas"/>
              </a:rPr>
              <a:t>”);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621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Android</a:t>
            </a:r>
            <a:r>
              <a:rPr sz="3600" spc="-20" dirty="0"/>
              <a:t> </a:t>
            </a:r>
            <a:r>
              <a:rPr sz="3600" spc="-10" dirty="0"/>
              <a:t>Monitor</a:t>
            </a:r>
            <a:r>
              <a:rPr sz="3600" spc="-20" dirty="0"/>
              <a:t> </a:t>
            </a:r>
            <a:r>
              <a:rPr sz="3600" dirty="0"/>
              <a:t>&gt;</a:t>
            </a:r>
            <a:r>
              <a:rPr sz="3600" spc="-20" dirty="0"/>
              <a:t> </a:t>
            </a:r>
            <a:r>
              <a:rPr sz="3600" spc="-5" dirty="0"/>
              <a:t>logcat</a:t>
            </a:r>
            <a:r>
              <a:rPr sz="3600" spc="-20" dirty="0"/>
              <a:t> </a:t>
            </a:r>
            <a:r>
              <a:rPr sz="3600" dirty="0"/>
              <a:t>pane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" y="931874"/>
            <a:ext cx="4591049" cy="27050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949" y="1555093"/>
            <a:ext cx="8622665" cy="29114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008245" indent="-48069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5007610" algn="l"/>
                <a:tab pos="5008880" algn="l"/>
              </a:tabLst>
            </a:pP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Log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statements </a:t>
            </a:r>
            <a:r>
              <a:rPr sz="2400" spc="-35" dirty="0">
                <a:solidFill>
                  <a:srgbClr val="424242"/>
                </a:solidFill>
                <a:latin typeface="Roboto"/>
                <a:cs typeface="Roboto"/>
              </a:rPr>
              <a:t>in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code.</a:t>
            </a:r>
            <a:endParaRPr sz="2400">
              <a:latin typeface="Roboto"/>
              <a:cs typeface="Roboto"/>
            </a:endParaRPr>
          </a:p>
          <a:p>
            <a:pPr marL="5008245" marR="5080" indent="-480059">
              <a:lnSpc>
                <a:spcPts val="3300"/>
              </a:lnSpc>
              <a:spcBef>
                <a:spcPts val="155"/>
              </a:spcBef>
              <a:buAutoNum type="arabicPeriod"/>
              <a:tabLst>
                <a:tab pos="5007610" algn="l"/>
                <a:tab pos="5008880" algn="l"/>
              </a:tabLst>
            </a:pP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logcat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pane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shows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system </a:t>
            </a:r>
            <a:r>
              <a:rPr sz="2400" spc="-58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and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logging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messages</a:t>
            </a:r>
            <a:endParaRPr sz="2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Set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ﬁlters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424242"/>
                </a:solidFill>
                <a:latin typeface="Roboto"/>
                <a:cs typeface="Roboto"/>
              </a:rPr>
              <a:t>see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Roboto"/>
                <a:cs typeface="Roboto"/>
              </a:rPr>
              <a:t>what's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important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Roboto"/>
                <a:cs typeface="Roboto"/>
              </a:rPr>
              <a:t>you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Search </a:t>
            </a:r>
            <a:r>
              <a:rPr sz="2400" spc="-35" dirty="0">
                <a:solidFill>
                  <a:srgbClr val="424242"/>
                </a:solidFill>
                <a:latin typeface="Roboto"/>
                <a:cs typeface="Roboto"/>
              </a:rPr>
              <a:t>using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tags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236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Learn</a:t>
            </a:r>
            <a:r>
              <a:rPr sz="3600" spc="-70" dirty="0"/>
              <a:t> </a:t>
            </a:r>
            <a:r>
              <a:rPr sz="3600" spc="15" dirty="0"/>
              <a:t>more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1302642"/>
            <a:ext cx="8146415" cy="274002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495"/>
              </a:spcBef>
              <a:buClr>
                <a:srgbClr val="424242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Meet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Android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Studio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Oﬃcial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 Android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documentation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at</a:t>
            </a:r>
            <a:r>
              <a:rPr sz="2400" spc="80" dirty="0">
                <a:solidFill>
                  <a:srgbClr val="0097A7"/>
                </a:solidFill>
                <a:latin typeface="Roboto"/>
                <a:cs typeface="Roboto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developer.android.com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Clr>
                <a:srgbClr val="424242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Create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and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 Manage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Virtual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Devices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Clr>
                <a:srgbClr val="424242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Supporting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Different Platform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Versions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Clr>
                <a:srgbClr val="424242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6"/>
              </a:rPr>
              <a:t>Supporting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6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6"/>
              </a:rPr>
              <a:t>Multiple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6"/>
              </a:rPr>
              <a:t> Screens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345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Learn</a:t>
            </a:r>
            <a:r>
              <a:rPr sz="3600" spc="-35" dirty="0"/>
              <a:t> </a:t>
            </a:r>
            <a:r>
              <a:rPr sz="3600" spc="5" dirty="0"/>
              <a:t>even</a:t>
            </a:r>
            <a:r>
              <a:rPr sz="3600" spc="-30" dirty="0"/>
              <a:t> </a:t>
            </a:r>
            <a:r>
              <a:rPr sz="3600" spc="15" dirty="0"/>
              <a:t>more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1607442"/>
            <a:ext cx="6977380" cy="165417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495"/>
              </a:spcBef>
              <a:buClr>
                <a:srgbClr val="424242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Gradle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Wikipedia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page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Clr>
                <a:srgbClr val="424242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Google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Java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Programming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Language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style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guide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Find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answers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at</a:t>
            </a:r>
            <a:r>
              <a:rPr sz="2400" spc="50" dirty="0">
                <a:solidFill>
                  <a:srgbClr val="0097A7"/>
                </a:solidFill>
                <a:latin typeface="Roboto"/>
                <a:cs typeface="Roboto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Stackoverﬂow.com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25557"/>
            <a:ext cx="685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What's</a:t>
            </a:r>
            <a:r>
              <a:rPr sz="3600" spc="-65" dirty="0"/>
              <a:t> </a:t>
            </a:r>
            <a:r>
              <a:rPr sz="3600" spc="-5" dirty="0"/>
              <a:t>Next?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699" y="2063725"/>
            <a:ext cx="8521065" cy="1383665"/>
          </a:xfrm>
          <a:prstGeom prst="rect">
            <a:avLst/>
          </a:prstGeom>
          <a:ln w="38099">
            <a:solidFill>
              <a:srgbClr val="4CAE50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542925" indent="-412750">
              <a:lnSpc>
                <a:spcPct val="100000"/>
              </a:lnSpc>
              <a:spcBef>
                <a:spcPts val="1580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Concept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Chapter:</a:t>
            </a:r>
            <a:r>
              <a:rPr sz="2400" spc="65" dirty="0">
                <a:solidFill>
                  <a:srgbClr val="0097A7"/>
                </a:solidFill>
                <a:latin typeface="Roboto"/>
                <a:cs typeface="Roboto"/>
              </a:rPr>
              <a:t> 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1.1 </a:t>
            </a:r>
            <a:r>
              <a:rPr sz="2400" u="heavy" spc="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C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Create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Your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First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Android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2"/>
              </a:rPr>
              <a:t> App</a:t>
            </a:r>
            <a:endParaRPr sz="2400">
              <a:latin typeface="Roboto"/>
              <a:cs typeface="Roboto"/>
            </a:endParaRPr>
          </a:p>
          <a:p>
            <a:pPr marL="54292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Practical:</a:t>
            </a:r>
            <a:r>
              <a:rPr sz="2400" spc="35" dirty="0">
                <a:solidFill>
                  <a:srgbClr val="0097A7"/>
                </a:solidFill>
                <a:latin typeface="Roboto"/>
                <a:cs typeface="Roboto"/>
              </a:rPr>
              <a:t> 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1.1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P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Install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Android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Studio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and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Run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Hello 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World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54700" y="4829320"/>
            <a:ext cx="191706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757575"/>
                </a:solidFill>
                <a:latin typeface="Roboto"/>
                <a:cs typeface="Roboto"/>
              </a:rPr>
              <a:t>Android</a:t>
            </a:r>
            <a:r>
              <a:rPr sz="1000" b="1" spc="-15" dirty="0">
                <a:solidFill>
                  <a:srgbClr val="757575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757575"/>
                </a:solidFill>
                <a:latin typeface="Roboto"/>
                <a:cs typeface="Roboto"/>
              </a:rPr>
              <a:t>Developer</a:t>
            </a:r>
            <a:r>
              <a:rPr sz="1000" b="1" spc="-10" dirty="0">
                <a:solidFill>
                  <a:srgbClr val="757575"/>
                </a:solidFill>
                <a:latin typeface="Roboto"/>
                <a:cs typeface="Roboto"/>
              </a:rPr>
              <a:t> Fundamentals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2762" y="4715788"/>
            <a:ext cx="304292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590" algn="r">
              <a:lnSpc>
                <a:spcPts val="994"/>
              </a:lnSpc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</a:t>
            </a:r>
            <a:r>
              <a:rPr sz="900" i="1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</a:t>
            </a:r>
            <a:r>
              <a:rPr sz="900" i="1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sz="900" i="1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licensed</a:t>
            </a:r>
            <a:r>
              <a:rPr sz="900" i="1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</a:t>
            </a:r>
            <a:r>
              <a:rPr sz="900" i="1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900" i="1" spc="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Creative</a:t>
            </a:r>
            <a:endParaRPr sz="900">
              <a:latin typeface="Roboto"/>
              <a:cs typeface="Roboto"/>
            </a:endParaRPr>
          </a:p>
          <a:p>
            <a:pPr algn="r">
              <a:lnSpc>
                <a:spcPts val="1110"/>
              </a:lnSpc>
              <a:tabLst>
                <a:tab pos="1137285" algn="l"/>
              </a:tabLst>
            </a:pPr>
            <a:r>
              <a:rPr sz="1000" b="1" spc="-15" dirty="0">
                <a:solidFill>
                  <a:srgbClr val="757575"/>
                </a:solidFill>
                <a:latin typeface="Roboto"/>
                <a:cs typeface="Roboto"/>
              </a:rPr>
              <a:t>S</a:t>
            </a:r>
            <a:r>
              <a:rPr sz="1000" b="1" spc="-20" dirty="0">
                <a:solidFill>
                  <a:srgbClr val="757575"/>
                </a:solidFill>
                <a:latin typeface="Roboto"/>
                <a:cs typeface="Roboto"/>
              </a:rPr>
              <a:t>t</a:t>
            </a:r>
            <a:r>
              <a:rPr sz="1000" b="1" spc="-5" dirty="0">
                <a:solidFill>
                  <a:srgbClr val="757575"/>
                </a:solidFill>
                <a:latin typeface="Roboto"/>
                <a:cs typeface="Roboto"/>
              </a:rPr>
              <a:t>orin</a:t>
            </a:r>
            <a:r>
              <a:rPr sz="1000" b="1" dirty="0">
                <a:solidFill>
                  <a:srgbClr val="757575"/>
                </a:solidFill>
                <a:latin typeface="Roboto"/>
                <a:cs typeface="Roboto"/>
              </a:rPr>
              <a:t>g</a:t>
            </a:r>
            <a:r>
              <a:rPr sz="1000" b="1" spc="-5" dirty="0">
                <a:solidFill>
                  <a:srgbClr val="757575"/>
                </a:solidFill>
                <a:latin typeface="Roboto"/>
                <a:cs typeface="Roboto"/>
              </a:rPr>
              <a:t> </a:t>
            </a:r>
            <a:r>
              <a:rPr sz="1000" b="1" spc="-15" dirty="0">
                <a:solidFill>
                  <a:srgbClr val="757575"/>
                </a:solidFill>
                <a:latin typeface="Roboto"/>
                <a:cs typeface="Roboto"/>
              </a:rPr>
              <a:t>Dat</a:t>
            </a:r>
            <a:r>
              <a:rPr sz="1000" b="1" spc="-10" dirty="0">
                <a:solidFill>
                  <a:srgbClr val="757575"/>
                </a:solidFill>
                <a:latin typeface="Roboto"/>
                <a:cs typeface="Roboto"/>
              </a:rPr>
              <a:t>a</a:t>
            </a:r>
            <a:r>
              <a:rPr sz="1000" b="1" dirty="0">
                <a:solidFill>
                  <a:srgbClr val="757575"/>
                </a:solidFill>
                <a:latin typeface="Roboto"/>
                <a:cs typeface="Roboto"/>
              </a:rPr>
              <a:t>	</a:t>
            </a:r>
            <a:r>
              <a:rPr sz="1350" i="1" spc="-30" baseline="6172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Common</a:t>
            </a:r>
            <a:r>
              <a:rPr sz="1350" i="1" spc="-22" baseline="6172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s</a:t>
            </a:r>
            <a:r>
              <a:rPr sz="1350" i="1" spc="-7" baseline="6172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 </a:t>
            </a:r>
            <a:r>
              <a:rPr sz="1350" i="1" spc="-15" baseline="6172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A</a:t>
            </a:r>
            <a:r>
              <a:rPr sz="1350" i="1" spc="-44" baseline="6172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ttribution-NonComme</a:t>
            </a:r>
            <a:r>
              <a:rPr sz="1350" i="1" spc="-37" baseline="6172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r</a:t>
            </a:r>
            <a:r>
              <a:rPr sz="1350" i="1" spc="-30" baseline="6172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cial</a:t>
            </a:r>
            <a:endParaRPr sz="1350" baseline="6172">
              <a:latin typeface="Roboto"/>
              <a:cs typeface="Roboto"/>
            </a:endParaRPr>
          </a:p>
          <a:p>
            <a:pPr marL="1137285">
              <a:lnSpc>
                <a:spcPts val="1010"/>
              </a:lnSpc>
            </a:pP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4.0</a:t>
            </a:r>
            <a:r>
              <a:rPr sz="900" i="1" spc="-30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International</a:t>
            </a:r>
            <a:r>
              <a:rPr sz="900" i="1" spc="-30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  <a:hlinkClick r:id="rId3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4574" y="4777363"/>
            <a:ext cx="908099" cy="3177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4C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3747" y="1957539"/>
            <a:ext cx="1048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solidFill>
                  <a:srgbClr val="4CAE50"/>
                </a:solidFill>
              </a:rPr>
              <a:t>END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8781525" y="4842237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28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lang="en-US" spc="-1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108585">
                <a:lnSpc>
                  <a:spcPct val="100000"/>
                </a:lnSpc>
                <a:spcBef>
                  <a:spcPts val="5"/>
                </a:spcBef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61"/>
            <a:ext cx="1885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Contents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1477468"/>
            <a:ext cx="7619365" cy="219710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4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Android</a:t>
            </a:r>
            <a:r>
              <a:rPr sz="2400" spc="-3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Studio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Creating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"Hello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World"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app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Android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Studio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Basic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app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development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workﬂow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with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Android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Studio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0" dirty="0">
                <a:solidFill>
                  <a:srgbClr val="424242"/>
                </a:solidFill>
                <a:latin typeface="Roboto"/>
                <a:cs typeface="Roboto"/>
              </a:rPr>
              <a:t>Running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apps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on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virtual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Roboto"/>
                <a:cs typeface="Roboto"/>
              </a:rPr>
              <a:t>physical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devices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61"/>
            <a:ext cx="276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Prerequisites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1086943"/>
            <a:ext cx="6504940" cy="219710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4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Java Programming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 Language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solidFill>
                  <a:srgbClr val="424242"/>
                </a:solidFill>
                <a:latin typeface="Roboto"/>
                <a:cs typeface="Roboto"/>
              </a:rPr>
              <a:t>Object-oriented</a:t>
            </a:r>
            <a:r>
              <a:rPr sz="2400" spc="-3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programming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XM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L </a:t>
            </a:r>
            <a:r>
              <a:rPr sz="2400" spc="-420" dirty="0">
                <a:solidFill>
                  <a:srgbClr val="424242"/>
                </a:solidFill>
                <a:latin typeface="Roboto"/>
                <a:cs typeface="Roboto"/>
              </a:rPr>
              <a:t>-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Roboto"/>
                <a:cs typeface="Roboto"/>
              </a:rPr>
              <a:t>p</a:t>
            </a:r>
            <a:r>
              <a:rPr sz="2400" spc="-45" dirty="0">
                <a:solidFill>
                  <a:srgbClr val="424242"/>
                </a:solidFill>
                <a:latin typeface="Roboto"/>
                <a:cs typeface="Roboto"/>
              </a:rPr>
              <a:t>r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ope</a:t>
            </a:r>
            <a:r>
              <a:rPr sz="2400" spc="50" dirty="0">
                <a:solidFill>
                  <a:srgbClr val="424242"/>
                </a:solidFill>
                <a:latin typeface="Roboto"/>
                <a:cs typeface="Roboto"/>
              </a:rPr>
              <a:t>r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ties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/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attributes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0" dirty="0">
                <a:solidFill>
                  <a:srgbClr val="424242"/>
                </a:solidFill>
                <a:latin typeface="Roboto"/>
                <a:cs typeface="Roboto"/>
              </a:rPr>
              <a:t>Using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an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IDE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424242"/>
                </a:solidFill>
                <a:latin typeface="Roboto"/>
                <a:cs typeface="Roboto"/>
              </a:rPr>
              <a:t>for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Roboto"/>
                <a:cs typeface="Roboto"/>
              </a:rPr>
              <a:t>development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debugging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0175" y="4777350"/>
              <a:ext cx="908099" cy="3177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7227" y="1915377"/>
            <a:ext cx="44253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Android</a:t>
            </a:r>
            <a:r>
              <a:rPr spc="-70" dirty="0"/>
              <a:t> </a:t>
            </a:r>
            <a:r>
              <a:rPr spc="-25" dirty="0"/>
              <a:t>Studio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57"/>
            <a:ext cx="4935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What </a:t>
            </a:r>
            <a:r>
              <a:rPr sz="3600" spc="-10" dirty="0"/>
              <a:t>is</a:t>
            </a:r>
            <a:r>
              <a:rPr sz="3600" spc="-20" dirty="0"/>
              <a:t> </a:t>
            </a:r>
            <a:r>
              <a:rPr sz="3600" spc="-5" dirty="0"/>
              <a:t>Android</a:t>
            </a:r>
            <a:r>
              <a:rPr sz="3600" spc="-25" dirty="0"/>
              <a:t> </a:t>
            </a:r>
            <a:r>
              <a:rPr sz="3600" spc="-20" dirty="0"/>
              <a:t>Studio?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875" y="1025925"/>
            <a:ext cx="4618549" cy="3509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31849" y="931033"/>
            <a:ext cx="3007360" cy="364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Android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Project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latin typeface="Arial MT"/>
                <a:cs typeface="Arial MT"/>
              </a:rPr>
              <a:t>Templates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Layout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Editor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latin typeface="Arial MT"/>
                <a:cs typeface="Arial MT"/>
              </a:rPr>
              <a:t>Testing </a:t>
            </a:r>
            <a:r>
              <a:rPr sz="2400" spc="-5" dirty="0">
                <a:latin typeface="Arial MT"/>
                <a:cs typeface="Arial MT"/>
              </a:rPr>
              <a:t>tools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Gradle-based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Log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Console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Debugger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Arial MT"/>
                <a:cs typeface="Arial MT"/>
              </a:rPr>
              <a:t>Monitors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65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Emulators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61"/>
            <a:ext cx="433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Installation</a:t>
            </a:r>
            <a:r>
              <a:rPr sz="3600" spc="-4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2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956768"/>
            <a:ext cx="7912100" cy="32099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latin typeface="Roboto"/>
                <a:cs typeface="Roboto"/>
              </a:rPr>
              <a:t>Mac,</a:t>
            </a:r>
            <a:r>
              <a:rPr sz="2400" spc="-2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Windows,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or</a:t>
            </a:r>
            <a:r>
              <a:rPr sz="2400" spc="-25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Linux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Font typeface="Arial MT"/>
              <a:buChar char="●"/>
              <a:tabLst>
                <a:tab pos="424815" algn="l"/>
                <a:tab pos="425450" algn="l"/>
                <a:tab pos="2586990" algn="l"/>
              </a:tabLst>
            </a:pP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Requires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Java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Roboto"/>
                <a:cs typeface="Roboto"/>
              </a:rPr>
              <a:t>Development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Roboto"/>
                <a:cs typeface="Roboto"/>
              </a:rPr>
              <a:t>Kit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 (JDK)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Roboto"/>
                <a:cs typeface="Roboto"/>
              </a:rPr>
              <a:t>1.7 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or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Roboto"/>
                <a:cs typeface="Roboto"/>
              </a:rPr>
              <a:t>better</a:t>
            </a:r>
            <a:r>
              <a:rPr sz="2400" spc="-5" dirty="0">
                <a:solidFill>
                  <a:srgbClr val="424242"/>
                </a:solidFill>
                <a:latin typeface="Roboto"/>
                <a:cs typeface="Roboto"/>
              </a:rPr>
              <a:t> from </a:t>
            </a:r>
            <a:r>
              <a:rPr sz="2400" spc="-580" dirty="0">
                <a:solidFill>
                  <a:srgbClr val="0097A7"/>
                </a:solidFill>
                <a:latin typeface="Roboto"/>
                <a:cs typeface="Roboto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Oracle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Java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SE	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downloads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3"/>
              </a:rPr>
              <a:t>page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latin typeface="Roboto"/>
                <a:cs typeface="Roboto"/>
              </a:rPr>
              <a:t>Set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JAVA_HOME </a:t>
            </a:r>
            <a:r>
              <a:rPr sz="2400" spc="-25" dirty="0">
                <a:latin typeface="Roboto"/>
                <a:cs typeface="Roboto"/>
              </a:rPr>
              <a:t>to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JDK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installation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location</a:t>
            </a:r>
            <a:endParaRPr sz="2400">
              <a:latin typeface="Roboto"/>
              <a:cs typeface="Roboto"/>
            </a:endParaRPr>
          </a:p>
          <a:p>
            <a:pPr marL="424815" marR="1412875" indent="-412750">
              <a:lnSpc>
                <a:spcPct val="1145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latin typeface="Roboto"/>
                <a:cs typeface="Roboto"/>
              </a:rPr>
              <a:t>Download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install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Android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Studio</a:t>
            </a:r>
            <a:r>
              <a:rPr sz="2400" spc="-5" dirty="0">
                <a:latin typeface="Roboto"/>
                <a:cs typeface="Roboto"/>
              </a:rPr>
              <a:t> from </a:t>
            </a:r>
            <a:r>
              <a:rPr sz="2400" dirty="0">
                <a:solidFill>
                  <a:srgbClr val="0097A7"/>
                </a:solidFill>
                <a:latin typeface="Roboto"/>
                <a:cs typeface="Roboto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4"/>
              </a:rPr>
              <a:t>http://developer.android.com/sdk/index.html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latin typeface="Roboto"/>
                <a:cs typeface="Roboto"/>
              </a:rPr>
              <a:t>See</a:t>
            </a:r>
            <a:r>
              <a:rPr sz="2400" spc="-5" dirty="0">
                <a:solidFill>
                  <a:srgbClr val="0097A7"/>
                </a:solidFill>
                <a:latin typeface="Roboto"/>
                <a:cs typeface="Roboto"/>
              </a:rPr>
              <a:t> 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1.1 </a:t>
            </a:r>
            <a:r>
              <a:rPr sz="2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P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Install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Android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2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Studio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for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Roboto"/>
                <a:cs typeface="Roboto"/>
                <a:hlinkClick r:id="rId5"/>
              </a:rPr>
              <a:t>details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0175" y="4777350"/>
              <a:ext cx="908099" cy="3177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87045" marR="5080" indent="551815">
              <a:lnSpc>
                <a:spcPts val="6220"/>
              </a:lnSpc>
              <a:spcBef>
                <a:spcPts val="225"/>
              </a:spcBef>
            </a:pPr>
            <a:r>
              <a:rPr spc="10" dirty="0"/>
              <a:t>Creating </a:t>
            </a:r>
            <a:r>
              <a:rPr spc="-60" dirty="0"/>
              <a:t>Your </a:t>
            </a:r>
            <a:r>
              <a:rPr spc="-55" dirty="0"/>
              <a:t> </a:t>
            </a:r>
            <a:r>
              <a:rPr spc="-20" dirty="0"/>
              <a:t>First</a:t>
            </a:r>
            <a:r>
              <a:rPr spc="-45" dirty="0"/>
              <a:t> </a:t>
            </a:r>
            <a:r>
              <a:rPr spc="-5" dirty="0"/>
              <a:t>Android</a:t>
            </a:r>
            <a:r>
              <a:rPr spc="-40" dirty="0"/>
              <a:t> </a:t>
            </a:r>
            <a:r>
              <a:rPr spc="10" dirty="0"/>
              <a:t>App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5583"/>
            <a:ext cx="4196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Start</a:t>
            </a:r>
            <a:r>
              <a:rPr sz="3600" spc="-35" dirty="0"/>
              <a:t> </a:t>
            </a:r>
            <a:r>
              <a:rPr sz="3600" spc="-5" dirty="0"/>
              <a:t>Android</a:t>
            </a:r>
            <a:r>
              <a:rPr sz="3600" spc="-30" dirty="0"/>
              <a:t> </a:t>
            </a:r>
            <a:r>
              <a:rPr sz="3600" spc="-20" dirty="0"/>
              <a:t>Studio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0288" y="867037"/>
            <a:ext cx="8667750" cy="3645535"/>
            <a:chOff x="460288" y="867037"/>
            <a:chExt cx="8667750" cy="3645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623" y="929850"/>
              <a:ext cx="6051098" cy="3582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8925" y="2813024"/>
              <a:ext cx="2385695" cy="198755"/>
            </a:xfrm>
            <a:custGeom>
              <a:avLst/>
              <a:gdLst/>
              <a:ahLst/>
              <a:cxnLst/>
              <a:rect l="l" t="t" r="r" b="b"/>
              <a:pathLst>
                <a:path w="2385695" h="198755">
                  <a:moveTo>
                    <a:pt x="0" y="0"/>
                  </a:moveTo>
                  <a:lnTo>
                    <a:pt x="2385299" y="0"/>
                  </a:lnTo>
                  <a:lnTo>
                    <a:pt x="2385299" y="198599"/>
                  </a:lnTo>
                  <a:lnTo>
                    <a:pt x="0" y="1985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2749" y="2517474"/>
              <a:ext cx="1616710" cy="198755"/>
            </a:xfrm>
            <a:custGeom>
              <a:avLst/>
              <a:gdLst/>
              <a:ahLst/>
              <a:cxnLst/>
              <a:rect l="l" t="t" r="r" b="b"/>
              <a:pathLst>
                <a:path w="1616710" h="198755">
                  <a:moveTo>
                    <a:pt x="1616699" y="198599"/>
                  </a:moveTo>
                  <a:lnTo>
                    <a:pt x="0" y="198599"/>
                  </a:lnTo>
                  <a:lnTo>
                    <a:pt x="0" y="0"/>
                  </a:lnTo>
                  <a:lnTo>
                    <a:pt x="1616699" y="0"/>
                  </a:lnTo>
                  <a:lnTo>
                    <a:pt x="1616699" y="198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288" y="1649475"/>
              <a:ext cx="2143124" cy="2143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57513" y="871799"/>
              <a:ext cx="549275" cy="703580"/>
            </a:xfrm>
            <a:custGeom>
              <a:avLst/>
              <a:gdLst/>
              <a:ahLst/>
              <a:cxnLst/>
              <a:rect l="l" t="t" r="r" b="b"/>
              <a:pathLst>
                <a:path w="549275" h="703580">
                  <a:moveTo>
                    <a:pt x="274349" y="703499"/>
                  </a:moveTo>
                  <a:lnTo>
                    <a:pt x="0" y="429149"/>
                  </a:lnTo>
                  <a:lnTo>
                    <a:pt x="137174" y="429149"/>
                  </a:lnTo>
                  <a:lnTo>
                    <a:pt x="137174" y="0"/>
                  </a:lnTo>
                  <a:lnTo>
                    <a:pt x="411524" y="0"/>
                  </a:lnTo>
                  <a:lnTo>
                    <a:pt x="411524" y="429149"/>
                  </a:lnTo>
                  <a:lnTo>
                    <a:pt x="548699" y="429149"/>
                  </a:lnTo>
                  <a:lnTo>
                    <a:pt x="274349" y="703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7513" y="871799"/>
              <a:ext cx="549275" cy="703580"/>
            </a:xfrm>
            <a:custGeom>
              <a:avLst/>
              <a:gdLst/>
              <a:ahLst/>
              <a:cxnLst/>
              <a:rect l="l" t="t" r="r" b="b"/>
              <a:pathLst>
                <a:path w="549275" h="703580">
                  <a:moveTo>
                    <a:pt x="0" y="429149"/>
                  </a:moveTo>
                  <a:lnTo>
                    <a:pt x="137174" y="429149"/>
                  </a:lnTo>
                  <a:lnTo>
                    <a:pt x="137174" y="0"/>
                  </a:lnTo>
                  <a:lnTo>
                    <a:pt x="411524" y="0"/>
                  </a:lnTo>
                  <a:lnTo>
                    <a:pt x="411524" y="429149"/>
                  </a:lnTo>
                  <a:lnTo>
                    <a:pt x="548699" y="429149"/>
                  </a:lnTo>
                  <a:lnTo>
                    <a:pt x="274349" y="703499"/>
                  </a:lnTo>
                  <a:lnTo>
                    <a:pt x="0" y="429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6325" y="3630525"/>
              <a:ext cx="1317625" cy="768350"/>
            </a:xfrm>
            <a:custGeom>
              <a:avLst/>
              <a:gdLst/>
              <a:ahLst/>
              <a:cxnLst/>
              <a:rect l="l" t="t" r="r" b="b"/>
              <a:pathLst>
                <a:path w="1317625" h="768350">
                  <a:moveTo>
                    <a:pt x="1170896" y="767999"/>
                  </a:moveTo>
                  <a:lnTo>
                    <a:pt x="1170896" y="705434"/>
                  </a:lnTo>
                  <a:lnTo>
                    <a:pt x="0" y="705434"/>
                  </a:lnTo>
                  <a:lnTo>
                    <a:pt x="0" y="0"/>
                  </a:lnTo>
                  <a:lnTo>
                    <a:pt x="258869" y="0"/>
                  </a:lnTo>
                  <a:lnTo>
                    <a:pt x="258869" y="446565"/>
                  </a:lnTo>
                  <a:lnTo>
                    <a:pt x="1170896" y="446565"/>
                  </a:lnTo>
                  <a:lnTo>
                    <a:pt x="1170896" y="383999"/>
                  </a:lnTo>
                  <a:lnTo>
                    <a:pt x="1317599" y="575999"/>
                  </a:lnTo>
                  <a:lnTo>
                    <a:pt x="1170896" y="767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6325" y="3630525"/>
              <a:ext cx="1317625" cy="768350"/>
            </a:xfrm>
            <a:custGeom>
              <a:avLst/>
              <a:gdLst/>
              <a:ahLst/>
              <a:cxnLst/>
              <a:rect l="l" t="t" r="r" b="b"/>
              <a:pathLst>
                <a:path w="1317625" h="768350">
                  <a:moveTo>
                    <a:pt x="258869" y="0"/>
                  </a:moveTo>
                  <a:lnTo>
                    <a:pt x="258869" y="446565"/>
                  </a:lnTo>
                  <a:lnTo>
                    <a:pt x="1170896" y="446565"/>
                  </a:lnTo>
                  <a:lnTo>
                    <a:pt x="1170896" y="383999"/>
                  </a:lnTo>
                  <a:lnTo>
                    <a:pt x="1317599" y="575999"/>
                  </a:lnTo>
                  <a:lnTo>
                    <a:pt x="1170896" y="767999"/>
                  </a:lnTo>
                  <a:lnTo>
                    <a:pt x="1170896" y="705434"/>
                  </a:lnTo>
                  <a:lnTo>
                    <a:pt x="0" y="705434"/>
                  </a:lnTo>
                  <a:lnTo>
                    <a:pt x="0" y="0"/>
                  </a:lnTo>
                  <a:lnTo>
                    <a:pt x="25886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83900" y="4695438"/>
            <a:ext cx="19304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95"/>
              </a:spcBef>
            </a:pP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work is licensed </a:t>
            </a:r>
            <a:r>
              <a:rPr sz="900" i="1" spc="-25" dirty="0">
                <a:solidFill>
                  <a:srgbClr val="666666"/>
                </a:solidFill>
                <a:latin typeface="Roboto"/>
                <a:cs typeface="Roboto"/>
              </a:rPr>
              <a:t>under </a:t>
            </a:r>
            <a:r>
              <a:rPr sz="900" i="1" spc="-20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Creative </a:t>
            </a:r>
            <a:r>
              <a:rPr sz="900" i="1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Commons </a:t>
            </a:r>
            <a:r>
              <a:rPr sz="900" i="1" u="sng" spc="-2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Attribution-NonCommercial </a:t>
            </a:r>
            <a:r>
              <a:rPr sz="900" i="1" spc="-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i="1" u="sng" spc="-1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4.0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International</a:t>
            </a:r>
            <a:r>
              <a:rPr sz="900" i="1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900" i="1" u="sng" spc="-2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Roboto"/>
                <a:cs typeface="Roboto"/>
                <a:hlinkClick r:id="rId4"/>
              </a:rPr>
              <a:t>License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25"/>
              </a:spcBef>
            </a:pPr>
            <a:r>
              <a:rPr lang="en-US" smtClean="0"/>
              <a:t>Create your ﬁrst  Android app</a:t>
            </a:r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795</Words>
  <Application>Microsoft Office PowerPoint</Application>
  <PresentationFormat>On-screen Show (16:9)</PresentationFormat>
  <Paragraphs>186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1.1 Create Your First  Android App</vt:lpstr>
      <vt:lpstr>Contents</vt:lpstr>
      <vt:lpstr>Prerequisites</vt:lpstr>
      <vt:lpstr>Android Studio</vt:lpstr>
      <vt:lpstr>What is Android Studio?</vt:lpstr>
      <vt:lpstr>Installation Overview</vt:lpstr>
      <vt:lpstr>Creating Your  First Android App</vt:lpstr>
      <vt:lpstr>Start Android Studio</vt:lpstr>
      <vt:lpstr>Create a project inside Android Studio</vt:lpstr>
      <vt:lpstr>Name your app</vt:lpstr>
      <vt:lpstr>Pick activity template</vt:lpstr>
      <vt:lpstr>Name your activity</vt:lpstr>
      <vt:lpstr>Android Studio Panes</vt:lpstr>
      <vt:lpstr>Project folders</vt:lpstr>
      <vt:lpstr>Gradle build system</vt:lpstr>
      <vt:lpstr>Run your app</vt:lpstr>
      <vt:lpstr>Create a virtual device</vt:lpstr>
      <vt:lpstr>Conﬁgure virtual device</vt:lpstr>
      <vt:lpstr>Run on a virtual device</vt:lpstr>
      <vt:lpstr>Run on a physical device</vt:lpstr>
      <vt:lpstr>Get feedback as your app runs</vt:lpstr>
      <vt:lpstr>Logging</vt:lpstr>
      <vt:lpstr>Android Monitor &gt; logcat pane</vt:lpstr>
      <vt:lpstr>Learn more</vt:lpstr>
      <vt:lpstr>Learn even more</vt:lpstr>
      <vt:lpstr>What's Next?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PRAVEEN KUMAR THUMUKUNTA</cp:lastModifiedBy>
  <cp:revision>1</cp:revision>
  <dcterms:created xsi:type="dcterms:W3CDTF">2021-10-21T13:09:53Z</dcterms:created>
  <dcterms:modified xsi:type="dcterms:W3CDTF">2021-10-21T13:17:54Z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