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9"/>
  </p:notesMasterIdLst>
  <p:sldIdLst>
    <p:sldId id="274" r:id="rId2"/>
    <p:sldId id="257" r:id="rId3"/>
    <p:sldId id="258" r:id="rId4"/>
    <p:sldId id="259" r:id="rId5"/>
    <p:sldId id="260" r:id="rId6"/>
    <p:sldId id="261" r:id="rId7"/>
    <p:sldId id="265" r:id="rId8"/>
    <p:sldId id="262" r:id="rId9"/>
    <p:sldId id="266" r:id="rId10"/>
    <p:sldId id="263" r:id="rId11"/>
    <p:sldId id="267" r:id="rId12"/>
    <p:sldId id="264" r:id="rId13"/>
    <p:sldId id="268" r:id="rId14"/>
    <p:sldId id="269" r:id="rId15"/>
    <p:sldId id="271" r:id="rId16"/>
    <p:sldId id="272"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61"/>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76AAD-8E38-1D46-8D28-A0AC827458CE}" type="datetimeFigureOut">
              <a:rPr lang="en-US" smtClean="0"/>
              <a:t>10/23/2022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069DA-9CC9-414C-A28A-35A030972CDD}" type="slidenum">
              <a:rPr lang="en-US" smtClean="0"/>
              <a:t>‹#›</a:t>
            </a:fld>
            <a:endParaRPr lang="en-US"/>
          </a:p>
        </p:txBody>
      </p:sp>
    </p:spTree>
    <p:extLst>
      <p:ext uri="{BB962C8B-B14F-4D97-AF65-F5344CB8AC3E}">
        <p14:creationId xmlns:p14="http://schemas.microsoft.com/office/powerpoint/2010/main" val="1329918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reason could be developer missed it due to chasing deadline. Is it fair point? No. </a:t>
            </a:r>
          </a:p>
        </p:txBody>
      </p:sp>
      <p:sp>
        <p:nvSpPr>
          <p:cNvPr id="4" name="Slide Number Placeholder 3"/>
          <p:cNvSpPr>
            <a:spLocks noGrp="1"/>
          </p:cNvSpPr>
          <p:nvPr>
            <p:ph type="sldNum" sz="quarter" idx="5"/>
          </p:nvPr>
        </p:nvSpPr>
        <p:spPr/>
        <p:txBody>
          <a:bodyPr/>
          <a:lstStyle/>
          <a:p>
            <a:fld id="{54B069DA-9CC9-414C-A28A-35A030972CDD}" type="slidenum">
              <a:rPr lang="en-US" smtClean="0"/>
              <a:t>5</a:t>
            </a:fld>
            <a:endParaRPr lang="en-US"/>
          </a:p>
        </p:txBody>
      </p:sp>
    </p:spTree>
    <p:extLst>
      <p:ext uri="{BB962C8B-B14F-4D97-AF65-F5344CB8AC3E}">
        <p14:creationId xmlns:p14="http://schemas.microsoft.com/office/powerpoint/2010/main" val="2009598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Sunday, October 23, 2022</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3957411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Sunday, October 23, 2022</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8446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Sunday, October 23, 2022</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914134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Sunday, October 23, 2022</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97370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Sunday, October 23, 2022</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66230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Sunday, October 23, 2022</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47248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Sunday, October 23, 2022</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4935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Sunday, October 23, 2022</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04092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Sunday, October 23, 2022</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70837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Sunday, October 23, 2022</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68871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Sunday, October 23, 2022</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775174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000">
                <a:solidFill>
                  <a:schemeClr val="tx2"/>
                </a:solidFill>
              </a:defRPr>
            </a:lvl1pPr>
          </a:lstStyle>
          <a:p>
            <a:fld id="{E8352ED3-3C46-4C9A-9738-67B2D875E7E2}" type="datetime2">
              <a:rPr lang="en-US" smtClean="0"/>
              <a:pPr/>
              <a:t>Sunday, October 23, 2022</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0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0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76677614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hyperlink" Target="https://pravin.de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4565-7317-E1A4-973D-D900E4F58F94}"/>
              </a:ext>
            </a:extLst>
          </p:cNvPr>
          <p:cNvSpPr>
            <a:spLocks noGrp="1"/>
          </p:cNvSpPr>
          <p:nvPr>
            <p:ph type="ctrTitle"/>
          </p:nvPr>
        </p:nvSpPr>
        <p:spPr>
          <a:xfrm>
            <a:off x="5989319" y="576263"/>
            <a:ext cx="5054196" cy="2967606"/>
          </a:xfrm>
        </p:spPr>
        <p:txBody>
          <a:bodyPr anchor="b">
            <a:normAutofit/>
          </a:bodyPr>
          <a:lstStyle/>
          <a:p>
            <a:pPr algn="l"/>
            <a:r>
              <a:rPr lang="en-US" sz="4800" dirty="0"/>
              <a:t>How (Not) To document Your APIs</a:t>
            </a:r>
          </a:p>
        </p:txBody>
      </p:sp>
      <p:pic>
        <p:nvPicPr>
          <p:cNvPr id="4" name="Picture 2" descr="Diagram&#10;&#10;Description automatically generated">
            <a:extLst>
              <a:ext uri="{FF2B5EF4-FFF2-40B4-BE49-F238E27FC236}">
                <a16:creationId xmlns:a16="http://schemas.microsoft.com/office/drawing/2014/main" id="{BCB432B1-175B-B961-ED0D-E051903D7D29}"/>
              </a:ext>
            </a:extLst>
          </p:cNvPr>
          <p:cNvPicPr>
            <a:picLocks noChangeAspect="1"/>
          </p:cNvPicPr>
          <p:nvPr/>
        </p:nvPicPr>
        <p:blipFill rotWithShape="1">
          <a:blip r:embed="rId2"/>
          <a:srcRect l="29171" r="6829" b="-1"/>
          <a:stretch/>
        </p:blipFill>
        <p:spPr>
          <a:xfrm>
            <a:off x="-6472" y="10"/>
            <a:ext cx="5486394" cy="6857982"/>
          </a:xfrm>
          <a:prstGeom prst="rect">
            <a:avLst/>
          </a:prstGeom>
        </p:spPr>
      </p:pic>
    </p:spTree>
    <p:extLst>
      <p:ext uri="{BB962C8B-B14F-4D97-AF65-F5344CB8AC3E}">
        <p14:creationId xmlns:p14="http://schemas.microsoft.com/office/powerpoint/2010/main" val="3487915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1EBB-9512-D745-3DF2-95D187EAB0F1}"/>
              </a:ext>
            </a:extLst>
          </p:cNvPr>
          <p:cNvSpPr>
            <a:spLocks noGrp="1"/>
          </p:cNvSpPr>
          <p:nvPr>
            <p:ph type="title"/>
          </p:nvPr>
        </p:nvSpPr>
        <p:spPr/>
        <p:txBody>
          <a:bodyPr>
            <a:normAutofit/>
          </a:bodyPr>
          <a:lstStyle/>
          <a:p>
            <a:r>
              <a:rPr lang="en-IN" b="0" i="0" dirty="0">
                <a:effectLst/>
                <a:latin typeface="Lato" panose="020F0502020204030203" pitchFamily="34" charset="0"/>
              </a:rPr>
              <a:t>Instance 3: Money Transfer API</a:t>
            </a:r>
            <a:endParaRPr lang="en-US" dirty="0"/>
          </a:p>
        </p:txBody>
      </p:sp>
      <p:sp>
        <p:nvSpPr>
          <p:cNvPr id="3" name="Content Placeholder 2">
            <a:extLst>
              <a:ext uri="{FF2B5EF4-FFF2-40B4-BE49-F238E27FC236}">
                <a16:creationId xmlns:a16="http://schemas.microsoft.com/office/drawing/2014/main" id="{B3D6D005-3175-1746-F301-B7D20EE9C2BE}"/>
              </a:ext>
            </a:extLst>
          </p:cNvPr>
          <p:cNvSpPr>
            <a:spLocks noGrp="1"/>
          </p:cNvSpPr>
          <p:nvPr>
            <p:ph idx="1"/>
          </p:nvPr>
        </p:nvSpPr>
        <p:spPr/>
        <p:txBody>
          <a:bodyPr/>
          <a:lstStyle/>
          <a:p>
            <a:pPr algn="l"/>
            <a:r>
              <a:rPr lang="en-IN" b="0" i="0" dirty="0">
                <a:solidFill>
                  <a:srgbClr val="34343C"/>
                </a:solidFill>
                <a:effectLst/>
                <a:latin typeface="Source Sans Pro" panose="020B0503030403020204" pitchFamily="34" charset="0"/>
              </a:rPr>
              <a:t>An API used to </a:t>
            </a:r>
            <a:r>
              <a:rPr lang="en-IN" b="1" i="0" dirty="0">
                <a:solidFill>
                  <a:srgbClr val="34343C"/>
                </a:solidFill>
                <a:effectLst/>
                <a:latin typeface="Source Sans Pro" panose="020B0503030403020204" pitchFamily="34" charset="0"/>
              </a:rPr>
              <a:t>send money </a:t>
            </a:r>
            <a:r>
              <a:rPr lang="en-IN" b="0" i="0" dirty="0">
                <a:solidFill>
                  <a:srgbClr val="34343C"/>
                </a:solidFill>
                <a:effectLst/>
                <a:latin typeface="Source Sans Pro" panose="020B0503030403020204" pitchFamily="34" charset="0"/>
              </a:rPr>
              <a:t>from an </a:t>
            </a:r>
            <a:r>
              <a:rPr lang="en-IN" b="0" i="0" dirty="0">
                <a:solidFill>
                  <a:srgbClr val="FF0000"/>
                </a:solidFill>
                <a:effectLst/>
                <a:latin typeface="Source Sans Pro" panose="020B0503030403020204" pitchFamily="34" charset="0"/>
              </a:rPr>
              <a:t>internal account </a:t>
            </a:r>
            <a:r>
              <a:rPr lang="en-IN" b="0" i="0" dirty="0">
                <a:solidFill>
                  <a:srgbClr val="34343C"/>
                </a:solidFill>
                <a:effectLst/>
                <a:latin typeface="Source Sans Pro" panose="020B0503030403020204" pitchFamily="34" charset="0"/>
              </a:rPr>
              <a:t>to an </a:t>
            </a:r>
            <a:r>
              <a:rPr lang="en-IN" b="0" i="0" dirty="0">
                <a:solidFill>
                  <a:srgbClr val="FF0000"/>
                </a:solidFill>
                <a:effectLst/>
                <a:latin typeface="Source Sans Pro" panose="020B0503030403020204" pitchFamily="34" charset="0"/>
              </a:rPr>
              <a:t>external account</a:t>
            </a:r>
            <a:r>
              <a:rPr lang="en-IN" b="0" i="0" dirty="0">
                <a:solidFill>
                  <a:srgbClr val="34343C"/>
                </a:solidFill>
                <a:effectLst/>
                <a:latin typeface="Source Sans Pro" panose="020B0503030403020204" pitchFamily="34" charset="0"/>
              </a:rPr>
              <a:t> (customer account).</a:t>
            </a:r>
          </a:p>
          <a:p>
            <a:pPr algn="l"/>
            <a:r>
              <a:rPr lang="en-IN" b="0" i="0" dirty="0">
                <a:solidFill>
                  <a:srgbClr val="34343C"/>
                </a:solidFill>
                <a:effectLst/>
                <a:latin typeface="Source Sans Pro" panose="020B0503030403020204" pitchFamily="34" charset="0"/>
              </a:rPr>
              <a:t>API has </a:t>
            </a:r>
            <a:r>
              <a:rPr lang="en-IN" dirty="0"/>
              <a:t>some fields marked as </a:t>
            </a:r>
            <a:r>
              <a:rPr lang="en-IN" dirty="0">
                <a:solidFill>
                  <a:srgbClr val="FF0000"/>
                </a:solidFill>
              </a:rPr>
              <a:t>mandatory</a:t>
            </a:r>
            <a:r>
              <a:rPr lang="en-IN" b="0" dirty="0">
                <a:solidFill>
                  <a:srgbClr val="34343C"/>
                </a:solidFill>
                <a:effectLst/>
                <a:latin typeface="Source Sans Pro" panose="020B0503030403020204" pitchFamily="34" charset="0"/>
              </a:rPr>
              <a:t> </a:t>
            </a:r>
            <a:r>
              <a:rPr lang="en-IN" b="0" i="0" dirty="0">
                <a:solidFill>
                  <a:srgbClr val="34343C"/>
                </a:solidFill>
                <a:effectLst/>
                <a:latin typeface="Source Sans Pro" panose="020B0503030403020204" pitchFamily="34" charset="0"/>
              </a:rPr>
              <a:t>in the documentation, but it </a:t>
            </a:r>
            <a:r>
              <a:rPr lang="en-IN" b="0" i="0" dirty="0">
                <a:solidFill>
                  <a:srgbClr val="FF0000"/>
                </a:solidFill>
                <a:effectLst/>
                <a:latin typeface="Source Sans Pro" panose="020B0503030403020204" pitchFamily="34" charset="0"/>
              </a:rPr>
              <a:t>can </a:t>
            </a:r>
            <a:r>
              <a:rPr lang="en-IN" dirty="0">
                <a:solidFill>
                  <a:srgbClr val="FF0000"/>
                </a:solidFill>
              </a:rPr>
              <a:t>accepts empty/null values.</a:t>
            </a:r>
          </a:p>
          <a:p>
            <a:pPr algn="l"/>
            <a:r>
              <a:rPr lang="en-IN" b="0" i="0" dirty="0">
                <a:solidFill>
                  <a:srgbClr val="34343C"/>
                </a:solidFill>
                <a:effectLst/>
                <a:latin typeface="Source Sans Pro" panose="020B0503030403020204" pitchFamily="34" charset="0"/>
              </a:rPr>
              <a:t>Details for </a:t>
            </a:r>
            <a:r>
              <a:rPr lang="en-IN" b="1" i="0" dirty="0">
                <a:solidFill>
                  <a:srgbClr val="34343C"/>
                </a:solidFill>
                <a:effectLst/>
                <a:latin typeface="Source Sans Pro" panose="020B0503030403020204" pitchFamily="34" charset="0"/>
              </a:rPr>
              <a:t>debtor</a:t>
            </a:r>
            <a:r>
              <a:rPr lang="en-IN" b="0" i="0" dirty="0">
                <a:solidFill>
                  <a:srgbClr val="34343C"/>
                </a:solidFill>
                <a:effectLst/>
                <a:latin typeface="Source Sans Pro" panose="020B0503030403020204" pitchFamily="34" charset="0"/>
              </a:rPr>
              <a:t> and </a:t>
            </a:r>
            <a:r>
              <a:rPr lang="en-IN" b="1" i="0" dirty="0">
                <a:solidFill>
                  <a:srgbClr val="34343C"/>
                </a:solidFill>
                <a:effectLst/>
                <a:latin typeface="Source Sans Pro" panose="020B0503030403020204" pitchFamily="34" charset="0"/>
              </a:rPr>
              <a:t>creditor accounts</a:t>
            </a:r>
            <a:r>
              <a:rPr lang="en-IN" b="0" i="0" dirty="0">
                <a:solidFill>
                  <a:srgbClr val="34343C"/>
                </a:solidFill>
                <a:effectLst/>
                <a:latin typeface="Source Sans Pro" panose="020B0503030403020204" pitchFamily="34" charset="0"/>
              </a:rPr>
              <a:t> have all the fields marked as </a:t>
            </a:r>
            <a:r>
              <a:rPr lang="en-IN" dirty="0"/>
              <a:t>optional</a:t>
            </a:r>
            <a:r>
              <a:rPr lang="en-IN" b="0" i="0" dirty="0">
                <a:solidFill>
                  <a:srgbClr val="34343C"/>
                </a:solidFill>
                <a:effectLst/>
                <a:latin typeface="Source Sans Pro" panose="020B0503030403020204" pitchFamily="34" charset="0"/>
              </a:rPr>
              <a:t>. In reality, as per the business, that API needs </a:t>
            </a:r>
            <a:r>
              <a:rPr lang="en-IN" dirty="0"/>
              <a:t>mandatory details</a:t>
            </a:r>
            <a:r>
              <a:rPr lang="en-IN" b="0" i="0" dirty="0">
                <a:solidFill>
                  <a:srgbClr val="34343C"/>
                </a:solidFill>
                <a:effectLst/>
                <a:latin typeface="Source Sans Pro" panose="020B0503030403020204" pitchFamily="34" charset="0"/>
              </a:rPr>
              <a:t>, but technical implementation says different things.</a:t>
            </a:r>
            <a:endParaRPr lang="en-IN" b="0" i="0" dirty="0">
              <a:solidFill>
                <a:srgbClr val="FF0000"/>
              </a:solidFill>
              <a:effectLst/>
              <a:latin typeface="Source Sans Pro" panose="020B0503030403020204" pitchFamily="34" charset="0"/>
            </a:endParaRPr>
          </a:p>
          <a:p>
            <a:pPr algn="l"/>
            <a:r>
              <a:rPr lang="en-IN" b="0" i="0" dirty="0">
                <a:solidFill>
                  <a:srgbClr val="34343C"/>
                </a:solidFill>
                <a:effectLst/>
                <a:latin typeface="Source Sans Pro" panose="020B0503030403020204" pitchFamily="34" charset="0"/>
              </a:rPr>
              <a:t>In the name of </a:t>
            </a:r>
            <a:r>
              <a:rPr lang="en-IN" dirty="0"/>
              <a:t>adding encryption</a:t>
            </a:r>
            <a:r>
              <a:rPr lang="en-IN" b="0" i="0" dirty="0">
                <a:solidFill>
                  <a:srgbClr val="34343C"/>
                </a:solidFill>
                <a:effectLst/>
                <a:latin typeface="Source Sans Pro" panose="020B0503030403020204" pitchFamily="34" charset="0"/>
              </a:rPr>
              <a:t> features in the API, many fields are </a:t>
            </a:r>
            <a:r>
              <a:rPr lang="en-IN" dirty="0"/>
              <a:t>renamed</a:t>
            </a:r>
            <a:r>
              <a:rPr lang="en-IN" b="0" i="0" dirty="0">
                <a:solidFill>
                  <a:srgbClr val="34343C"/>
                </a:solidFill>
                <a:effectLst/>
                <a:latin typeface="Source Sans Pro" panose="020B0503030403020204" pitchFamily="34" charset="0"/>
              </a:rPr>
              <a:t>, new fields were </a:t>
            </a:r>
            <a:r>
              <a:rPr lang="en-IN" dirty="0"/>
              <a:t>added</a:t>
            </a:r>
            <a:r>
              <a:rPr lang="en-IN" b="0" i="0" dirty="0">
                <a:solidFill>
                  <a:srgbClr val="34343C"/>
                </a:solidFill>
                <a:effectLst/>
                <a:latin typeface="Source Sans Pro" panose="020B0503030403020204" pitchFamily="34" charset="0"/>
              </a:rPr>
              <a:t>, and some were </a:t>
            </a:r>
            <a:r>
              <a:rPr lang="en-IN" dirty="0"/>
              <a:t>removed</a:t>
            </a:r>
            <a:r>
              <a:rPr lang="en-IN" b="0" i="0" dirty="0">
                <a:solidFill>
                  <a:srgbClr val="34343C"/>
                </a:solidFill>
                <a:effectLst/>
                <a:latin typeface="Source Sans Pro" panose="020B0503030403020204" pitchFamily="34" charset="0"/>
              </a:rPr>
              <a:t>.</a:t>
            </a:r>
            <a:endParaRPr lang="en-IN" b="0" i="0" dirty="0">
              <a:solidFill>
                <a:srgbClr val="FF0000"/>
              </a:solidFill>
              <a:effectLst/>
              <a:latin typeface="Source Sans Pro" panose="020B0503030403020204" pitchFamily="34" charset="0"/>
            </a:endParaRPr>
          </a:p>
          <a:p>
            <a:pPr algn="l"/>
            <a:endParaRPr lang="en-IN" b="0" i="0" dirty="0">
              <a:solidFill>
                <a:srgbClr val="34343C"/>
              </a:solidFill>
              <a:effectLst/>
              <a:latin typeface="Source Sans Pro" panose="020B0503030403020204" pitchFamily="34" charset="0"/>
            </a:endParaRPr>
          </a:p>
        </p:txBody>
      </p:sp>
    </p:spTree>
    <p:extLst>
      <p:ext uri="{BB962C8B-B14F-4D97-AF65-F5344CB8AC3E}">
        <p14:creationId xmlns:p14="http://schemas.microsoft.com/office/powerpoint/2010/main" val="2887004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9240-89B0-797F-9A88-2539147D0B87}"/>
              </a:ext>
            </a:extLst>
          </p:cNvPr>
          <p:cNvSpPr>
            <a:spLocks noGrp="1"/>
          </p:cNvSpPr>
          <p:nvPr>
            <p:ph type="title"/>
          </p:nvPr>
        </p:nvSpPr>
        <p:spPr/>
        <p:txBody>
          <a:bodyPr>
            <a:normAutofit fontScale="90000"/>
          </a:bodyPr>
          <a:lstStyle/>
          <a:p>
            <a:r>
              <a:rPr lang="en-US" dirty="0"/>
              <a:t>What could have been improved here?</a:t>
            </a:r>
          </a:p>
        </p:txBody>
      </p:sp>
      <p:sp>
        <p:nvSpPr>
          <p:cNvPr id="3" name="Content Placeholder 2">
            <a:extLst>
              <a:ext uri="{FF2B5EF4-FFF2-40B4-BE49-F238E27FC236}">
                <a16:creationId xmlns:a16="http://schemas.microsoft.com/office/drawing/2014/main" id="{C1A61FAF-62C8-4A81-EE6E-AAEC9D7A37AE}"/>
              </a:ext>
            </a:extLst>
          </p:cNvPr>
          <p:cNvSpPr>
            <a:spLocks noGrp="1"/>
          </p:cNvSpPr>
          <p:nvPr>
            <p:ph idx="1"/>
          </p:nvPr>
        </p:nvSpPr>
        <p:spPr/>
        <p:txBody>
          <a:bodyPr/>
          <a:lstStyle/>
          <a:p>
            <a:r>
              <a:rPr lang="en-US" dirty="0"/>
              <a:t>API which involve money, should be thoroughly reviewed by multiple folks.</a:t>
            </a:r>
          </a:p>
          <a:p>
            <a:r>
              <a:rPr lang="en-US" dirty="0"/>
              <a:t>It should </a:t>
            </a:r>
            <a:r>
              <a:rPr lang="en-US" dirty="0">
                <a:highlight>
                  <a:srgbClr val="FFFF00"/>
                </a:highlight>
              </a:rPr>
              <a:t>mark fields that is needed mandatory </a:t>
            </a:r>
            <a:r>
              <a:rPr lang="en-US" dirty="0"/>
              <a:t>not keeping optional.</a:t>
            </a:r>
          </a:p>
          <a:p>
            <a:r>
              <a:rPr lang="en-US" dirty="0"/>
              <a:t>Provide those details strictly in documentation </a:t>
            </a:r>
            <a:r>
              <a:rPr lang="en-US" dirty="0">
                <a:solidFill>
                  <a:srgbClr val="FF0000"/>
                </a:solidFill>
              </a:rPr>
              <a:t>not blindly copy paste</a:t>
            </a:r>
            <a:r>
              <a:rPr lang="en-US" dirty="0"/>
              <a:t>.</a:t>
            </a:r>
          </a:p>
          <a:p>
            <a:r>
              <a:rPr lang="en-US" dirty="0"/>
              <a:t>If you are going to </a:t>
            </a:r>
            <a:r>
              <a:rPr lang="en-US" dirty="0">
                <a:highlight>
                  <a:srgbClr val="FFFF00"/>
                </a:highlight>
              </a:rPr>
              <a:t>update contract of the API </a:t>
            </a:r>
            <a:r>
              <a:rPr lang="en-US" dirty="0"/>
              <a:t>while </a:t>
            </a:r>
            <a:r>
              <a:rPr lang="en-US" dirty="0">
                <a:solidFill>
                  <a:srgbClr val="FF0000"/>
                </a:solidFill>
              </a:rPr>
              <a:t>adding encryption</a:t>
            </a:r>
            <a:r>
              <a:rPr lang="en-US" dirty="0"/>
              <a:t>, which is fine, better update the documentation as well as </a:t>
            </a:r>
            <a:r>
              <a:rPr lang="en-US" dirty="0">
                <a:highlight>
                  <a:srgbClr val="FFFF00"/>
                </a:highlight>
              </a:rPr>
              <a:t>acceptable value in the documentation </a:t>
            </a:r>
            <a:r>
              <a:rPr lang="en-US" dirty="0"/>
              <a:t>and communicate the same to other stakeholders.</a:t>
            </a:r>
          </a:p>
          <a:p>
            <a:endParaRPr lang="en-US" dirty="0"/>
          </a:p>
          <a:p>
            <a:endParaRPr lang="en-US" dirty="0"/>
          </a:p>
          <a:p>
            <a:endParaRPr lang="en-US" dirty="0"/>
          </a:p>
        </p:txBody>
      </p:sp>
    </p:spTree>
    <p:extLst>
      <p:ext uri="{BB962C8B-B14F-4D97-AF65-F5344CB8AC3E}">
        <p14:creationId xmlns:p14="http://schemas.microsoft.com/office/powerpoint/2010/main" val="1554885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32FC5-FF1F-ACAF-77DC-9A1B52F26FE5}"/>
              </a:ext>
            </a:extLst>
          </p:cNvPr>
          <p:cNvSpPr>
            <a:spLocks noGrp="1"/>
          </p:cNvSpPr>
          <p:nvPr>
            <p:ph type="title"/>
          </p:nvPr>
        </p:nvSpPr>
        <p:spPr/>
        <p:txBody>
          <a:bodyPr>
            <a:normAutofit fontScale="90000"/>
          </a:bodyPr>
          <a:lstStyle/>
          <a:p>
            <a:pPr algn="l"/>
            <a:r>
              <a:rPr lang="en-IN" b="0" i="0" dirty="0">
                <a:effectLst/>
                <a:latin typeface="Lato" panose="020F0502020204030203" pitchFamily="34" charset="0"/>
              </a:rPr>
              <a:t>Instance 4: 2 Factor Authentication (2FA) API</a:t>
            </a:r>
            <a:endParaRPr lang="en-US" dirty="0"/>
          </a:p>
        </p:txBody>
      </p:sp>
      <p:sp>
        <p:nvSpPr>
          <p:cNvPr id="3" name="Content Placeholder 2">
            <a:extLst>
              <a:ext uri="{FF2B5EF4-FFF2-40B4-BE49-F238E27FC236}">
                <a16:creationId xmlns:a16="http://schemas.microsoft.com/office/drawing/2014/main" id="{D93779FE-C464-361F-0F33-1CDD3B072164}"/>
              </a:ext>
            </a:extLst>
          </p:cNvPr>
          <p:cNvSpPr>
            <a:spLocks noGrp="1"/>
          </p:cNvSpPr>
          <p:nvPr>
            <p:ph idx="1"/>
          </p:nvPr>
        </p:nvSpPr>
        <p:spPr/>
        <p:txBody>
          <a:bodyPr>
            <a:normAutofit fontScale="92500" lnSpcReduction="10000"/>
          </a:bodyPr>
          <a:lstStyle/>
          <a:p>
            <a:r>
              <a:rPr lang="en-IN" b="0" i="0" dirty="0">
                <a:solidFill>
                  <a:srgbClr val="34343C"/>
                </a:solidFill>
                <a:effectLst/>
                <a:latin typeface="Source Sans Pro" panose="020B0503030403020204" pitchFamily="34" charset="0"/>
              </a:rPr>
              <a:t>An API is used to </a:t>
            </a:r>
            <a:r>
              <a:rPr lang="en-IN" b="0" i="0" dirty="0">
                <a:solidFill>
                  <a:srgbClr val="FF0000"/>
                </a:solidFill>
                <a:effectLst/>
                <a:latin typeface="Source Sans Pro" panose="020B0503030403020204" pitchFamily="34" charset="0"/>
              </a:rPr>
              <a:t>send OTP messages </a:t>
            </a:r>
            <a:r>
              <a:rPr lang="en-IN" b="0" i="0" dirty="0">
                <a:solidFill>
                  <a:srgbClr val="34343C"/>
                </a:solidFill>
                <a:effectLst/>
                <a:latin typeface="Source Sans Pro" panose="020B0503030403020204" pitchFamily="34" charset="0"/>
              </a:rPr>
              <a:t>to the customers, and another API is used to </a:t>
            </a:r>
            <a:r>
              <a:rPr lang="en-IN" b="0" i="0" dirty="0">
                <a:solidFill>
                  <a:srgbClr val="FF0000"/>
                </a:solidFill>
                <a:effectLst/>
                <a:latin typeface="Source Sans Pro" panose="020B0503030403020204" pitchFamily="34" charset="0"/>
              </a:rPr>
              <a:t>validate OTP messages</a:t>
            </a:r>
            <a:r>
              <a:rPr lang="en-IN" b="0" i="0" dirty="0">
                <a:solidFill>
                  <a:srgbClr val="34343C"/>
                </a:solidFill>
                <a:effectLst/>
                <a:latin typeface="Source Sans Pro" panose="020B0503030403020204" pitchFamily="34" charset="0"/>
              </a:rPr>
              <a:t>. Validating OTP requires a sent </a:t>
            </a:r>
            <a:r>
              <a:rPr lang="en-IN" dirty="0"/>
              <a:t>OTP pin</a:t>
            </a:r>
            <a:r>
              <a:rPr lang="en-IN" b="0" i="0" dirty="0">
                <a:solidFill>
                  <a:srgbClr val="34343C"/>
                </a:solidFill>
                <a:effectLst/>
                <a:latin typeface="Source Sans Pro" panose="020B0503030403020204" pitchFamily="34" charset="0"/>
              </a:rPr>
              <a:t> and </a:t>
            </a:r>
            <a:r>
              <a:rPr lang="en-IN" dirty="0"/>
              <a:t>function ID</a:t>
            </a:r>
            <a:r>
              <a:rPr lang="en-IN" b="0" i="0" dirty="0">
                <a:solidFill>
                  <a:srgbClr val="34343C"/>
                </a:solidFill>
                <a:effectLst/>
                <a:latin typeface="Source Sans Pro" panose="020B0503030403020204" pitchFamily="34" charset="0"/>
              </a:rPr>
              <a:t>(</a:t>
            </a:r>
            <a:r>
              <a:rPr lang="en-IN" b="0" i="1" dirty="0">
                <a:solidFill>
                  <a:srgbClr val="34343C"/>
                </a:solidFill>
                <a:effectLst/>
                <a:latin typeface="Source Sans Pro" panose="020B0503030403020204" pitchFamily="34" charset="0"/>
              </a:rPr>
              <a:t>used to identify message format specific to the product</a:t>
            </a:r>
            <a:r>
              <a:rPr lang="en-IN" b="0" i="0" dirty="0">
                <a:solidFill>
                  <a:srgbClr val="34343C"/>
                </a:solidFill>
                <a:effectLst/>
                <a:latin typeface="Source Sans Pro" panose="020B0503030403020204" pitchFamily="34" charset="0"/>
              </a:rPr>
              <a:t>).</a:t>
            </a:r>
          </a:p>
          <a:p>
            <a:r>
              <a:rPr lang="en-IN" dirty="0">
                <a:solidFill>
                  <a:srgbClr val="34343C"/>
                </a:solidFill>
                <a:latin typeface="Source Sans Pro" panose="020B0503030403020204" pitchFamily="34" charset="0"/>
              </a:rPr>
              <a:t>After 8 months from development of that code, frontend folks </a:t>
            </a:r>
            <a:r>
              <a:rPr lang="en-IN" dirty="0">
                <a:solidFill>
                  <a:srgbClr val="34343C"/>
                </a:solidFill>
                <a:highlight>
                  <a:srgbClr val="FFFF00"/>
                </a:highlight>
                <a:latin typeface="Source Sans Pro" panose="020B0503030403020204" pitchFamily="34" charset="0"/>
              </a:rPr>
              <a:t>pushed small change which was for product code update</a:t>
            </a:r>
            <a:r>
              <a:rPr lang="en-IN" dirty="0">
                <a:solidFill>
                  <a:srgbClr val="34343C"/>
                </a:solidFill>
                <a:latin typeface="Source Sans Pro" panose="020B0503030403020204" pitchFamily="34" charset="0"/>
              </a:rPr>
              <a:t>, and then </a:t>
            </a:r>
            <a:r>
              <a:rPr lang="en-IN" dirty="0">
                <a:solidFill>
                  <a:srgbClr val="FF0000"/>
                </a:solidFill>
                <a:latin typeface="Source Sans Pro" panose="020B0503030403020204" pitchFamily="34" charset="0"/>
              </a:rPr>
              <a:t>smoke started failing</a:t>
            </a:r>
            <a:r>
              <a:rPr lang="en-IN" dirty="0">
                <a:solidFill>
                  <a:srgbClr val="34343C"/>
                </a:solidFill>
                <a:latin typeface="Source Sans Pro" panose="020B0503030403020204" pitchFamily="34" charset="0"/>
              </a:rPr>
              <a:t>. We were confused, why this </a:t>
            </a:r>
            <a:r>
              <a:rPr lang="en-IN" dirty="0">
                <a:solidFill>
                  <a:srgbClr val="FF0000"/>
                </a:solidFill>
                <a:latin typeface="Source Sans Pro" panose="020B0503030403020204" pitchFamily="34" charset="0"/>
              </a:rPr>
              <a:t>broken the OTP validation API</a:t>
            </a:r>
            <a:r>
              <a:rPr lang="en-IN" dirty="0">
                <a:solidFill>
                  <a:srgbClr val="34343C"/>
                </a:solidFill>
                <a:latin typeface="Source Sans Pro" panose="020B0503030403020204" pitchFamily="34" charset="0"/>
              </a:rPr>
              <a:t>?</a:t>
            </a:r>
          </a:p>
          <a:p>
            <a:r>
              <a:rPr lang="en-IN" dirty="0">
                <a:solidFill>
                  <a:srgbClr val="34343C"/>
                </a:solidFill>
                <a:latin typeface="Source Sans Pro" panose="020B0503030403020204" pitchFamily="34" charset="0"/>
              </a:rPr>
              <a:t>Later, after debugging and some calls with other team, we realized that function ID need to be same which was previously taking default value (</a:t>
            </a:r>
            <a:r>
              <a:rPr lang="en-IN" b="1" dirty="0">
                <a:solidFill>
                  <a:srgbClr val="34343C"/>
                </a:solidFill>
                <a:latin typeface="Source Sans Pro" panose="020B0503030403020204" pitchFamily="34" charset="0"/>
              </a:rPr>
              <a:t>was not sent in the request</a:t>
            </a:r>
            <a:r>
              <a:rPr lang="en-IN" dirty="0">
                <a:solidFill>
                  <a:srgbClr val="34343C"/>
                </a:solidFill>
                <a:latin typeface="Source Sans Pro" panose="020B0503030403020204" pitchFamily="34" charset="0"/>
              </a:rPr>
              <a:t>).</a:t>
            </a:r>
          </a:p>
          <a:p>
            <a:r>
              <a:rPr lang="en-IN" dirty="0"/>
              <a:t>The </a:t>
            </a:r>
            <a:r>
              <a:rPr lang="en-IN" dirty="0">
                <a:solidFill>
                  <a:srgbClr val="FF0000"/>
                </a:solidFill>
              </a:rPr>
              <a:t>function Id is required</a:t>
            </a:r>
            <a:r>
              <a:rPr lang="en-IN" dirty="0"/>
              <a:t> and need to be the same in OTP generation, and validation calls for a product code.</a:t>
            </a:r>
            <a:r>
              <a:rPr lang="en-IN" b="0" i="0" dirty="0">
                <a:effectLst/>
                <a:latin typeface="Source Sans Pro" panose="020B0503030403020204" pitchFamily="34" charset="0"/>
              </a:rPr>
              <a:t> This was not documented in tools like Jira, confluence, etc.</a:t>
            </a:r>
            <a:endParaRPr lang="en-US" dirty="0"/>
          </a:p>
        </p:txBody>
      </p:sp>
    </p:spTree>
    <p:extLst>
      <p:ext uri="{BB962C8B-B14F-4D97-AF65-F5344CB8AC3E}">
        <p14:creationId xmlns:p14="http://schemas.microsoft.com/office/powerpoint/2010/main" val="2939794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9240-89B0-797F-9A88-2539147D0B87}"/>
              </a:ext>
            </a:extLst>
          </p:cNvPr>
          <p:cNvSpPr>
            <a:spLocks noGrp="1"/>
          </p:cNvSpPr>
          <p:nvPr>
            <p:ph type="title"/>
          </p:nvPr>
        </p:nvSpPr>
        <p:spPr/>
        <p:txBody>
          <a:bodyPr>
            <a:normAutofit fontScale="90000"/>
          </a:bodyPr>
          <a:lstStyle/>
          <a:p>
            <a:r>
              <a:rPr lang="en-US" dirty="0"/>
              <a:t>What could have been improved here?</a:t>
            </a:r>
          </a:p>
        </p:txBody>
      </p:sp>
      <p:sp>
        <p:nvSpPr>
          <p:cNvPr id="3" name="Content Placeholder 2">
            <a:extLst>
              <a:ext uri="{FF2B5EF4-FFF2-40B4-BE49-F238E27FC236}">
                <a16:creationId xmlns:a16="http://schemas.microsoft.com/office/drawing/2014/main" id="{C1A61FAF-62C8-4A81-EE6E-AAEC9D7A37AE}"/>
              </a:ext>
            </a:extLst>
          </p:cNvPr>
          <p:cNvSpPr>
            <a:spLocks noGrp="1"/>
          </p:cNvSpPr>
          <p:nvPr>
            <p:ph idx="1"/>
          </p:nvPr>
        </p:nvSpPr>
        <p:spPr/>
        <p:txBody>
          <a:bodyPr/>
          <a:lstStyle/>
          <a:p>
            <a:r>
              <a:rPr lang="en-US" dirty="0"/>
              <a:t>If during development of the feature in the product</a:t>
            </a:r>
            <a:r>
              <a:rPr lang="en-US" dirty="0">
                <a:highlight>
                  <a:srgbClr val="FFFF00"/>
                </a:highlight>
              </a:rPr>
              <a:t>, you found that documentation missed important details which could be easily missed by the other developer, document it somewhere</a:t>
            </a:r>
            <a:r>
              <a:rPr lang="en-US" dirty="0"/>
              <a:t>.</a:t>
            </a:r>
          </a:p>
          <a:p>
            <a:r>
              <a:rPr lang="en-US" dirty="0">
                <a:highlight>
                  <a:srgbClr val="FFFF00"/>
                </a:highlight>
              </a:rPr>
              <a:t>Function ID is mandatory so better not accept the request with missing function ID</a:t>
            </a:r>
            <a:r>
              <a:rPr lang="en-US" dirty="0"/>
              <a:t>. It will make the life easier, and developer don’t have to check the API code to understand the actual cause.</a:t>
            </a:r>
          </a:p>
          <a:p>
            <a:endParaRPr lang="en-US" dirty="0"/>
          </a:p>
        </p:txBody>
      </p:sp>
    </p:spTree>
    <p:extLst>
      <p:ext uri="{BB962C8B-B14F-4D97-AF65-F5344CB8AC3E}">
        <p14:creationId xmlns:p14="http://schemas.microsoft.com/office/powerpoint/2010/main" val="495594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1807-21C7-823F-4649-E2112CC8B000}"/>
              </a:ext>
            </a:extLst>
          </p:cNvPr>
          <p:cNvSpPr>
            <a:spLocks noGrp="1"/>
          </p:cNvSpPr>
          <p:nvPr>
            <p:ph type="title"/>
          </p:nvPr>
        </p:nvSpPr>
        <p:spPr/>
        <p:txBody>
          <a:bodyPr>
            <a:normAutofit fontScale="90000"/>
          </a:bodyPr>
          <a:lstStyle/>
          <a:p>
            <a:r>
              <a:rPr lang="en-US" dirty="0"/>
              <a:t>Is there any better way to manage this?</a:t>
            </a:r>
          </a:p>
        </p:txBody>
      </p:sp>
      <p:sp>
        <p:nvSpPr>
          <p:cNvPr id="3" name="Content Placeholder 2">
            <a:extLst>
              <a:ext uri="{FF2B5EF4-FFF2-40B4-BE49-F238E27FC236}">
                <a16:creationId xmlns:a16="http://schemas.microsoft.com/office/drawing/2014/main" id="{41349BEE-C757-5112-71EE-ABD5A5190113}"/>
              </a:ext>
            </a:extLst>
          </p:cNvPr>
          <p:cNvSpPr>
            <a:spLocks noGrp="1"/>
          </p:cNvSpPr>
          <p:nvPr>
            <p:ph idx="1"/>
          </p:nvPr>
        </p:nvSpPr>
        <p:spPr/>
        <p:txBody>
          <a:bodyPr/>
          <a:lstStyle/>
          <a:p>
            <a:r>
              <a:rPr lang="en-US" dirty="0"/>
              <a:t>I have used </a:t>
            </a:r>
            <a:r>
              <a:rPr lang="en-US" dirty="0">
                <a:solidFill>
                  <a:srgbClr val="C00000"/>
                </a:solidFill>
              </a:rPr>
              <a:t>postman</a:t>
            </a:r>
            <a:r>
              <a:rPr lang="en-US" dirty="0"/>
              <a:t>, which allows me share API details and add test code to verify the response.</a:t>
            </a:r>
          </a:p>
          <a:p>
            <a:r>
              <a:rPr lang="en-US" dirty="0"/>
              <a:t>I can easily share the collection file to team or commit in git repository.</a:t>
            </a:r>
          </a:p>
          <a:p>
            <a:r>
              <a:rPr lang="en-US" dirty="0"/>
              <a:t>I recently started using </a:t>
            </a:r>
            <a:r>
              <a:rPr lang="en-US" dirty="0">
                <a:solidFill>
                  <a:srgbClr val="C00000"/>
                </a:solidFill>
              </a:rPr>
              <a:t>swagger UI, </a:t>
            </a:r>
            <a:r>
              <a:rPr lang="en-US" dirty="0"/>
              <a:t>and it really solves the core problem of managing and updating the API documentation.</a:t>
            </a:r>
          </a:p>
          <a:p>
            <a:r>
              <a:rPr lang="en-US" dirty="0"/>
              <a:t>It automatically creates basic documentation template.</a:t>
            </a:r>
          </a:p>
          <a:p>
            <a:r>
              <a:rPr lang="en-US" dirty="0"/>
              <a:t>It will only document what is implemented in the API, which seems fair, but again it is the developer who need to make sure he is implementing the contract properly then only this tools will provide meaningful details.</a:t>
            </a:r>
          </a:p>
          <a:p>
            <a:endParaRPr lang="en-US" dirty="0"/>
          </a:p>
        </p:txBody>
      </p:sp>
    </p:spTree>
    <p:extLst>
      <p:ext uri="{BB962C8B-B14F-4D97-AF65-F5344CB8AC3E}">
        <p14:creationId xmlns:p14="http://schemas.microsoft.com/office/powerpoint/2010/main" val="675631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ACB64-311B-A17F-40C1-488F30EBD08A}"/>
              </a:ext>
            </a:extLst>
          </p:cNvPr>
          <p:cNvSpPr>
            <a:spLocks noGrp="1"/>
          </p:cNvSpPr>
          <p:nvPr>
            <p:ph type="title"/>
          </p:nvPr>
        </p:nvSpPr>
        <p:spPr/>
        <p:txBody>
          <a:bodyPr>
            <a:normAutofit fontScale="90000"/>
          </a:bodyPr>
          <a:lstStyle/>
          <a:p>
            <a:r>
              <a:rPr lang="en-US" dirty="0"/>
              <a:t>Example for Spring-boot: Swagger UI</a:t>
            </a:r>
          </a:p>
        </p:txBody>
      </p:sp>
      <p:sp>
        <p:nvSpPr>
          <p:cNvPr id="3" name="Content Placeholder 2">
            <a:extLst>
              <a:ext uri="{FF2B5EF4-FFF2-40B4-BE49-F238E27FC236}">
                <a16:creationId xmlns:a16="http://schemas.microsoft.com/office/drawing/2014/main" id="{EBE08B24-5BA7-A36D-1213-28BEDB78558F}"/>
              </a:ext>
            </a:extLst>
          </p:cNvPr>
          <p:cNvSpPr>
            <a:spLocks noGrp="1"/>
          </p:cNvSpPr>
          <p:nvPr>
            <p:ph idx="1"/>
          </p:nvPr>
        </p:nvSpPr>
        <p:spPr/>
        <p:txBody>
          <a:bodyPr/>
          <a:lstStyle/>
          <a:p>
            <a:r>
              <a:rPr lang="en-US" b="1" dirty="0"/>
              <a:t>Dependency</a:t>
            </a:r>
            <a:r>
              <a:rPr lang="en-US" dirty="0"/>
              <a:t>: </a:t>
            </a:r>
          </a:p>
          <a:p>
            <a:pPr marL="0" indent="0">
              <a:buNone/>
            </a:pPr>
            <a:r>
              <a:rPr lang="en-US" dirty="0"/>
              <a:t>  &lt;dependency&gt;</a:t>
            </a:r>
          </a:p>
          <a:p>
            <a:pPr marL="0" indent="0">
              <a:buNone/>
            </a:pPr>
            <a:r>
              <a:rPr lang="en-US" dirty="0"/>
              <a:t>      &lt;</a:t>
            </a:r>
            <a:r>
              <a:rPr lang="en-US" dirty="0" err="1"/>
              <a:t>groupId</a:t>
            </a:r>
            <a:r>
              <a:rPr lang="en-US" dirty="0"/>
              <a:t>&gt;</a:t>
            </a:r>
            <a:r>
              <a:rPr lang="en-US" dirty="0" err="1"/>
              <a:t>org.springdoc</a:t>
            </a:r>
            <a:r>
              <a:rPr lang="en-US" dirty="0"/>
              <a:t>&lt;/</a:t>
            </a:r>
            <a:r>
              <a:rPr lang="en-US" dirty="0" err="1"/>
              <a:t>groupId</a:t>
            </a:r>
            <a:r>
              <a:rPr lang="en-US" dirty="0"/>
              <a:t>&gt;</a:t>
            </a:r>
          </a:p>
          <a:p>
            <a:pPr marL="0" indent="0">
              <a:buNone/>
            </a:pPr>
            <a:r>
              <a:rPr lang="en-US" dirty="0"/>
              <a:t>      &lt;</a:t>
            </a:r>
            <a:r>
              <a:rPr lang="en-US" dirty="0" err="1"/>
              <a:t>artifactId</a:t>
            </a:r>
            <a:r>
              <a:rPr lang="en-US" dirty="0"/>
              <a:t>&gt;</a:t>
            </a:r>
            <a:r>
              <a:rPr lang="en-US" dirty="0" err="1"/>
              <a:t>springdoc-openapi-ui</a:t>
            </a:r>
            <a:r>
              <a:rPr lang="en-US" dirty="0"/>
              <a:t>&lt;/</a:t>
            </a:r>
            <a:r>
              <a:rPr lang="en-US" dirty="0" err="1"/>
              <a:t>artifactId</a:t>
            </a:r>
            <a:r>
              <a:rPr lang="en-US" dirty="0"/>
              <a:t>&gt;</a:t>
            </a:r>
          </a:p>
          <a:p>
            <a:pPr marL="0" indent="0">
              <a:buNone/>
            </a:pPr>
            <a:r>
              <a:rPr lang="en-US" dirty="0"/>
              <a:t>      &lt;version&gt;1.6.11&lt;/version&gt;</a:t>
            </a:r>
          </a:p>
          <a:p>
            <a:pPr marL="0" indent="0">
              <a:buNone/>
            </a:pPr>
            <a:r>
              <a:rPr lang="en-US" dirty="0"/>
              <a:t>   &lt;/dependency&gt;</a:t>
            </a:r>
          </a:p>
          <a:p>
            <a:r>
              <a:rPr lang="en-IN" b="1" i="0" dirty="0">
                <a:solidFill>
                  <a:schemeClr val="tx1"/>
                </a:solidFill>
                <a:effectLst/>
                <a:latin typeface="SFMono-Regular"/>
              </a:rPr>
              <a:t>URL</a:t>
            </a:r>
            <a:r>
              <a:rPr lang="en-IN" b="0" i="0" dirty="0">
                <a:solidFill>
                  <a:schemeClr val="tx1"/>
                </a:solidFill>
                <a:effectLst/>
                <a:latin typeface="SFMono-Regular"/>
              </a:rPr>
              <a:t>: http://</a:t>
            </a:r>
            <a:r>
              <a:rPr lang="en-IN" b="0" i="0" dirty="0" err="1">
                <a:solidFill>
                  <a:schemeClr val="tx1"/>
                </a:solidFill>
                <a:effectLst/>
                <a:latin typeface="SFMono-Regular"/>
              </a:rPr>
              <a:t>server:port</a:t>
            </a:r>
            <a:r>
              <a:rPr lang="en-IN" b="0" i="0" dirty="0">
                <a:solidFill>
                  <a:schemeClr val="tx1"/>
                </a:solidFill>
                <a:effectLst/>
                <a:latin typeface="SFMono-Regular"/>
              </a:rPr>
              <a:t>/context-path/swagger-</a:t>
            </a:r>
            <a:r>
              <a:rPr lang="en-IN" b="0" i="0" dirty="0" err="1">
                <a:solidFill>
                  <a:schemeClr val="tx1"/>
                </a:solidFill>
                <a:effectLst/>
                <a:latin typeface="SFMono-Regular"/>
              </a:rPr>
              <a:t>ui.html</a:t>
            </a:r>
            <a:endParaRPr lang="en-US" dirty="0">
              <a:solidFill>
                <a:schemeClr val="tx1"/>
              </a:solidFill>
            </a:endParaRPr>
          </a:p>
        </p:txBody>
      </p:sp>
    </p:spTree>
    <p:extLst>
      <p:ext uri="{BB962C8B-B14F-4D97-AF65-F5344CB8AC3E}">
        <p14:creationId xmlns:p14="http://schemas.microsoft.com/office/powerpoint/2010/main" val="1758841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B95A17-E284-3A9A-D412-AE46EA72E2D6}"/>
              </a:ext>
            </a:extLst>
          </p:cNvPr>
          <p:cNvPicPr>
            <a:picLocks noGrp="1" noChangeAspect="1"/>
          </p:cNvPicPr>
          <p:nvPr>
            <p:ph idx="1"/>
          </p:nvPr>
        </p:nvPicPr>
        <p:blipFill rotWithShape="1">
          <a:blip r:embed="rId2"/>
          <a:srcRect t="13922" b="7651"/>
          <a:stretch/>
        </p:blipFill>
        <p:spPr>
          <a:xfrm>
            <a:off x="223024" y="451614"/>
            <a:ext cx="11745951" cy="5954772"/>
          </a:xfrm>
        </p:spPr>
      </p:pic>
    </p:spTree>
    <p:extLst>
      <p:ext uri="{BB962C8B-B14F-4D97-AF65-F5344CB8AC3E}">
        <p14:creationId xmlns:p14="http://schemas.microsoft.com/office/powerpoint/2010/main" val="4093875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E596999-15F9-4E0E-82EB-F1B8D2189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2D5404B4-0F45-458D-B434-191690E9D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3645551C-35B5-41F9-A75A-143061EDA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58D11C-6EE2-21CF-2A27-81AC841E968C}"/>
              </a:ext>
            </a:extLst>
          </p:cNvPr>
          <p:cNvSpPr>
            <a:spLocks noGrp="1"/>
          </p:cNvSpPr>
          <p:nvPr>
            <p:ph type="title"/>
          </p:nvPr>
        </p:nvSpPr>
        <p:spPr>
          <a:xfrm>
            <a:off x="422899" y="540167"/>
            <a:ext cx="5828376" cy="1143667"/>
          </a:xfrm>
        </p:spPr>
        <p:txBody>
          <a:bodyPr anchor="b">
            <a:normAutofit/>
          </a:bodyPr>
          <a:lstStyle/>
          <a:p>
            <a:r>
              <a:rPr lang="en-US" sz="4800" dirty="0">
                <a:solidFill>
                  <a:schemeClr val="tx1"/>
                </a:solidFill>
              </a:rPr>
              <a:t>Thank you</a:t>
            </a:r>
          </a:p>
        </p:txBody>
      </p:sp>
      <p:sp>
        <p:nvSpPr>
          <p:cNvPr id="9" name="Content Placeholder 8">
            <a:extLst>
              <a:ext uri="{FF2B5EF4-FFF2-40B4-BE49-F238E27FC236}">
                <a16:creationId xmlns:a16="http://schemas.microsoft.com/office/drawing/2014/main" id="{137B8C75-EFC4-2120-0342-BBE745313997}"/>
              </a:ext>
            </a:extLst>
          </p:cNvPr>
          <p:cNvSpPr>
            <a:spLocks noGrp="1"/>
          </p:cNvSpPr>
          <p:nvPr>
            <p:ph idx="1"/>
          </p:nvPr>
        </p:nvSpPr>
        <p:spPr>
          <a:xfrm>
            <a:off x="422899" y="2141034"/>
            <a:ext cx="5828376" cy="3095445"/>
          </a:xfrm>
        </p:spPr>
        <p:txBody>
          <a:bodyPr anchor="t">
            <a:normAutofit lnSpcReduction="10000"/>
          </a:bodyPr>
          <a:lstStyle/>
          <a:p>
            <a:pPr marL="0" indent="0">
              <a:buNone/>
            </a:pPr>
            <a:r>
              <a:rPr lang="en-US" sz="1800" dirty="0">
                <a:solidFill>
                  <a:schemeClr val="tx1"/>
                </a:solidFill>
              </a:rPr>
              <a:t>Pravin Tripathi</a:t>
            </a:r>
          </a:p>
          <a:p>
            <a:pPr marL="0" indent="0">
              <a:buNone/>
            </a:pPr>
            <a:r>
              <a:rPr lang="en-US" sz="1800" dirty="0">
                <a:solidFill>
                  <a:schemeClr val="tx1"/>
                </a:solidFill>
              </a:rPr>
              <a:t>Application Developer</a:t>
            </a:r>
          </a:p>
          <a:p>
            <a:pPr marL="0" indent="0">
              <a:buNone/>
            </a:pPr>
            <a:endParaRPr lang="en-US" sz="1800" dirty="0">
              <a:solidFill>
                <a:schemeClr val="tx1"/>
              </a:solidFill>
            </a:endParaRPr>
          </a:p>
          <a:p>
            <a:pPr marL="0" indent="0">
              <a:buNone/>
            </a:pPr>
            <a:r>
              <a:rPr lang="en-US" sz="1800" dirty="0">
                <a:solidFill>
                  <a:schemeClr val="tx1"/>
                </a:solidFill>
              </a:rPr>
              <a:t>Connect:</a:t>
            </a:r>
          </a:p>
          <a:p>
            <a:pPr marL="0" indent="0">
              <a:buNone/>
            </a:pPr>
            <a:r>
              <a:rPr lang="en-US" sz="1800" dirty="0">
                <a:solidFill>
                  <a:schemeClr val="tx1"/>
                </a:solidFill>
              </a:rPr>
              <a:t>Blog: </a:t>
            </a:r>
            <a:r>
              <a:rPr lang="en-US" sz="1800" dirty="0">
                <a:solidFill>
                  <a:schemeClr val="tx1"/>
                </a:solidFill>
                <a:hlinkClick r:id="rId2"/>
              </a:rPr>
              <a:t>https://pravin.dev/</a:t>
            </a:r>
            <a:endParaRPr lang="en-US" sz="1800" dirty="0">
              <a:solidFill>
                <a:schemeClr val="tx1"/>
              </a:solidFill>
            </a:endParaRPr>
          </a:p>
          <a:p>
            <a:pPr marL="0" indent="0">
              <a:buNone/>
            </a:pPr>
            <a:r>
              <a:rPr lang="en-US" sz="1800" dirty="0">
                <a:solidFill>
                  <a:schemeClr val="tx1"/>
                </a:solidFill>
              </a:rPr>
              <a:t>Twitter: @</a:t>
            </a:r>
            <a:r>
              <a:rPr lang="en-US" sz="1800" dirty="0" err="1">
                <a:solidFill>
                  <a:schemeClr val="tx1"/>
                </a:solidFill>
              </a:rPr>
              <a:t>pravin_yo</a:t>
            </a:r>
            <a:endParaRPr lang="en-US" sz="1800" dirty="0">
              <a:solidFill>
                <a:schemeClr val="tx1"/>
              </a:solidFill>
            </a:endParaRPr>
          </a:p>
          <a:p>
            <a:pPr marL="0" indent="0">
              <a:buNone/>
            </a:pPr>
            <a:r>
              <a:rPr lang="en-US" sz="1800" dirty="0">
                <a:solidFill>
                  <a:schemeClr val="tx1"/>
                </a:solidFill>
              </a:rPr>
              <a:t>Medium: @pravinyo</a:t>
            </a:r>
          </a:p>
          <a:p>
            <a:pPr marL="0" indent="0">
              <a:buNone/>
            </a:pPr>
            <a:r>
              <a:rPr lang="en-US" sz="1800" dirty="0">
                <a:solidFill>
                  <a:schemeClr val="tx1"/>
                </a:solidFill>
              </a:rPr>
              <a:t>LinkedIn: /in/pravin-r-tripathi</a:t>
            </a:r>
          </a:p>
          <a:p>
            <a:pPr marL="0" indent="0">
              <a:buNone/>
            </a:pPr>
            <a:endParaRPr lang="en-US" sz="1800" dirty="0">
              <a:solidFill>
                <a:schemeClr val="tx1"/>
              </a:solidFill>
            </a:endParaRPr>
          </a:p>
          <a:p>
            <a:pPr marL="0" indent="0">
              <a:buNone/>
            </a:pPr>
            <a:endParaRPr lang="en-US" sz="1800" dirty="0">
              <a:solidFill>
                <a:schemeClr val="tx1"/>
              </a:solidFill>
            </a:endParaRPr>
          </a:p>
          <a:p>
            <a:pPr marL="0" indent="0">
              <a:buNone/>
            </a:pPr>
            <a:endParaRPr lang="en-US" sz="1800" dirty="0">
              <a:solidFill>
                <a:schemeClr val="tx1"/>
              </a:solidFill>
            </a:endParaRPr>
          </a:p>
        </p:txBody>
      </p:sp>
      <p:pic>
        <p:nvPicPr>
          <p:cNvPr id="5" name="Content Placeholder 4" descr="A person wearing a pink shirt&#10;&#10;Description automatically generated with medium confidence">
            <a:extLst>
              <a:ext uri="{FF2B5EF4-FFF2-40B4-BE49-F238E27FC236}">
                <a16:creationId xmlns:a16="http://schemas.microsoft.com/office/drawing/2014/main" id="{B698E9D8-8187-4EBD-1F4B-0794D28D7F9E}"/>
              </a:ext>
            </a:extLst>
          </p:cNvPr>
          <p:cNvPicPr>
            <a:picLocks noChangeAspect="1"/>
          </p:cNvPicPr>
          <p:nvPr/>
        </p:nvPicPr>
        <p:blipFill rotWithShape="1">
          <a:blip r:embed="rId3"/>
          <a:srcRect l="7898" t="7279" r="5097" b="35819"/>
          <a:stretch/>
        </p:blipFill>
        <p:spPr>
          <a:xfrm>
            <a:off x="7696027" y="1432933"/>
            <a:ext cx="4137102" cy="4053468"/>
          </a:xfrm>
          <a:prstGeom prst="rect">
            <a:avLst/>
          </a:prstGeom>
        </p:spPr>
      </p:pic>
      <p:cxnSp>
        <p:nvCxnSpPr>
          <p:cNvPr id="18" name="Straight Connector 17">
            <a:extLst>
              <a:ext uri="{FF2B5EF4-FFF2-40B4-BE49-F238E27FC236}">
                <a16:creationId xmlns:a16="http://schemas.microsoft.com/office/drawing/2014/main" id="{552757AA-E99D-44ED-A804-DA2F1791A1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C35A4D"/>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C2FEDF6-F60C-4313-BC66-51AF20AB3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839540" y="1143000"/>
            <a:ext cx="352460" cy="4572000"/>
          </a:xfrm>
          <a:prstGeom prst="rect">
            <a:avLst/>
          </a:prstGeom>
          <a:solidFill>
            <a:srgbClr val="C35A4D">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22" name="Straight Connector 21">
            <a:extLst>
              <a:ext uri="{FF2B5EF4-FFF2-40B4-BE49-F238E27FC236}">
                <a16:creationId xmlns:a16="http://schemas.microsoft.com/office/drawing/2014/main" id="{FE74BA33-262A-49BB-92B7-8C02967D7B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C35A4D"/>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582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24FD-9AA3-474B-F505-6A400D743478}"/>
              </a:ext>
            </a:extLst>
          </p:cNvPr>
          <p:cNvSpPr>
            <a:spLocks noGrp="1"/>
          </p:cNvSpPr>
          <p:nvPr>
            <p:ph type="title"/>
          </p:nvPr>
        </p:nvSpPr>
        <p:spPr/>
        <p:txBody>
          <a:bodyPr/>
          <a:lstStyle/>
          <a:p>
            <a:r>
              <a:rPr lang="en-US" dirty="0"/>
              <a:t>In simple terms, What is an API?</a:t>
            </a:r>
          </a:p>
        </p:txBody>
      </p:sp>
      <p:sp>
        <p:nvSpPr>
          <p:cNvPr id="3" name="Content Placeholder 2">
            <a:extLst>
              <a:ext uri="{FF2B5EF4-FFF2-40B4-BE49-F238E27FC236}">
                <a16:creationId xmlns:a16="http://schemas.microsoft.com/office/drawing/2014/main" id="{D42D9817-CACD-937C-ABFA-ED23461339F3}"/>
              </a:ext>
            </a:extLst>
          </p:cNvPr>
          <p:cNvSpPr>
            <a:spLocks noGrp="1"/>
          </p:cNvSpPr>
          <p:nvPr>
            <p:ph idx="1"/>
          </p:nvPr>
        </p:nvSpPr>
        <p:spPr/>
        <p:txBody>
          <a:bodyPr/>
          <a:lstStyle/>
          <a:p>
            <a:r>
              <a:rPr lang="en-IN" b="0" i="1" dirty="0">
                <a:solidFill>
                  <a:schemeClr val="tx1"/>
                </a:solidFill>
                <a:effectLst/>
                <a:latin typeface="Source Sans Pro" panose="020B0503030403020204" pitchFamily="34" charset="0"/>
              </a:rPr>
              <a:t>An interface through which clients interact with the services (server).</a:t>
            </a:r>
            <a:endParaRPr lang="en-US" dirty="0">
              <a:solidFill>
                <a:schemeClr val="tx1"/>
              </a:solidFill>
            </a:endParaRPr>
          </a:p>
        </p:txBody>
      </p:sp>
      <p:pic>
        <p:nvPicPr>
          <p:cNvPr id="5" name="Picture 4">
            <a:extLst>
              <a:ext uri="{FF2B5EF4-FFF2-40B4-BE49-F238E27FC236}">
                <a16:creationId xmlns:a16="http://schemas.microsoft.com/office/drawing/2014/main" id="{5B2DA30F-2446-6797-5F1B-E18843130CE6}"/>
              </a:ext>
            </a:extLst>
          </p:cNvPr>
          <p:cNvPicPr>
            <a:picLocks noChangeAspect="1"/>
          </p:cNvPicPr>
          <p:nvPr/>
        </p:nvPicPr>
        <p:blipFill>
          <a:blip r:embed="rId2"/>
          <a:stretch>
            <a:fillRect/>
          </a:stretch>
        </p:blipFill>
        <p:spPr>
          <a:xfrm>
            <a:off x="2084721" y="2871289"/>
            <a:ext cx="7772400" cy="2672614"/>
          </a:xfrm>
          <a:prstGeom prst="rect">
            <a:avLst/>
          </a:prstGeom>
        </p:spPr>
      </p:pic>
    </p:spTree>
    <p:extLst>
      <p:ext uri="{BB962C8B-B14F-4D97-AF65-F5344CB8AC3E}">
        <p14:creationId xmlns:p14="http://schemas.microsoft.com/office/powerpoint/2010/main" val="4241042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2BC0-4FCE-3198-DCF7-ABAE02EBB720}"/>
              </a:ext>
            </a:extLst>
          </p:cNvPr>
          <p:cNvSpPr>
            <a:spLocks noGrp="1"/>
          </p:cNvSpPr>
          <p:nvPr>
            <p:ph type="title"/>
          </p:nvPr>
        </p:nvSpPr>
        <p:spPr/>
        <p:txBody>
          <a:bodyPr>
            <a:normAutofit/>
          </a:bodyPr>
          <a:lstStyle/>
          <a:p>
            <a:r>
              <a:rPr lang="en-US" dirty="0"/>
              <a:t>Popular tools in 2015</a:t>
            </a:r>
          </a:p>
        </p:txBody>
      </p:sp>
      <p:sp>
        <p:nvSpPr>
          <p:cNvPr id="3" name="Content Placeholder 2">
            <a:extLst>
              <a:ext uri="{FF2B5EF4-FFF2-40B4-BE49-F238E27FC236}">
                <a16:creationId xmlns:a16="http://schemas.microsoft.com/office/drawing/2014/main" id="{44E898E5-02CC-266B-9FB3-C6DCDD313E31}"/>
              </a:ext>
            </a:extLst>
          </p:cNvPr>
          <p:cNvSpPr>
            <a:spLocks noGrp="1"/>
          </p:cNvSpPr>
          <p:nvPr>
            <p:ph idx="1"/>
          </p:nvPr>
        </p:nvSpPr>
        <p:spPr/>
        <p:txBody>
          <a:bodyPr/>
          <a:lstStyle/>
          <a:p>
            <a:pPr marL="0" indent="0">
              <a:buNone/>
            </a:pPr>
            <a:r>
              <a:rPr lang="en-US" dirty="0"/>
              <a:t>		    Swagger				API Blueprint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026" name="Picture 2">
            <a:extLst>
              <a:ext uri="{FF2B5EF4-FFF2-40B4-BE49-F238E27FC236}">
                <a16:creationId xmlns:a16="http://schemas.microsoft.com/office/drawing/2014/main" id="{32ACD9A8-05A3-A9D1-B025-7FE3BAB302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0303" y="2484421"/>
            <a:ext cx="1061325" cy="9445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wagger Logo">
            <a:extLst>
              <a:ext uri="{FF2B5EF4-FFF2-40B4-BE49-F238E27FC236}">
                <a16:creationId xmlns:a16="http://schemas.microsoft.com/office/drawing/2014/main" id="{07718DB6-BD03-B283-2F9B-1A7E43BDAA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594" y="2367383"/>
            <a:ext cx="1353850" cy="13538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raphical user interface&#10;&#10;Description automatically generated with low confidence">
            <a:extLst>
              <a:ext uri="{FF2B5EF4-FFF2-40B4-BE49-F238E27FC236}">
                <a16:creationId xmlns:a16="http://schemas.microsoft.com/office/drawing/2014/main" id="{89496B4F-9CE5-D015-1CB8-362BDEB6F162}"/>
              </a:ext>
            </a:extLst>
          </p:cNvPr>
          <p:cNvPicPr>
            <a:picLocks noChangeAspect="1"/>
          </p:cNvPicPr>
          <p:nvPr/>
        </p:nvPicPr>
        <p:blipFill>
          <a:blip r:embed="rId4"/>
          <a:stretch>
            <a:fillRect/>
          </a:stretch>
        </p:blipFill>
        <p:spPr>
          <a:xfrm>
            <a:off x="2603594" y="4004648"/>
            <a:ext cx="1182029" cy="1213135"/>
          </a:xfrm>
          <a:prstGeom prst="rect">
            <a:avLst/>
          </a:prstGeom>
        </p:spPr>
      </p:pic>
      <p:pic>
        <p:nvPicPr>
          <p:cNvPr id="1030" name="Picture 6">
            <a:extLst>
              <a:ext uri="{FF2B5EF4-FFF2-40B4-BE49-F238E27FC236}">
                <a16:creationId xmlns:a16="http://schemas.microsoft.com/office/drawing/2014/main" id="{A1E851F5-0478-B7DA-2B28-896E71F75D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800" y="4475608"/>
            <a:ext cx="4126880" cy="509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232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DD9A-FC1D-9C48-0092-8C7E0B70E75B}"/>
              </a:ext>
            </a:extLst>
          </p:cNvPr>
          <p:cNvSpPr>
            <a:spLocks noGrp="1"/>
          </p:cNvSpPr>
          <p:nvPr>
            <p:ph type="title"/>
          </p:nvPr>
        </p:nvSpPr>
        <p:spPr/>
        <p:txBody>
          <a:bodyPr/>
          <a:lstStyle/>
          <a:p>
            <a:r>
              <a:rPr lang="en-US" dirty="0"/>
              <a:t>Popular/Emerging tools in 2022</a:t>
            </a:r>
          </a:p>
        </p:txBody>
      </p:sp>
      <p:pic>
        <p:nvPicPr>
          <p:cNvPr id="2050" name="Picture 2">
            <a:extLst>
              <a:ext uri="{FF2B5EF4-FFF2-40B4-BE49-F238E27FC236}">
                <a16:creationId xmlns:a16="http://schemas.microsoft.com/office/drawing/2014/main" id="{EBE3613E-D8B4-06D1-A2C3-3A57C09D3C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2126" y="1690688"/>
            <a:ext cx="2088201" cy="62279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doc logo">
            <a:extLst>
              <a:ext uri="{FF2B5EF4-FFF2-40B4-BE49-F238E27FC236}">
                <a16:creationId xmlns:a16="http://schemas.microsoft.com/office/drawing/2014/main" id="{84A11CC7-353A-AB70-D11D-A62E01628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1376" y="1483816"/>
            <a:ext cx="5080000" cy="2108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apperDox logo">
            <a:extLst>
              <a:ext uri="{FF2B5EF4-FFF2-40B4-BE49-F238E27FC236}">
                <a16:creationId xmlns:a16="http://schemas.microsoft.com/office/drawing/2014/main" id="{09C3D191-2315-E30D-9AF8-A1A384DB2A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1376" y="3458452"/>
            <a:ext cx="5767233" cy="157766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1B542BF5-DF81-4876-C7AF-93509A42D2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2126" y="2721852"/>
            <a:ext cx="5537200" cy="1473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A0041CC-AFDA-38D1-22EE-B1F635B3324C}"/>
              </a:ext>
            </a:extLst>
          </p:cNvPr>
          <p:cNvSpPr txBox="1"/>
          <p:nvPr/>
        </p:nvSpPr>
        <p:spPr>
          <a:xfrm>
            <a:off x="3912639" y="1963671"/>
            <a:ext cx="6233374" cy="584775"/>
          </a:xfrm>
          <a:prstGeom prst="rect">
            <a:avLst/>
          </a:prstGeom>
          <a:noFill/>
        </p:spPr>
        <p:txBody>
          <a:bodyPr wrap="square">
            <a:spAutoFit/>
          </a:bodyPr>
          <a:lstStyle/>
          <a:p>
            <a:pPr algn="l" fontAlgn="base"/>
            <a:r>
              <a:rPr lang="en-IN" sz="3200" b="1" i="0" dirty="0">
                <a:solidFill>
                  <a:srgbClr val="0088CC"/>
                </a:solidFill>
                <a:effectLst/>
                <a:latin typeface="Source Sans Pro" panose="020B0503030403020204" pitchFamily="34" charset="0"/>
              </a:rPr>
              <a:t>APIDOC</a:t>
            </a:r>
          </a:p>
        </p:txBody>
      </p:sp>
      <p:sp>
        <p:nvSpPr>
          <p:cNvPr id="9" name="TextBox 8">
            <a:extLst>
              <a:ext uri="{FF2B5EF4-FFF2-40B4-BE49-F238E27FC236}">
                <a16:creationId xmlns:a16="http://schemas.microsoft.com/office/drawing/2014/main" id="{24217D64-E9E2-3633-7C2C-293BD0D52BD3}"/>
              </a:ext>
            </a:extLst>
          </p:cNvPr>
          <p:cNvSpPr txBox="1"/>
          <p:nvPr/>
        </p:nvSpPr>
        <p:spPr>
          <a:xfrm>
            <a:off x="3047765" y="1583983"/>
            <a:ext cx="6233374" cy="923330"/>
          </a:xfrm>
          <a:prstGeom prst="rect">
            <a:avLst/>
          </a:prstGeom>
          <a:noFill/>
        </p:spPr>
        <p:txBody>
          <a:bodyPr wrap="square">
            <a:spAutoFit/>
          </a:bodyPr>
          <a:lstStyle/>
          <a:p>
            <a:pPr algn="ctr"/>
            <a:r>
              <a:rPr lang="en-IN" b="1" i="0" dirty="0" err="1">
                <a:solidFill>
                  <a:srgbClr val="002060"/>
                </a:solidFill>
                <a:effectLst/>
                <a:latin typeface="-apple-system"/>
              </a:rPr>
              <a:t>OpenAPI</a:t>
            </a:r>
            <a:r>
              <a:rPr lang="en-IN" b="1" i="0" dirty="0">
                <a:solidFill>
                  <a:srgbClr val="002060"/>
                </a:solidFill>
                <a:effectLst/>
                <a:latin typeface="-apple-system"/>
              </a:rPr>
              <a:t> Generator</a:t>
            </a:r>
          </a:p>
          <a:p>
            <a:pPr algn="ctr"/>
            <a:br>
              <a:rPr lang="en-IN" b="0" i="0" dirty="0">
                <a:solidFill>
                  <a:srgbClr val="002060"/>
                </a:solidFill>
                <a:effectLst/>
                <a:latin typeface="-apple-system"/>
              </a:rPr>
            </a:br>
            <a:endParaRPr lang="en-IN" b="0" i="0" dirty="0">
              <a:solidFill>
                <a:srgbClr val="002060"/>
              </a:solidFill>
              <a:effectLst/>
              <a:latin typeface="-apple-system"/>
            </a:endParaRPr>
          </a:p>
        </p:txBody>
      </p:sp>
      <p:pic>
        <p:nvPicPr>
          <p:cNvPr id="2060" name="Picture 12">
            <a:extLst>
              <a:ext uri="{FF2B5EF4-FFF2-40B4-BE49-F238E27FC236}">
                <a16:creationId xmlns:a16="http://schemas.microsoft.com/office/drawing/2014/main" id="{0FC231CE-082E-645C-74C0-7F92A5418E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9988" y="4409591"/>
            <a:ext cx="1524086" cy="152408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E4F840A0-B083-B17F-E507-D1B851C418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06292" y="4279599"/>
            <a:ext cx="1804734" cy="1831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847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8BDB-5FFB-FA7D-B28C-4EB9C532F3AF}"/>
              </a:ext>
            </a:extLst>
          </p:cNvPr>
          <p:cNvSpPr>
            <a:spLocks noGrp="1"/>
          </p:cNvSpPr>
          <p:nvPr>
            <p:ph type="title"/>
          </p:nvPr>
        </p:nvSpPr>
        <p:spPr>
          <a:xfrm>
            <a:off x="1479990" y="822325"/>
            <a:ext cx="10543032" cy="1325563"/>
          </a:xfrm>
        </p:spPr>
        <p:txBody>
          <a:bodyPr>
            <a:normAutofit fontScale="90000"/>
          </a:bodyPr>
          <a:lstStyle/>
          <a:p>
            <a:r>
              <a:rPr lang="en-US" dirty="0"/>
              <a:t>Why is it still hard to understand API, </a:t>
            </a:r>
            <a:r>
              <a:rPr lang="en-IN" b="0" i="0" dirty="0">
                <a:solidFill>
                  <a:srgbClr val="757575"/>
                </a:solidFill>
                <a:effectLst/>
                <a:latin typeface="Source Sans Pro" panose="020B0503030403020204" pitchFamily="34" charset="0"/>
              </a:rPr>
              <a:t>even when we have lot of good tools</a:t>
            </a:r>
            <a:r>
              <a:rPr lang="en-US" dirty="0"/>
              <a:t>?</a:t>
            </a:r>
          </a:p>
        </p:txBody>
      </p:sp>
      <p:pic>
        <p:nvPicPr>
          <p:cNvPr id="4" name="Picture 3">
            <a:extLst>
              <a:ext uri="{FF2B5EF4-FFF2-40B4-BE49-F238E27FC236}">
                <a16:creationId xmlns:a16="http://schemas.microsoft.com/office/drawing/2014/main" id="{BCE2D1C4-A8C9-DDA4-C7A1-831639B3D157}"/>
              </a:ext>
            </a:extLst>
          </p:cNvPr>
          <p:cNvPicPr>
            <a:picLocks noChangeAspect="1"/>
          </p:cNvPicPr>
          <p:nvPr/>
        </p:nvPicPr>
        <p:blipFill>
          <a:blip r:embed="rId3"/>
          <a:stretch>
            <a:fillRect/>
          </a:stretch>
        </p:blipFill>
        <p:spPr>
          <a:xfrm>
            <a:off x="5174166" y="2470080"/>
            <a:ext cx="3131633" cy="3257619"/>
          </a:xfrm>
          <a:prstGeom prst="rect">
            <a:avLst/>
          </a:prstGeom>
        </p:spPr>
      </p:pic>
    </p:spTree>
    <p:extLst>
      <p:ext uri="{BB962C8B-B14F-4D97-AF65-F5344CB8AC3E}">
        <p14:creationId xmlns:p14="http://schemas.microsoft.com/office/powerpoint/2010/main" val="172812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C181-7CD3-2511-7DD6-A4FACE19A74B}"/>
              </a:ext>
            </a:extLst>
          </p:cNvPr>
          <p:cNvSpPr>
            <a:spLocks noGrp="1"/>
          </p:cNvSpPr>
          <p:nvPr>
            <p:ph type="title"/>
          </p:nvPr>
        </p:nvSpPr>
        <p:spPr/>
        <p:txBody>
          <a:bodyPr>
            <a:normAutofit/>
          </a:bodyPr>
          <a:lstStyle/>
          <a:p>
            <a:pPr algn="l"/>
            <a:r>
              <a:rPr lang="en-US" dirty="0"/>
              <a:t>Instance 1: </a:t>
            </a:r>
            <a:r>
              <a:rPr lang="en-IN" b="0" i="0" dirty="0">
                <a:effectLst/>
                <a:latin typeface="Lato" panose="020F0502020204030203" pitchFamily="34" charset="0"/>
              </a:rPr>
              <a:t>Account Details API</a:t>
            </a:r>
            <a:endParaRPr lang="en-US" dirty="0"/>
          </a:p>
        </p:txBody>
      </p:sp>
      <p:sp>
        <p:nvSpPr>
          <p:cNvPr id="3" name="Content Placeholder 2">
            <a:extLst>
              <a:ext uri="{FF2B5EF4-FFF2-40B4-BE49-F238E27FC236}">
                <a16:creationId xmlns:a16="http://schemas.microsoft.com/office/drawing/2014/main" id="{E4845C1D-8569-3487-714F-F90AECCFE753}"/>
              </a:ext>
            </a:extLst>
          </p:cNvPr>
          <p:cNvSpPr>
            <a:spLocks noGrp="1"/>
          </p:cNvSpPr>
          <p:nvPr>
            <p:ph idx="1"/>
          </p:nvPr>
        </p:nvSpPr>
        <p:spPr/>
        <p:txBody>
          <a:bodyPr/>
          <a:lstStyle/>
          <a:p>
            <a:r>
              <a:rPr lang="en-IN" b="0" i="0" dirty="0">
                <a:solidFill>
                  <a:srgbClr val="34343C"/>
                </a:solidFill>
                <a:effectLst/>
                <a:latin typeface="Source Sans Pro" panose="020B0503030403020204" pitchFamily="34" charset="0"/>
              </a:rPr>
              <a:t>This API is used to get account details based on</a:t>
            </a:r>
            <a:r>
              <a:rPr lang="en-IN" b="0" i="0" dirty="0">
                <a:solidFill>
                  <a:srgbClr val="C00000"/>
                </a:solidFill>
                <a:effectLst/>
                <a:latin typeface="Source Sans Pro" panose="020B0503030403020204" pitchFamily="34" charset="0"/>
              </a:rPr>
              <a:t> </a:t>
            </a:r>
            <a:r>
              <a:rPr lang="en-IN" dirty="0">
                <a:solidFill>
                  <a:srgbClr val="C00000"/>
                </a:solidFill>
              </a:rPr>
              <a:t>customer ID </a:t>
            </a:r>
            <a:r>
              <a:rPr lang="en-IN" dirty="0"/>
              <a:t>(Required)</a:t>
            </a:r>
            <a:r>
              <a:rPr lang="en-IN" b="0" i="0" dirty="0">
                <a:solidFill>
                  <a:srgbClr val="34343C"/>
                </a:solidFill>
                <a:effectLst/>
                <a:latin typeface="Source Sans Pro" panose="020B0503030403020204" pitchFamily="34" charset="0"/>
              </a:rPr>
              <a:t> and </a:t>
            </a:r>
            <a:r>
              <a:rPr lang="en-IN" dirty="0">
                <a:solidFill>
                  <a:srgbClr val="C00000"/>
                </a:solidFill>
              </a:rPr>
              <a:t>account id </a:t>
            </a:r>
            <a:r>
              <a:rPr lang="en-IN" dirty="0"/>
              <a:t>(Optional)</a:t>
            </a:r>
            <a:r>
              <a:rPr lang="en-IN" b="0" i="0" dirty="0">
                <a:solidFill>
                  <a:srgbClr val="34343C"/>
                </a:solidFill>
                <a:effectLst/>
                <a:latin typeface="Source Sans Pro" panose="020B0503030403020204" pitchFamily="34" charset="0"/>
              </a:rPr>
              <a:t>.</a:t>
            </a:r>
          </a:p>
          <a:p>
            <a:r>
              <a:rPr lang="en-IN" b="0" i="0" dirty="0">
                <a:solidFill>
                  <a:srgbClr val="34343C"/>
                </a:solidFill>
                <a:effectLst/>
                <a:latin typeface="Source Sans Pro" panose="020B0503030403020204" pitchFamily="34" charset="0"/>
              </a:rPr>
              <a:t>API documentation says the customer ID field is mandatory, but if not provided still works.</a:t>
            </a:r>
          </a:p>
          <a:p>
            <a:r>
              <a:rPr lang="en-IN" b="0" i="0" dirty="0">
                <a:solidFill>
                  <a:srgbClr val="34343C"/>
                </a:solidFill>
                <a:effectLst/>
                <a:latin typeface="Source Sans Pro" panose="020B0503030403020204" pitchFamily="34" charset="0"/>
              </a:rPr>
              <a:t>Secondly, it also returns other resources which have </a:t>
            </a:r>
            <a:r>
              <a:rPr lang="en-IN" b="0" i="0" dirty="0">
                <a:solidFill>
                  <a:srgbClr val="C00000"/>
                </a:solidFill>
                <a:effectLst/>
                <a:latin typeface="Source Sans Pro" panose="020B0503030403020204" pitchFamily="34" charset="0"/>
              </a:rPr>
              <a:t>matching account IDs </a:t>
            </a:r>
            <a:r>
              <a:rPr lang="en-IN" b="0" i="0" dirty="0">
                <a:solidFill>
                  <a:srgbClr val="34343C"/>
                </a:solidFill>
                <a:effectLst/>
                <a:latin typeface="Source Sans Pro" panose="020B0503030403020204" pitchFamily="34" charset="0"/>
              </a:rPr>
              <a:t>but different customer IDs. </a:t>
            </a:r>
            <a:r>
              <a:rPr lang="en-IN" b="0" i="0" dirty="0">
                <a:solidFill>
                  <a:srgbClr val="C00000"/>
                </a:solidFill>
                <a:effectLst/>
                <a:latin typeface="Source Sans Pro" panose="020B0503030403020204" pitchFamily="34" charset="0"/>
              </a:rPr>
              <a:t>It was not documented for the API.</a:t>
            </a:r>
          </a:p>
          <a:p>
            <a:r>
              <a:rPr lang="en-IN" b="0" i="0" dirty="0">
                <a:solidFill>
                  <a:srgbClr val="34343C"/>
                </a:solidFill>
                <a:effectLst/>
                <a:latin typeface="Source Sans Pro" panose="020B0503030403020204" pitchFamily="34" charset="0"/>
              </a:rPr>
              <a:t>Even if it returns details for multiple resources, there is </a:t>
            </a:r>
            <a:r>
              <a:rPr lang="en-IN" dirty="0">
                <a:highlight>
                  <a:srgbClr val="FFFF00"/>
                </a:highlight>
              </a:rPr>
              <a:t>no way to identify</a:t>
            </a:r>
            <a:r>
              <a:rPr lang="en-IN" b="0" i="0" dirty="0">
                <a:solidFill>
                  <a:srgbClr val="34343C"/>
                </a:solidFill>
                <a:effectLst/>
                <a:highlight>
                  <a:srgbClr val="FFFF00"/>
                </a:highlight>
                <a:latin typeface="Source Sans Pro" panose="020B0503030403020204" pitchFamily="34" charset="0"/>
              </a:rPr>
              <a:t> which resource belongs to which customer ID </a:t>
            </a:r>
            <a:r>
              <a:rPr lang="en-IN" b="0" i="0" dirty="0">
                <a:solidFill>
                  <a:srgbClr val="34343C"/>
                </a:solidFill>
                <a:effectLst/>
                <a:latin typeface="Source Sans Pro" panose="020B0503030403020204" pitchFamily="34" charset="0"/>
              </a:rPr>
              <a:t>as there is </a:t>
            </a:r>
            <a:r>
              <a:rPr lang="en-IN" dirty="0">
                <a:solidFill>
                  <a:srgbClr val="C00000"/>
                </a:solidFill>
              </a:rPr>
              <a:t>no identifier field</a:t>
            </a:r>
            <a:r>
              <a:rPr lang="en-IN" b="0" i="0" dirty="0">
                <a:solidFill>
                  <a:srgbClr val="C00000"/>
                </a:solidFill>
                <a:effectLst/>
                <a:latin typeface="Source Sans Pro" panose="020B0503030403020204" pitchFamily="34" charset="0"/>
              </a:rPr>
              <a:t> </a:t>
            </a:r>
            <a:r>
              <a:rPr lang="en-IN" b="0" i="0" dirty="0">
                <a:solidFill>
                  <a:srgbClr val="34343C"/>
                </a:solidFill>
                <a:effectLst/>
                <a:latin typeface="Source Sans Pro" panose="020B0503030403020204" pitchFamily="34" charset="0"/>
              </a:rPr>
              <a:t>in returned resource details.</a:t>
            </a:r>
            <a:endParaRPr lang="en-IN" b="0" i="0" dirty="0">
              <a:solidFill>
                <a:srgbClr val="C00000"/>
              </a:solidFill>
              <a:effectLst/>
              <a:latin typeface="Source Sans Pro" panose="020B0503030403020204" pitchFamily="34" charset="0"/>
            </a:endParaRPr>
          </a:p>
          <a:p>
            <a:endParaRPr lang="en-IN" b="0" i="0" dirty="0">
              <a:solidFill>
                <a:srgbClr val="C00000"/>
              </a:solidFill>
              <a:effectLst/>
              <a:latin typeface="Source Sans Pro" panose="020B0503030403020204" pitchFamily="34" charset="0"/>
            </a:endParaRPr>
          </a:p>
          <a:p>
            <a:endParaRPr lang="en-IN" b="0" i="0" dirty="0">
              <a:effectLst/>
              <a:latin typeface="Lato" panose="020F0502020204030203" pitchFamily="34" charset="0"/>
            </a:endParaRPr>
          </a:p>
        </p:txBody>
      </p:sp>
    </p:spTree>
    <p:extLst>
      <p:ext uri="{BB962C8B-B14F-4D97-AF65-F5344CB8AC3E}">
        <p14:creationId xmlns:p14="http://schemas.microsoft.com/office/powerpoint/2010/main" val="28091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D264E-C44F-92FE-E983-2A0F27108375}"/>
              </a:ext>
            </a:extLst>
          </p:cNvPr>
          <p:cNvSpPr>
            <a:spLocks noGrp="1"/>
          </p:cNvSpPr>
          <p:nvPr>
            <p:ph type="title"/>
          </p:nvPr>
        </p:nvSpPr>
        <p:spPr/>
        <p:txBody>
          <a:bodyPr>
            <a:normAutofit fontScale="90000"/>
          </a:bodyPr>
          <a:lstStyle/>
          <a:p>
            <a:r>
              <a:rPr lang="en-US" dirty="0"/>
              <a:t>What could have been improved here?</a:t>
            </a:r>
          </a:p>
        </p:txBody>
      </p:sp>
      <p:sp>
        <p:nvSpPr>
          <p:cNvPr id="3" name="Content Placeholder 2">
            <a:extLst>
              <a:ext uri="{FF2B5EF4-FFF2-40B4-BE49-F238E27FC236}">
                <a16:creationId xmlns:a16="http://schemas.microsoft.com/office/drawing/2014/main" id="{A425C934-E931-BD61-1881-F4109C3E32DA}"/>
              </a:ext>
            </a:extLst>
          </p:cNvPr>
          <p:cNvSpPr>
            <a:spLocks noGrp="1"/>
          </p:cNvSpPr>
          <p:nvPr>
            <p:ph idx="1"/>
          </p:nvPr>
        </p:nvSpPr>
        <p:spPr/>
        <p:txBody>
          <a:bodyPr/>
          <a:lstStyle/>
          <a:p>
            <a:r>
              <a:rPr lang="en-US" dirty="0"/>
              <a:t>Make it clear in API documentation for </a:t>
            </a:r>
            <a:r>
              <a:rPr lang="en-US" dirty="0">
                <a:solidFill>
                  <a:srgbClr val="FF0000"/>
                </a:solidFill>
              </a:rPr>
              <a:t>possible scenarios for customer ID/account ID</a:t>
            </a:r>
            <a:r>
              <a:rPr lang="en-US" dirty="0"/>
              <a:t>.</a:t>
            </a:r>
          </a:p>
          <a:p>
            <a:r>
              <a:rPr lang="en-US" dirty="0"/>
              <a:t>If it is </a:t>
            </a:r>
            <a:r>
              <a:rPr lang="en-US" dirty="0">
                <a:highlight>
                  <a:srgbClr val="FFFF00"/>
                </a:highlight>
              </a:rPr>
              <a:t>not required</a:t>
            </a:r>
            <a:r>
              <a:rPr lang="en-US" dirty="0"/>
              <a:t>, then </a:t>
            </a:r>
            <a:r>
              <a:rPr lang="en-US" dirty="0">
                <a:highlight>
                  <a:srgbClr val="FFFF00"/>
                </a:highlight>
              </a:rPr>
              <a:t>don’t used mandatory </a:t>
            </a:r>
            <a:r>
              <a:rPr lang="en-US" dirty="0"/>
              <a:t>term.</a:t>
            </a:r>
          </a:p>
          <a:p>
            <a:r>
              <a:rPr lang="en-US" dirty="0"/>
              <a:t>If you are going to return multiple account details for multiple customer for customer which is ok, then </a:t>
            </a:r>
            <a:r>
              <a:rPr lang="en-US" dirty="0">
                <a:highlight>
                  <a:srgbClr val="FFFF00"/>
                </a:highlight>
              </a:rPr>
              <a:t>provide a way to find the requested customer details</a:t>
            </a:r>
            <a:r>
              <a:rPr lang="en-US" dirty="0"/>
              <a:t> in the returned response like using </a:t>
            </a:r>
            <a:r>
              <a:rPr lang="en-US" dirty="0">
                <a:solidFill>
                  <a:srgbClr val="FF0000"/>
                </a:solidFill>
              </a:rPr>
              <a:t>customer ID</a:t>
            </a:r>
            <a:r>
              <a:rPr lang="en-US" dirty="0"/>
              <a:t>.</a:t>
            </a:r>
          </a:p>
          <a:p>
            <a:r>
              <a:rPr lang="en-US" dirty="0"/>
              <a:t>Try to have a documentation review process or automate this things.</a:t>
            </a:r>
          </a:p>
          <a:p>
            <a:endParaRPr lang="en-US" dirty="0"/>
          </a:p>
          <a:p>
            <a:endParaRPr lang="en-US" dirty="0"/>
          </a:p>
        </p:txBody>
      </p:sp>
    </p:spTree>
    <p:extLst>
      <p:ext uri="{BB962C8B-B14F-4D97-AF65-F5344CB8AC3E}">
        <p14:creationId xmlns:p14="http://schemas.microsoft.com/office/powerpoint/2010/main" val="2825896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4ED7-A455-5A28-F4F7-6099B4DDF171}"/>
              </a:ext>
            </a:extLst>
          </p:cNvPr>
          <p:cNvSpPr>
            <a:spLocks noGrp="1"/>
          </p:cNvSpPr>
          <p:nvPr>
            <p:ph type="title"/>
          </p:nvPr>
        </p:nvSpPr>
        <p:spPr/>
        <p:txBody>
          <a:bodyPr>
            <a:normAutofit/>
          </a:bodyPr>
          <a:lstStyle/>
          <a:p>
            <a:r>
              <a:rPr lang="en-IN" b="0" i="0" dirty="0">
                <a:effectLst/>
                <a:latin typeface="Lato" panose="020F0502020204030203" pitchFamily="34" charset="0"/>
              </a:rPr>
              <a:t>Instance 2: Suspension Details API</a:t>
            </a:r>
            <a:endParaRPr lang="en-US" dirty="0"/>
          </a:p>
        </p:txBody>
      </p:sp>
      <p:sp>
        <p:nvSpPr>
          <p:cNvPr id="3" name="Content Placeholder 2">
            <a:extLst>
              <a:ext uri="{FF2B5EF4-FFF2-40B4-BE49-F238E27FC236}">
                <a16:creationId xmlns:a16="http://schemas.microsoft.com/office/drawing/2014/main" id="{7F5200EB-8CD5-1585-F4DD-00BE8657D135}"/>
              </a:ext>
            </a:extLst>
          </p:cNvPr>
          <p:cNvSpPr>
            <a:spLocks noGrp="1"/>
          </p:cNvSpPr>
          <p:nvPr>
            <p:ph idx="1"/>
          </p:nvPr>
        </p:nvSpPr>
        <p:spPr/>
        <p:txBody>
          <a:bodyPr/>
          <a:lstStyle/>
          <a:p>
            <a:r>
              <a:rPr lang="en-IN" b="0" i="0" dirty="0">
                <a:solidFill>
                  <a:srgbClr val="34343C"/>
                </a:solidFill>
                <a:effectLst/>
                <a:latin typeface="Source Sans Pro" panose="020B0503030403020204" pitchFamily="34" charset="0"/>
              </a:rPr>
              <a:t>Legacy API is used to get the </a:t>
            </a:r>
            <a:r>
              <a:rPr lang="en-IN" b="1" i="0" dirty="0">
                <a:solidFill>
                  <a:srgbClr val="34343C"/>
                </a:solidFill>
                <a:effectLst/>
                <a:latin typeface="Source Sans Pro" panose="020B0503030403020204" pitchFamily="34" charset="0"/>
              </a:rPr>
              <a:t>suspension details</a:t>
            </a:r>
            <a:r>
              <a:rPr lang="en-IN" b="0" i="0" dirty="0">
                <a:solidFill>
                  <a:srgbClr val="34343C"/>
                </a:solidFill>
                <a:effectLst/>
                <a:latin typeface="Source Sans Pro" panose="020B0503030403020204" pitchFamily="34" charset="0"/>
              </a:rPr>
              <a:t> for </a:t>
            </a:r>
            <a:r>
              <a:rPr lang="en-IN" dirty="0">
                <a:solidFill>
                  <a:srgbClr val="C00000"/>
                </a:solidFill>
              </a:rPr>
              <a:t>customer id</a:t>
            </a:r>
            <a:r>
              <a:rPr lang="en-IN" b="0" i="0" dirty="0">
                <a:solidFill>
                  <a:srgbClr val="34343C"/>
                </a:solidFill>
                <a:effectLst/>
                <a:latin typeface="Source Sans Pro" panose="020B0503030403020204" pitchFamily="34" charset="0"/>
              </a:rPr>
              <a:t>.</a:t>
            </a:r>
          </a:p>
          <a:p>
            <a:r>
              <a:rPr lang="en-IN" b="0" i="0" dirty="0">
                <a:solidFill>
                  <a:srgbClr val="34343C"/>
                </a:solidFill>
                <a:effectLst/>
                <a:latin typeface="Source Sans Pro" panose="020B0503030403020204" pitchFamily="34" charset="0"/>
              </a:rPr>
              <a:t>API is like </a:t>
            </a:r>
            <a:r>
              <a:rPr lang="en-IN" dirty="0">
                <a:solidFill>
                  <a:srgbClr val="00B0F0"/>
                </a:solidFill>
              </a:rPr>
              <a:t>GET</a:t>
            </a:r>
            <a:r>
              <a:rPr lang="en-IN" dirty="0"/>
              <a:t> BASE_URL/suspension-details</a:t>
            </a:r>
            <a:r>
              <a:rPr lang="en-IN" b="0" i="0" dirty="0">
                <a:solidFill>
                  <a:srgbClr val="34343C"/>
                </a:solidFill>
                <a:effectLst/>
                <a:latin typeface="Source Sans Pro" panose="020B0503030403020204" pitchFamily="34" charset="0"/>
              </a:rPr>
              <a:t>, but </a:t>
            </a:r>
            <a:r>
              <a:rPr lang="en-IN" b="0" i="0" dirty="0">
                <a:solidFill>
                  <a:srgbClr val="C00000"/>
                </a:solidFill>
                <a:effectLst/>
                <a:latin typeface="Source Sans Pro" panose="020B0503030403020204" pitchFamily="34" charset="0"/>
              </a:rPr>
              <a:t>it returns account details</a:t>
            </a:r>
            <a:r>
              <a:rPr lang="en-IN" dirty="0">
                <a:solidFill>
                  <a:srgbClr val="34343C"/>
                </a:solidFill>
                <a:latin typeface="Source Sans Pro" panose="020B0503030403020204" pitchFamily="34" charset="0"/>
              </a:rPr>
              <a:t>.</a:t>
            </a:r>
          </a:p>
          <a:p>
            <a:r>
              <a:rPr lang="en-IN" b="0" i="0" dirty="0">
                <a:solidFill>
                  <a:srgbClr val="34343C"/>
                </a:solidFill>
                <a:effectLst/>
                <a:latin typeface="Source Sans Pro" panose="020B0503030403020204" pitchFamily="34" charset="0"/>
              </a:rPr>
              <a:t>Due to bad naming, it created more confusion during migration. It should have been named </a:t>
            </a:r>
            <a:r>
              <a:rPr lang="en-IN" dirty="0">
                <a:solidFill>
                  <a:srgbClr val="00B0F0"/>
                </a:solidFill>
              </a:rPr>
              <a:t>GET</a:t>
            </a:r>
            <a:r>
              <a:rPr lang="en-IN" dirty="0"/>
              <a:t> “BASE_URL/</a:t>
            </a:r>
            <a:r>
              <a:rPr lang="en-IN" b="1" dirty="0"/>
              <a:t>account-details</a:t>
            </a:r>
            <a:r>
              <a:rPr lang="en-IN" dirty="0"/>
              <a:t>”</a:t>
            </a:r>
          </a:p>
          <a:p>
            <a:endParaRPr lang="en-IN" dirty="0">
              <a:solidFill>
                <a:srgbClr val="34343C"/>
              </a:solidFill>
              <a:latin typeface="Source Sans Pro" panose="020B0503030403020204" pitchFamily="34" charset="0"/>
            </a:endParaRPr>
          </a:p>
          <a:p>
            <a:pPr marL="0" indent="0">
              <a:buNone/>
            </a:pPr>
            <a:endParaRPr lang="en-IN" dirty="0">
              <a:solidFill>
                <a:srgbClr val="34343C"/>
              </a:solidFill>
              <a:latin typeface="Source Sans Pro" panose="020B0503030403020204" pitchFamily="34" charset="0"/>
            </a:endParaRPr>
          </a:p>
          <a:p>
            <a:endParaRPr lang="en-US" dirty="0"/>
          </a:p>
        </p:txBody>
      </p:sp>
    </p:spTree>
    <p:extLst>
      <p:ext uri="{BB962C8B-B14F-4D97-AF65-F5344CB8AC3E}">
        <p14:creationId xmlns:p14="http://schemas.microsoft.com/office/powerpoint/2010/main" val="1413473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9240-89B0-797F-9A88-2539147D0B87}"/>
              </a:ext>
            </a:extLst>
          </p:cNvPr>
          <p:cNvSpPr>
            <a:spLocks noGrp="1"/>
          </p:cNvSpPr>
          <p:nvPr>
            <p:ph type="title"/>
          </p:nvPr>
        </p:nvSpPr>
        <p:spPr/>
        <p:txBody>
          <a:bodyPr>
            <a:normAutofit fontScale="90000"/>
          </a:bodyPr>
          <a:lstStyle/>
          <a:p>
            <a:r>
              <a:rPr lang="en-US" dirty="0"/>
              <a:t>What could have been improved here?</a:t>
            </a:r>
          </a:p>
        </p:txBody>
      </p:sp>
      <p:sp>
        <p:nvSpPr>
          <p:cNvPr id="3" name="Content Placeholder 2">
            <a:extLst>
              <a:ext uri="{FF2B5EF4-FFF2-40B4-BE49-F238E27FC236}">
                <a16:creationId xmlns:a16="http://schemas.microsoft.com/office/drawing/2014/main" id="{C1A61FAF-62C8-4A81-EE6E-AAEC9D7A37AE}"/>
              </a:ext>
            </a:extLst>
          </p:cNvPr>
          <p:cNvSpPr>
            <a:spLocks noGrp="1"/>
          </p:cNvSpPr>
          <p:nvPr>
            <p:ph idx="1"/>
          </p:nvPr>
        </p:nvSpPr>
        <p:spPr/>
        <p:txBody>
          <a:bodyPr/>
          <a:lstStyle/>
          <a:p>
            <a:r>
              <a:rPr lang="en-US" dirty="0"/>
              <a:t>It is better to </a:t>
            </a:r>
            <a:r>
              <a:rPr lang="en-US" dirty="0">
                <a:highlight>
                  <a:srgbClr val="FFFF00"/>
                </a:highlight>
              </a:rPr>
              <a:t>name the API for what it does</a:t>
            </a:r>
            <a:r>
              <a:rPr lang="en-US" dirty="0"/>
              <a:t> not for what it will be used for.</a:t>
            </a:r>
          </a:p>
          <a:p>
            <a:r>
              <a:rPr lang="en-US" dirty="0"/>
              <a:t>Let the consumer of the API decide how it want to used that.</a:t>
            </a:r>
          </a:p>
          <a:p>
            <a:endParaRPr lang="en-US" dirty="0"/>
          </a:p>
          <a:p>
            <a:endParaRPr lang="en-US" dirty="0"/>
          </a:p>
        </p:txBody>
      </p:sp>
    </p:spTree>
    <p:extLst>
      <p:ext uri="{BB962C8B-B14F-4D97-AF65-F5344CB8AC3E}">
        <p14:creationId xmlns:p14="http://schemas.microsoft.com/office/powerpoint/2010/main" val="1972727809"/>
      </p:ext>
    </p:extLst>
  </p:cSld>
  <p:clrMapOvr>
    <a:masterClrMapping/>
  </p:clrMapOvr>
</p:sld>
</file>

<file path=ppt/theme/theme1.xml><?xml version="1.0" encoding="utf-8"?>
<a:theme xmlns:a="http://schemas.openxmlformats.org/drawingml/2006/main" name="OffsetVTI">
  <a:themeElements>
    <a:clrScheme name="AnalogousFromRegularSeedRightStep">
      <a:dk1>
        <a:srgbClr val="000000"/>
      </a:dk1>
      <a:lt1>
        <a:srgbClr val="FFFFFF"/>
      </a:lt1>
      <a:dk2>
        <a:srgbClr val="412824"/>
      </a:dk2>
      <a:lt2>
        <a:srgbClr val="E2E7E8"/>
      </a:lt2>
      <a:accent1>
        <a:srgbClr val="C35A4D"/>
      </a:accent1>
      <a:accent2>
        <a:srgbClr val="B1793B"/>
      </a:accent2>
      <a:accent3>
        <a:srgbClr val="ACA643"/>
      </a:accent3>
      <a:accent4>
        <a:srgbClr val="87B13B"/>
      </a:accent4>
      <a:accent5>
        <a:srgbClr val="60B547"/>
      </a:accent5>
      <a:accent6>
        <a:srgbClr val="3BB152"/>
      </a:accent6>
      <a:hlink>
        <a:srgbClr val="338F9B"/>
      </a:hlink>
      <a:folHlink>
        <a:srgbClr val="7F7F7F"/>
      </a:folHlink>
    </a:clrScheme>
    <a:fontScheme name="Dante">
      <a:majorFont>
        <a:latin typeface="Georgia Pro"/>
        <a:ea typeface=""/>
        <a:cs typeface=""/>
      </a:majorFont>
      <a:minorFont>
        <a:latin typeface="Georgi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1002</Words>
  <Application>Microsoft Office PowerPoint</Application>
  <PresentationFormat>Widescreen</PresentationFormat>
  <Paragraphs>76</Paragraphs>
  <Slides>17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-apple-system</vt:lpstr>
      <vt:lpstr>Arial</vt:lpstr>
      <vt:lpstr>Calibri</vt:lpstr>
      <vt:lpstr>Dante (Headings)2</vt:lpstr>
      <vt:lpstr>Georgia Pro</vt:lpstr>
      <vt:lpstr>Helvetica Neue Medium</vt:lpstr>
      <vt:lpstr>Lato</vt:lpstr>
      <vt:lpstr>SFMono-Regular</vt:lpstr>
      <vt:lpstr>Source Sans Pro</vt:lpstr>
      <vt:lpstr>Wingdings 2</vt:lpstr>
      <vt:lpstr>OffsetVTI</vt:lpstr>
      <vt:lpstr>How (Not) To document Your APIs</vt:lpstr>
      <vt:lpstr>In simple terms, What is an API?</vt:lpstr>
      <vt:lpstr>Popular tools in 2015</vt:lpstr>
      <vt:lpstr>Popular/Emerging tools in 2022</vt:lpstr>
      <vt:lpstr>Why is it still hard to understand API, even when we have lot of good tools?</vt:lpstr>
      <vt:lpstr>Instance 1: Account Details API</vt:lpstr>
      <vt:lpstr>What could have been improved here?</vt:lpstr>
      <vt:lpstr>Instance 2: Suspension Details API</vt:lpstr>
      <vt:lpstr>What could have been improved here?</vt:lpstr>
      <vt:lpstr>Instance 3: Money Transfer API</vt:lpstr>
      <vt:lpstr>What could have been improved here?</vt:lpstr>
      <vt:lpstr>Instance 4: 2 Factor Authentication (2FA) API</vt:lpstr>
      <vt:lpstr>What could have been improved here?</vt:lpstr>
      <vt:lpstr>Is there any better way to manage this?</vt:lpstr>
      <vt:lpstr>Example for Spring-boot: Swagger UI</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API documentation terrible?</dc:title>
  <dc:creator>Pravin Tripathi</dc:creator>
  <cp:lastModifiedBy>Pravin Tripathi</cp:lastModifiedBy>
  <cp:revision>22</cp:revision>
  <dcterms:created xsi:type="dcterms:W3CDTF">2022-10-15T04:51:58Z</dcterms:created>
  <dcterms:modified xsi:type="dcterms:W3CDTF">2022-10-23T11:55:53Z</dcterms:modified>
</cp:coreProperties>
</file>