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4" r:id="rId8"/>
    <p:sldId id="262" r:id="rId9"/>
    <p:sldId id="265" r:id="rId10"/>
    <p:sldId id="266"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4653D-287F-42D1-A57D-A8FD5413FE99}" type="datetimeFigureOut">
              <a:rPr lang="en-US" smtClean="0"/>
              <a:t>11/14/2020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7E87D-4E8B-4973-A5A7-F737FAF76AE6}" type="slidenum">
              <a:rPr lang="en-US" smtClean="0"/>
              <a:t>‹#›</a:t>
            </a:fld>
            <a:endParaRPr lang="en-US"/>
          </a:p>
        </p:txBody>
      </p:sp>
    </p:spTree>
    <p:extLst>
      <p:ext uri="{BB962C8B-B14F-4D97-AF65-F5344CB8AC3E}">
        <p14:creationId xmlns:p14="http://schemas.microsoft.com/office/powerpoint/2010/main" val="45836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379872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A97DA0-2B48-4404-82FB-9F4FB139F0FC}"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96800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2469697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807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1885165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2883725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224460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28127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362725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42381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252923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97DA0-2B48-4404-82FB-9F4FB139F0FC}"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71218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A97DA0-2B48-4404-82FB-9F4FB139F0FC}"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216004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21444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237251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AA97DA0-2B48-4404-82FB-9F4FB139F0FC}" type="datetimeFigureOut">
              <a:rPr lang="en-US" smtClean="0"/>
              <a:t>11/14/2020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229785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A97DA0-2B48-4404-82FB-9F4FB139F0FC}"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10EE9-6230-4FCE-9B5F-0E8711D4EE01}" type="slidenum">
              <a:rPr lang="en-US" smtClean="0"/>
              <a:t>‹#›</a:t>
            </a:fld>
            <a:endParaRPr lang="en-US"/>
          </a:p>
        </p:txBody>
      </p:sp>
    </p:spTree>
    <p:extLst>
      <p:ext uri="{BB962C8B-B14F-4D97-AF65-F5344CB8AC3E}">
        <p14:creationId xmlns:p14="http://schemas.microsoft.com/office/powerpoint/2010/main" val="338710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A97DA0-2B48-4404-82FB-9F4FB139F0FC}" type="datetimeFigureOut">
              <a:rPr lang="en-US" smtClean="0"/>
              <a:t>11/14/2020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110EE9-6230-4FCE-9B5F-0E8711D4EE01}" type="slidenum">
              <a:rPr lang="en-US" smtClean="0"/>
              <a:t>‹#›</a:t>
            </a:fld>
            <a:endParaRPr lang="en-US"/>
          </a:p>
        </p:txBody>
      </p:sp>
    </p:spTree>
    <p:extLst>
      <p:ext uri="{BB962C8B-B14F-4D97-AF65-F5344CB8AC3E}">
        <p14:creationId xmlns:p14="http://schemas.microsoft.com/office/powerpoint/2010/main" val="9691817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6" name="Picture 2" descr="The Best Gluten-Free Pizza Restaurants in New York City | Italian NYC">
            <a:extLst>
              <a:ext uri="{FF2B5EF4-FFF2-40B4-BE49-F238E27FC236}">
                <a16:creationId xmlns:a16="http://schemas.microsoft.com/office/drawing/2014/main" id="{E500379C-A392-4E50-A2A6-CEF037A42D80}"/>
              </a:ext>
            </a:extLst>
          </p:cNvPr>
          <p:cNvPicPr>
            <a:picLocks noChangeAspect="1" noChangeArrowheads="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60647" b="18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40EB79B-CC55-4880-B905-2A38E9BEA427}"/>
              </a:ext>
            </a:extLst>
          </p:cNvPr>
          <p:cNvSpPr>
            <a:spLocks noGrp="1"/>
          </p:cNvSpPr>
          <p:nvPr>
            <p:ph type="ctrTitle"/>
          </p:nvPr>
        </p:nvSpPr>
        <p:spPr>
          <a:xfrm>
            <a:off x="1154955" y="1447800"/>
            <a:ext cx="8825658" cy="3329581"/>
          </a:xfrm>
        </p:spPr>
        <p:txBody>
          <a:bodyPr>
            <a:normAutofit/>
          </a:bodyPr>
          <a:lstStyle/>
          <a:p>
            <a:pPr>
              <a:lnSpc>
                <a:spcPct val="90000"/>
              </a:lnSpc>
            </a:pPr>
            <a:r>
              <a:rPr lang="en-US" dirty="0"/>
              <a:t>Best Pizza Locations around New York City</a:t>
            </a:r>
          </a:p>
        </p:txBody>
      </p:sp>
      <p:sp>
        <p:nvSpPr>
          <p:cNvPr id="3" name="Subtitle 2">
            <a:extLst>
              <a:ext uri="{FF2B5EF4-FFF2-40B4-BE49-F238E27FC236}">
                <a16:creationId xmlns:a16="http://schemas.microsoft.com/office/drawing/2014/main" id="{8A69C340-DD9D-432A-BB56-B61721973FD8}"/>
              </a:ext>
            </a:extLst>
          </p:cNvPr>
          <p:cNvSpPr>
            <a:spLocks noGrp="1"/>
          </p:cNvSpPr>
          <p:nvPr>
            <p:ph type="subTitle" idx="1"/>
          </p:nvPr>
        </p:nvSpPr>
        <p:spPr>
          <a:xfrm>
            <a:off x="1154955" y="4777380"/>
            <a:ext cx="8825658" cy="861420"/>
          </a:xfrm>
        </p:spPr>
        <p:txBody>
          <a:bodyPr>
            <a:normAutofit/>
          </a:bodyPr>
          <a:lstStyle/>
          <a:p>
            <a:r>
              <a:rPr lang="en-US" dirty="0">
                <a:solidFill>
                  <a:schemeClr val="tx1"/>
                </a:solidFill>
              </a:rPr>
              <a:t>Presented by: Pravin Mahadevan</a:t>
            </a:r>
          </a:p>
        </p:txBody>
      </p:sp>
      <p:sp>
        <p:nvSpPr>
          <p:cNvPr id="71" name="Rectangle 7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0E203FEB-8FE5-41A4-8003-7E709099D810}"/>
              </a:ext>
            </a:extLst>
          </p:cNvPr>
          <p:cNvSpPr txBox="1"/>
          <p:nvPr/>
        </p:nvSpPr>
        <p:spPr>
          <a:xfrm>
            <a:off x="2220686" y="394379"/>
            <a:ext cx="7750628" cy="369332"/>
          </a:xfrm>
          <a:prstGeom prst="rect">
            <a:avLst/>
          </a:prstGeom>
          <a:noFill/>
        </p:spPr>
        <p:txBody>
          <a:bodyPr wrap="square" rtlCol="0">
            <a:spAutoFit/>
          </a:bodyPr>
          <a:lstStyle/>
          <a:p>
            <a:pPr algn="ctr">
              <a:spcAft>
                <a:spcPts val="600"/>
              </a:spcAft>
            </a:pPr>
            <a:r>
              <a:rPr lang="en-US" dirty="0"/>
              <a:t>Coursera IBM Data Science Capstone Project</a:t>
            </a:r>
            <a:endParaRPr lang="en-US"/>
          </a:p>
        </p:txBody>
      </p:sp>
    </p:spTree>
    <p:extLst>
      <p:ext uri="{BB962C8B-B14F-4D97-AF65-F5344CB8AC3E}">
        <p14:creationId xmlns:p14="http://schemas.microsoft.com/office/powerpoint/2010/main" val="120861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FFCCB-1A63-44A8-9799-1A5CC0E15C51}"/>
              </a:ext>
            </a:extLst>
          </p:cNvPr>
          <p:cNvSpPr>
            <a:spLocks noGrp="1"/>
          </p:cNvSpPr>
          <p:nvPr>
            <p:ph type="title"/>
          </p:nvPr>
        </p:nvSpPr>
        <p:spPr>
          <a:xfrm>
            <a:off x="648929" y="629266"/>
            <a:ext cx="3505495" cy="1622321"/>
          </a:xfrm>
        </p:spPr>
        <p:txBody>
          <a:bodyPr>
            <a:normAutofit/>
          </a:bodyPr>
          <a:lstStyle/>
          <a:p>
            <a:r>
              <a:rPr lang="en-US">
                <a:solidFill>
                  <a:srgbClr val="EBEBEB"/>
                </a:solidFill>
              </a:rPr>
              <a:t>Results</a:t>
            </a:r>
          </a:p>
        </p:txBody>
      </p:sp>
      <p:sp>
        <p:nvSpPr>
          <p:cNvPr id="12" name="Rectangle 1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1811D6-D075-4FD0-9382-D8EFAA44D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110" y="1176047"/>
            <a:ext cx="5614835" cy="4505905"/>
          </a:xfrm>
          <a:prstGeom prst="rect">
            <a:avLst/>
          </a:prstGeom>
          <a:effectLst/>
        </p:spPr>
      </p:pic>
      <p:sp>
        <p:nvSpPr>
          <p:cNvPr id="16" name="Rectangle 1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B1DBD64-43E0-4D20-A616-1406C001FFD1}"/>
              </a:ext>
            </a:extLst>
          </p:cNvPr>
          <p:cNvSpPr>
            <a:spLocks noGrp="1"/>
          </p:cNvSpPr>
          <p:nvPr>
            <p:ph idx="1"/>
          </p:nvPr>
        </p:nvSpPr>
        <p:spPr>
          <a:xfrm>
            <a:off x="648931" y="2438400"/>
            <a:ext cx="3505494" cy="3785419"/>
          </a:xfrm>
        </p:spPr>
        <p:txBody>
          <a:bodyPr>
            <a:normAutofit/>
          </a:bodyPr>
          <a:lstStyle/>
          <a:p>
            <a:r>
              <a:rPr lang="en-US">
                <a:solidFill>
                  <a:srgbClr val="FFFFFF"/>
                </a:solidFill>
              </a:rPr>
              <a:t>This interactive map will allow clients to view the specific neighborhoods and its unique pizza shops’ average scores.</a:t>
            </a:r>
          </a:p>
        </p:txBody>
      </p:sp>
    </p:spTree>
    <p:extLst>
      <p:ext uri="{BB962C8B-B14F-4D97-AF65-F5344CB8AC3E}">
        <p14:creationId xmlns:p14="http://schemas.microsoft.com/office/powerpoint/2010/main" val="71435196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73EC2-B56C-4D90-BBA9-69DB24A15C40}"/>
              </a:ext>
            </a:extLst>
          </p:cNvPr>
          <p:cNvSpPr>
            <a:spLocks noGrp="1"/>
          </p:cNvSpPr>
          <p:nvPr>
            <p:ph type="title"/>
          </p:nvPr>
        </p:nvSpPr>
        <p:spPr>
          <a:xfrm>
            <a:off x="648930" y="629266"/>
            <a:ext cx="6188190" cy="1622321"/>
          </a:xfrm>
        </p:spPr>
        <p:txBody>
          <a:bodyPr>
            <a:normAutofit/>
          </a:bodyPr>
          <a:lstStyle/>
          <a:p>
            <a:r>
              <a:rPr lang="en-US">
                <a:solidFill>
                  <a:srgbClr val="EBEBEB"/>
                </a:solidFill>
              </a:rPr>
              <a:t>Conclusion</a:t>
            </a:r>
          </a:p>
        </p:txBody>
      </p:sp>
      <p:sp>
        <p:nvSpPr>
          <p:cNvPr id="3" name="Content Placeholder 2">
            <a:extLst>
              <a:ext uri="{FF2B5EF4-FFF2-40B4-BE49-F238E27FC236}">
                <a16:creationId xmlns:a16="http://schemas.microsoft.com/office/drawing/2014/main" id="{C05E2BE3-E5D9-44BB-8346-9D1A571543F8}"/>
              </a:ext>
            </a:extLst>
          </p:cNvPr>
          <p:cNvSpPr>
            <a:spLocks noGrp="1"/>
          </p:cNvSpPr>
          <p:nvPr>
            <p:ph idx="1"/>
          </p:nvPr>
        </p:nvSpPr>
        <p:spPr>
          <a:xfrm>
            <a:off x="721184" y="1674920"/>
            <a:ext cx="6188189" cy="3785419"/>
          </a:xfrm>
        </p:spPr>
        <p:txBody>
          <a:bodyPr>
            <a:normAutofit/>
          </a:bodyPr>
          <a:lstStyle/>
          <a:p>
            <a:pPr>
              <a:lnSpc>
                <a:spcPct val="90000"/>
              </a:lnSpc>
            </a:pPr>
            <a:r>
              <a:rPr lang="en-US" sz="1400" dirty="0">
                <a:solidFill>
                  <a:srgbClr val="FFFFFF"/>
                </a:solidFill>
              </a:rPr>
              <a:t>There were a total of 320 pizza shops found through </a:t>
            </a:r>
            <a:r>
              <a:rPr lang="en-US" sz="1400" dirty="0" err="1">
                <a:solidFill>
                  <a:srgbClr val="FFFFFF"/>
                </a:solidFill>
              </a:rPr>
              <a:t>FourSquare</a:t>
            </a:r>
            <a:r>
              <a:rPr lang="en-US" sz="1400" dirty="0">
                <a:solidFill>
                  <a:srgbClr val="FFFFFF"/>
                </a:solidFill>
              </a:rPr>
              <a:t> API.</a:t>
            </a:r>
          </a:p>
          <a:p>
            <a:pPr>
              <a:lnSpc>
                <a:spcPct val="90000"/>
              </a:lnSpc>
            </a:pPr>
            <a:r>
              <a:rPr lang="en-US" sz="1400" dirty="0">
                <a:solidFill>
                  <a:srgbClr val="FFFFFF"/>
                </a:solidFill>
              </a:rPr>
              <a:t>Brooklyn has the highest number of pizza shops; however Manhattan has the highest rated pizza shops on average.</a:t>
            </a:r>
          </a:p>
          <a:p>
            <a:pPr>
              <a:lnSpc>
                <a:spcPct val="90000"/>
              </a:lnSpc>
            </a:pPr>
            <a:r>
              <a:rPr lang="en-US" sz="1400" dirty="0">
                <a:solidFill>
                  <a:srgbClr val="FFFFFF"/>
                </a:solidFill>
              </a:rPr>
              <a:t>Manhattan has the least amount of neighborhoods, however, has a significant amount of pizza shops with high ratings.</a:t>
            </a:r>
          </a:p>
          <a:p>
            <a:pPr lvl="1">
              <a:lnSpc>
                <a:spcPct val="90000"/>
              </a:lnSpc>
            </a:pPr>
            <a:r>
              <a:rPr lang="en-US" sz="1400" dirty="0">
                <a:solidFill>
                  <a:srgbClr val="FFFFFF"/>
                </a:solidFill>
              </a:rPr>
              <a:t>Would not suggest opening a shop here unless the client was confident that they could contend with the competition. </a:t>
            </a:r>
          </a:p>
          <a:p>
            <a:pPr>
              <a:lnSpc>
                <a:spcPct val="90000"/>
              </a:lnSpc>
            </a:pPr>
            <a:r>
              <a:rPr lang="en-US" sz="1400" dirty="0">
                <a:solidFill>
                  <a:srgbClr val="FFFFFF"/>
                </a:solidFill>
              </a:rPr>
              <a:t>Staten Island has the worst rated and least amount of pizza shops.</a:t>
            </a:r>
          </a:p>
          <a:p>
            <a:pPr lvl="1">
              <a:lnSpc>
                <a:spcPct val="90000"/>
              </a:lnSpc>
            </a:pPr>
            <a:r>
              <a:rPr lang="en-US" sz="1400" dirty="0">
                <a:solidFill>
                  <a:srgbClr val="FFFFFF"/>
                </a:solidFill>
              </a:rPr>
              <a:t>Staten Island is the best place for the client to start their quality pizza shop. Staten Island also has the 3</a:t>
            </a:r>
            <a:r>
              <a:rPr lang="en-US" sz="1400" baseline="30000" dirty="0">
                <a:solidFill>
                  <a:srgbClr val="FFFFFF"/>
                </a:solidFill>
              </a:rPr>
              <a:t>rd</a:t>
            </a:r>
            <a:r>
              <a:rPr lang="en-US" sz="1400" dirty="0">
                <a:solidFill>
                  <a:srgbClr val="FFFFFF"/>
                </a:solidFill>
              </a:rPr>
              <a:t> most neighborhoods in New York City. </a:t>
            </a:r>
          </a:p>
          <a:p>
            <a:pPr marL="457200" lvl="1" indent="0">
              <a:lnSpc>
                <a:spcPct val="90000"/>
              </a:lnSpc>
              <a:buNone/>
            </a:pPr>
            <a:endParaRPr lang="en-US" sz="1400" dirty="0">
              <a:solidFill>
                <a:srgbClr val="FFFFFF"/>
              </a:solidFill>
            </a:endParaRPr>
          </a:p>
          <a:p>
            <a:pPr>
              <a:lnSpc>
                <a:spcPct val="90000"/>
              </a:lnSpc>
            </a:pPr>
            <a:endParaRPr lang="en-US" sz="1400" dirty="0">
              <a:solidFill>
                <a:srgbClr val="FFFFFF"/>
              </a:solidFill>
            </a:endParaRPr>
          </a:p>
        </p:txBody>
      </p:sp>
      <p:sp>
        <p:nvSpPr>
          <p:cNvPr id="2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19FF657E-5762-4162-AA71-2000306860C3}"/>
              </a:ext>
            </a:extLst>
          </p:cNvPr>
          <p:cNvPicPr>
            <a:picLocks noChangeAspect="1"/>
          </p:cNvPicPr>
          <p:nvPr/>
        </p:nvPicPr>
        <p:blipFill rotWithShape="1">
          <a:blip r:embed="rId3"/>
          <a:srcRect l="26543" r="25149"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09558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5C649-D33E-472B-9695-591EC65FE509}"/>
              </a:ext>
            </a:extLst>
          </p:cNvPr>
          <p:cNvSpPr>
            <a:spLocks noGrp="1"/>
          </p:cNvSpPr>
          <p:nvPr>
            <p:ph type="title"/>
          </p:nvPr>
        </p:nvSpPr>
        <p:spPr>
          <a:xfrm>
            <a:off x="5411931" y="452718"/>
            <a:ext cx="4638903" cy="1400530"/>
          </a:xfrm>
        </p:spPr>
        <p:txBody>
          <a:bodyPr>
            <a:normAutofit/>
          </a:bodyPr>
          <a:lstStyle/>
          <a:p>
            <a:r>
              <a:rPr lang="en-US" dirty="0"/>
              <a:t>Further Studies </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2C9ED8FA-0230-426C-95D7-1CEE4BD37ED4}"/>
              </a:ext>
            </a:extLst>
          </p:cNvPr>
          <p:cNvPicPr>
            <a:picLocks noChangeAspect="1"/>
          </p:cNvPicPr>
          <p:nvPr/>
        </p:nvPicPr>
        <p:blipFill rotWithShape="1">
          <a:blip r:embed="rId3"/>
          <a:srcRect l="26736" r="24859"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1DAC3A7-86F6-43D6-9B75-143F6DEE1547}"/>
              </a:ext>
            </a:extLst>
          </p:cNvPr>
          <p:cNvSpPr>
            <a:spLocks noGrp="1"/>
          </p:cNvSpPr>
          <p:nvPr>
            <p:ph idx="1"/>
          </p:nvPr>
        </p:nvSpPr>
        <p:spPr>
          <a:xfrm>
            <a:off x="5411930" y="1529135"/>
            <a:ext cx="4638903" cy="4195481"/>
          </a:xfrm>
        </p:spPr>
        <p:txBody>
          <a:bodyPr>
            <a:normAutofit/>
          </a:bodyPr>
          <a:lstStyle/>
          <a:p>
            <a:r>
              <a:rPr lang="en-US" dirty="0"/>
              <a:t>Using a different location API such as Google Location API might result in different results for the client.</a:t>
            </a:r>
          </a:p>
          <a:p>
            <a:pPr lvl="1"/>
            <a:r>
              <a:rPr lang="en-US" dirty="0"/>
              <a:t>More accurate analysis can be conducted if all databases containing reviews, tips, and location were used in this study.</a:t>
            </a:r>
          </a:p>
          <a:p>
            <a:r>
              <a:rPr lang="en-US" dirty="0"/>
              <a:t>Analyzing different cities for the client if they wish to proceed in another city.</a:t>
            </a:r>
          </a:p>
          <a:p>
            <a:endParaRPr lang="en-US" dirty="0"/>
          </a:p>
        </p:txBody>
      </p:sp>
    </p:spTree>
    <p:extLst>
      <p:ext uri="{BB962C8B-B14F-4D97-AF65-F5344CB8AC3E}">
        <p14:creationId xmlns:p14="http://schemas.microsoft.com/office/powerpoint/2010/main" val="129237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3C07608-896B-4495-A6CB-C6513AB331B2}"/>
              </a:ext>
            </a:extLst>
          </p:cNvPr>
          <p:cNvSpPr>
            <a:spLocks noGrp="1"/>
          </p:cNvSpPr>
          <p:nvPr>
            <p:ph type="title"/>
          </p:nvPr>
        </p:nvSpPr>
        <p:spPr>
          <a:xfrm>
            <a:off x="806195" y="804672"/>
            <a:ext cx="3521359" cy="5248656"/>
          </a:xfrm>
        </p:spPr>
        <p:txBody>
          <a:bodyPr anchor="ctr">
            <a:normAutofit/>
          </a:bodyPr>
          <a:lstStyle/>
          <a:p>
            <a:pPr algn="ctr"/>
            <a:r>
              <a:rPr lang="en-US" dirty="0"/>
              <a:t>Introduction</a:t>
            </a:r>
            <a:endParaRPr lang="en-US"/>
          </a:p>
        </p:txBody>
      </p:sp>
      <p:sp>
        <p:nvSpPr>
          <p:cNvPr id="3" name="Content Placeholder 2">
            <a:extLst>
              <a:ext uri="{FF2B5EF4-FFF2-40B4-BE49-F238E27FC236}">
                <a16:creationId xmlns:a16="http://schemas.microsoft.com/office/drawing/2014/main" id="{671E66F5-48AD-4620-B994-83AB59829952}"/>
              </a:ext>
            </a:extLst>
          </p:cNvPr>
          <p:cNvSpPr>
            <a:spLocks noGrp="1"/>
          </p:cNvSpPr>
          <p:nvPr>
            <p:ph idx="1"/>
          </p:nvPr>
        </p:nvSpPr>
        <p:spPr>
          <a:xfrm>
            <a:off x="4975861" y="804671"/>
            <a:ext cx="6399930" cy="5248657"/>
          </a:xfrm>
        </p:spPr>
        <p:txBody>
          <a:bodyPr anchor="ctr">
            <a:normAutofit/>
          </a:bodyPr>
          <a:lstStyle/>
          <a:p>
            <a:r>
              <a:rPr lang="en-US" dirty="0"/>
              <a:t>New York is one of the most diverse urban centers in the world. </a:t>
            </a:r>
          </a:p>
          <a:p>
            <a:endParaRPr lang="en-US" dirty="0"/>
          </a:p>
          <a:p>
            <a:r>
              <a:rPr lang="en-US" dirty="0"/>
              <a:t>Pizza is a staple of New York Cuisine and there are hundreds of shops to choose from.</a:t>
            </a:r>
          </a:p>
          <a:p>
            <a:endParaRPr lang="en-US" dirty="0"/>
          </a:p>
          <a:p>
            <a:r>
              <a:rPr lang="en-US" dirty="0"/>
              <a:t>Pizza shops include $1 slice shops, pizza chains, and Italian restaurants.</a:t>
            </a:r>
          </a:p>
          <a:p>
            <a:pPr marL="0" indent="0">
              <a:buNone/>
            </a:pPr>
            <a:endParaRPr lang="en-US" dirty="0"/>
          </a:p>
        </p:txBody>
      </p:sp>
    </p:spTree>
    <p:extLst>
      <p:ext uri="{BB962C8B-B14F-4D97-AF65-F5344CB8AC3E}">
        <p14:creationId xmlns:p14="http://schemas.microsoft.com/office/powerpoint/2010/main" val="351129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1997E27-38AC-4CC0-8BEB-4F3F12FF3063}"/>
              </a:ext>
            </a:extLst>
          </p:cNvPr>
          <p:cNvSpPr>
            <a:spLocks noGrp="1"/>
          </p:cNvSpPr>
          <p:nvPr>
            <p:ph type="title"/>
          </p:nvPr>
        </p:nvSpPr>
        <p:spPr>
          <a:xfrm>
            <a:off x="806195" y="804672"/>
            <a:ext cx="3521359" cy="5248656"/>
          </a:xfrm>
        </p:spPr>
        <p:txBody>
          <a:bodyPr anchor="ctr">
            <a:normAutofit/>
          </a:bodyPr>
          <a:lstStyle/>
          <a:p>
            <a:pPr algn="ctr"/>
            <a:r>
              <a:rPr lang="en-US" dirty="0"/>
              <a:t>Business Problem</a:t>
            </a:r>
            <a:endParaRPr lang="en-US"/>
          </a:p>
        </p:txBody>
      </p:sp>
      <p:sp>
        <p:nvSpPr>
          <p:cNvPr id="3" name="Content Placeholder 2">
            <a:extLst>
              <a:ext uri="{FF2B5EF4-FFF2-40B4-BE49-F238E27FC236}">
                <a16:creationId xmlns:a16="http://schemas.microsoft.com/office/drawing/2014/main" id="{E99C8EEE-3E18-4A46-A92F-DA503620FB2E}"/>
              </a:ext>
            </a:extLst>
          </p:cNvPr>
          <p:cNvSpPr>
            <a:spLocks noGrp="1"/>
          </p:cNvSpPr>
          <p:nvPr>
            <p:ph idx="1"/>
          </p:nvPr>
        </p:nvSpPr>
        <p:spPr>
          <a:xfrm>
            <a:off x="4975861" y="804671"/>
            <a:ext cx="6399930" cy="5248657"/>
          </a:xfrm>
        </p:spPr>
        <p:txBody>
          <a:bodyPr anchor="ctr">
            <a:normAutofit/>
          </a:bodyPr>
          <a:lstStyle/>
          <a:p>
            <a:r>
              <a:rPr lang="en-US" dirty="0"/>
              <a:t>A family who owns a few pizza shops in California would like to open their first restaurant on the East Coast in New York City. They have reached out to me to find the best location for their new pizza shop. New York city is a competitive market which has hundreds of pizza shops, so it is important for the client to find the areas where their pizza shop can thrive. We will be analyzing data to ensure that the client’s shop is in an ideal location for their needs.</a:t>
            </a:r>
          </a:p>
        </p:txBody>
      </p:sp>
    </p:spTree>
    <p:extLst>
      <p:ext uri="{BB962C8B-B14F-4D97-AF65-F5344CB8AC3E}">
        <p14:creationId xmlns:p14="http://schemas.microsoft.com/office/powerpoint/2010/main" val="43616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8E16546-18C5-4351-980A-3E23A464B125}"/>
              </a:ext>
            </a:extLst>
          </p:cNvPr>
          <p:cNvSpPr>
            <a:spLocks noGrp="1"/>
          </p:cNvSpPr>
          <p:nvPr>
            <p:ph type="title"/>
          </p:nvPr>
        </p:nvSpPr>
        <p:spPr>
          <a:xfrm>
            <a:off x="806195" y="804672"/>
            <a:ext cx="3521359" cy="5248656"/>
          </a:xfrm>
        </p:spPr>
        <p:txBody>
          <a:bodyPr anchor="ctr">
            <a:normAutofit/>
          </a:bodyPr>
          <a:lstStyle/>
          <a:p>
            <a:pPr algn="ctr"/>
            <a:r>
              <a:rPr lang="en-US" sz="2900"/>
              <a:t>Target Audience/Value of Project</a:t>
            </a:r>
          </a:p>
        </p:txBody>
      </p:sp>
      <p:sp>
        <p:nvSpPr>
          <p:cNvPr id="3" name="Content Placeholder 2">
            <a:extLst>
              <a:ext uri="{FF2B5EF4-FFF2-40B4-BE49-F238E27FC236}">
                <a16:creationId xmlns:a16="http://schemas.microsoft.com/office/drawing/2014/main" id="{1A17DCB0-32B7-4059-955A-C5AD19936202}"/>
              </a:ext>
            </a:extLst>
          </p:cNvPr>
          <p:cNvSpPr>
            <a:spLocks noGrp="1"/>
          </p:cNvSpPr>
          <p:nvPr>
            <p:ph idx="1"/>
          </p:nvPr>
        </p:nvSpPr>
        <p:spPr>
          <a:xfrm>
            <a:off x="4975861" y="804671"/>
            <a:ext cx="6399930" cy="5248657"/>
          </a:xfrm>
        </p:spPr>
        <p:txBody>
          <a:bodyPr anchor="ctr">
            <a:normAutofit/>
          </a:bodyPr>
          <a:lstStyle/>
          <a:p>
            <a:r>
              <a:rPr lang="en-US" dirty="0"/>
              <a:t>The target audience is the client.</a:t>
            </a:r>
          </a:p>
          <a:p>
            <a:r>
              <a:rPr lang="en-US" dirty="0"/>
              <a:t>The value of the project is to find the ideal location using </a:t>
            </a:r>
            <a:r>
              <a:rPr lang="en-US" dirty="0" err="1"/>
              <a:t>FourSquare</a:t>
            </a:r>
            <a:r>
              <a:rPr lang="en-US" dirty="0"/>
              <a:t> API analysis to increase profit for the client’s pizza shop. </a:t>
            </a:r>
          </a:p>
          <a:p>
            <a:pPr lvl="1"/>
            <a:r>
              <a:rPr lang="en-US" dirty="0"/>
              <a:t>Ratings, Reviews, and Tips data will be used to make assessments.</a:t>
            </a:r>
          </a:p>
        </p:txBody>
      </p:sp>
    </p:spTree>
    <p:extLst>
      <p:ext uri="{BB962C8B-B14F-4D97-AF65-F5344CB8AC3E}">
        <p14:creationId xmlns:p14="http://schemas.microsoft.com/office/powerpoint/2010/main" val="335700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515A3-BA56-41AA-9CC8-8A72FF5B57D9}"/>
              </a:ext>
            </a:extLst>
          </p:cNvPr>
          <p:cNvSpPr>
            <a:spLocks noGrp="1"/>
          </p:cNvSpPr>
          <p:nvPr>
            <p:ph type="title"/>
          </p:nvPr>
        </p:nvSpPr>
        <p:spPr>
          <a:xfrm>
            <a:off x="648929" y="629266"/>
            <a:ext cx="3505495" cy="1622321"/>
          </a:xfrm>
        </p:spPr>
        <p:txBody>
          <a:bodyPr>
            <a:normAutofit/>
          </a:bodyPr>
          <a:lstStyle/>
          <a:p>
            <a:r>
              <a:rPr lang="en-US">
                <a:solidFill>
                  <a:srgbClr val="EBEBEB"/>
                </a:solidFill>
              </a:rPr>
              <a:t>Data Source</a:t>
            </a:r>
          </a:p>
        </p:txBody>
      </p:sp>
      <p:sp>
        <p:nvSpPr>
          <p:cNvPr id="11" name="Rectangle 10">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E667AA9-99EE-47D4-9F31-FDAEDC18C1E8}"/>
              </a:ext>
            </a:extLst>
          </p:cNvPr>
          <p:cNvPicPr>
            <a:picLocks noChangeAspect="1"/>
          </p:cNvPicPr>
          <p:nvPr/>
        </p:nvPicPr>
        <p:blipFill>
          <a:blip r:embed="rId2"/>
          <a:stretch>
            <a:fillRect/>
          </a:stretch>
        </p:blipFill>
        <p:spPr>
          <a:xfrm>
            <a:off x="5513413" y="1450908"/>
            <a:ext cx="5614835" cy="1978092"/>
          </a:xfrm>
          <a:prstGeom prst="rect">
            <a:avLst/>
          </a:prstGeom>
          <a:effectLst/>
        </p:spPr>
      </p:pic>
      <p:sp>
        <p:nvSpPr>
          <p:cNvPr id="15" name="Rectangle 14">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754AC5-5F5D-4583-AF63-3812142F74E2}"/>
              </a:ext>
            </a:extLst>
          </p:cNvPr>
          <p:cNvSpPr>
            <a:spLocks noGrp="1"/>
          </p:cNvSpPr>
          <p:nvPr>
            <p:ph idx="1"/>
          </p:nvPr>
        </p:nvSpPr>
        <p:spPr>
          <a:xfrm>
            <a:off x="648929" y="1666042"/>
            <a:ext cx="3505494" cy="3785419"/>
          </a:xfrm>
        </p:spPr>
        <p:txBody>
          <a:bodyPr>
            <a:normAutofit/>
          </a:bodyPr>
          <a:lstStyle/>
          <a:p>
            <a:r>
              <a:rPr lang="en-US" dirty="0">
                <a:solidFill>
                  <a:srgbClr val="FFFFFF"/>
                </a:solidFill>
              </a:rPr>
              <a:t>I will be using NYC’s neighborhood data which was provided in the IBM Data Science Course in Module 3.</a:t>
            </a:r>
          </a:p>
          <a:p>
            <a:r>
              <a:rPr lang="en-US" dirty="0" err="1">
                <a:solidFill>
                  <a:srgbClr val="FFFFFF"/>
                </a:solidFill>
              </a:rPr>
              <a:t>DF.head</a:t>
            </a:r>
            <a:r>
              <a:rPr lang="en-US" dirty="0">
                <a:solidFill>
                  <a:srgbClr val="FFFFFF"/>
                </a:solidFill>
              </a:rPr>
              <a:t>() for the New York Data provided.</a:t>
            </a:r>
          </a:p>
          <a:p>
            <a:r>
              <a:rPr lang="en-US" dirty="0" err="1">
                <a:solidFill>
                  <a:srgbClr val="FFFFFF"/>
                </a:solidFill>
              </a:rPr>
              <a:t>DF.shape</a:t>
            </a:r>
            <a:r>
              <a:rPr lang="en-US" dirty="0">
                <a:solidFill>
                  <a:srgbClr val="FFFFFF"/>
                </a:solidFill>
              </a:rPr>
              <a:t> of the NYC data.</a:t>
            </a:r>
          </a:p>
          <a:p>
            <a:endParaRPr lang="en-US" dirty="0">
              <a:solidFill>
                <a:srgbClr val="FFFFFF"/>
              </a:solidFill>
            </a:endParaRPr>
          </a:p>
        </p:txBody>
      </p:sp>
      <p:pic>
        <p:nvPicPr>
          <p:cNvPr id="5" name="Picture 4">
            <a:extLst>
              <a:ext uri="{FF2B5EF4-FFF2-40B4-BE49-F238E27FC236}">
                <a16:creationId xmlns:a16="http://schemas.microsoft.com/office/drawing/2014/main" id="{22F8D7B8-7BE2-4472-AD8D-33C5DA3C4DE2}"/>
              </a:ext>
            </a:extLst>
          </p:cNvPr>
          <p:cNvPicPr>
            <a:picLocks noChangeAspect="1"/>
          </p:cNvPicPr>
          <p:nvPr/>
        </p:nvPicPr>
        <p:blipFill>
          <a:blip r:embed="rId3"/>
          <a:stretch>
            <a:fillRect/>
          </a:stretch>
        </p:blipFill>
        <p:spPr>
          <a:xfrm>
            <a:off x="5513413" y="3816759"/>
            <a:ext cx="5143500" cy="1009650"/>
          </a:xfrm>
          <a:prstGeom prst="rect">
            <a:avLst/>
          </a:prstGeom>
        </p:spPr>
      </p:pic>
    </p:spTree>
    <p:extLst>
      <p:ext uri="{BB962C8B-B14F-4D97-AF65-F5344CB8AC3E}">
        <p14:creationId xmlns:p14="http://schemas.microsoft.com/office/powerpoint/2010/main" val="9485595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0688-6FB7-4E1D-8EF9-56EC7EF710F0}"/>
              </a:ext>
            </a:extLst>
          </p:cNvPr>
          <p:cNvSpPr>
            <a:spLocks noGrp="1"/>
          </p:cNvSpPr>
          <p:nvPr>
            <p:ph type="title"/>
          </p:nvPr>
        </p:nvSpPr>
        <p:spPr/>
        <p:txBody>
          <a:bodyPr/>
          <a:lstStyle/>
          <a:p>
            <a:r>
              <a:rPr lang="en-US"/>
              <a:t>Methodology</a:t>
            </a:r>
            <a:endParaRPr lang="en-US" dirty="0"/>
          </a:p>
        </p:txBody>
      </p:sp>
      <p:sp>
        <p:nvSpPr>
          <p:cNvPr id="3" name="Content Placeholder 2">
            <a:extLst>
              <a:ext uri="{FF2B5EF4-FFF2-40B4-BE49-F238E27FC236}">
                <a16:creationId xmlns:a16="http://schemas.microsoft.com/office/drawing/2014/main" id="{1BCE057B-9CE8-4737-AEDB-69BC6B4E2C16}"/>
              </a:ext>
            </a:extLst>
          </p:cNvPr>
          <p:cNvSpPr>
            <a:spLocks noGrp="1"/>
          </p:cNvSpPr>
          <p:nvPr>
            <p:ph idx="1"/>
          </p:nvPr>
        </p:nvSpPr>
        <p:spPr/>
        <p:txBody>
          <a:bodyPr>
            <a:normAutofit fontScale="85000" lnSpcReduction="10000"/>
          </a:bodyPr>
          <a:lstStyle/>
          <a:p>
            <a:pPr marL="457200" indent="-457200">
              <a:buFont typeface="+mj-lt"/>
              <a:buAutoNum type="arabicPeriod"/>
            </a:pPr>
            <a:r>
              <a:rPr lang="en-US"/>
              <a:t>Load NYC data into pandas data frames.</a:t>
            </a:r>
          </a:p>
          <a:p>
            <a:pPr marL="457200" indent="-457200">
              <a:buFont typeface="+mj-lt"/>
              <a:buAutoNum type="arabicPeriod"/>
            </a:pPr>
            <a:r>
              <a:rPr lang="en-US"/>
              <a:t>Link FourSquare API Credentials.</a:t>
            </a:r>
          </a:p>
          <a:p>
            <a:pPr marL="457200" indent="-457200">
              <a:buFont typeface="+mj-lt"/>
              <a:buAutoNum type="arabicPeriod"/>
            </a:pPr>
            <a:r>
              <a:rPr lang="en-US"/>
              <a:t>Create functions to retrieve venues, venue details, and location through FourSquare API.</a:t>
            </a:r>
          </a:p>
          <a:p>
            <a:pPr marL="457200" indent="-457200">
              <a:buFont typeface="+mj-lt"/>
              <a:buAutoNum type="arabicPeriod"/>
            </a:pPr>
            <a:r>
              <a:rPr lang="en-US"/>
              <a:t>Use functions to retrieve name, borough, neighborhood and ID for “Pizza Shops” through the FourSquare API. Save to local .csv due to limited API calls.</a:t>
            </a:r>
          </a:p>
          <a:p>
            <a:pPr marL="457200" indent="-457200">
              <a:buFont typeface="+mj-lt"/>
              <a:buAutoNum type="arabicPeriod"/>
            </a:pPr>
            <a:r>
              <a:rPr lang="en-US"/>
              <a:t>Use functions to retrieve details such as tips and reviews for the data in the saved .csv file.</a:t>
            </a:r>
          </a:p>
          <a:p>
            <a:pPr marL="457200" indent="-457200">
              <a:buFont typeface="+mj-lt"/>
              <a:buAutoNum type="arabicPeriod"/>
            </a:pPr>
            <a:r>
              <a:rPr lang="en-US"/>
              <a:t>Created DF by grouping ratings by neighborhood and borough.</a:t>
            </a:r>
          </a:p>
          <a:p>
            <a:pPr marL="457200" indent="-457200">
              <a:buFont typeface="+mj-lt"/>
              <a:buAutoNum type="arabicPeriod"/>
            </a:pPr>
            <a:r>
              <a:rPr lang="en-US"/>
              <a:t>Merge the created DF with the NY DF. The resulting DF should have neighborhood names, borough names, reviews, and lat/long coordinates.</a:t>
            </a:r>
          </a:p>
          <a:p>
            <a:pPr marL="457200" indent="-457200">
              <a:buFont typeface="+mj-lt"/>
              <a:buAutoNum type="arabicPeriod"/>
            </a:pPr>
            <a:r>
              <a:rPr lang="en-US"/>
              <a:t>Using Folium, create a map of NYC with markers on areas where Pizza Shops have a rating above 8.0 out of 10.</a:t>
            </a:r>
          </a:p>
          <a:p>
            <a:pPr marL="457200" indent="-457200">
              <a:buFont typeface="+mj-lt"/>
              <a:buAutoNum type="arabicPeriod"/>
            </a:pPr>
            <a:endParaRPr lang="en-US" dirty="0"/>
          </a:p>
        </p:txBody>
      </p:sp>
    </p:spTree>
    <p:extLst>
      <p:ext uri="{BB962C8B-B14F-4D97-AF65-F5344CB8AC3E}">
        <p14:creationId xmlns:p14="http://schemas.microsoft.com/office/powerpoint/2010/main" val="120209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69BF-E70F-4B9C-B797-CA060CD50FE3}"/>
              </a:ext>
            </a:extLst>
          </p:cNvPr>
          <p:cNvSpPr>
            <a:spLocks noGrp="1"/>
          </p:cNvSpPr>
          <p:nvPr>
            <p:ph type="title"/>
          </p:nvPr>
        </p:nvSpPr>
        <p:spPr>
          <a:xfrm>
            <a:off x="646112" y="452718"/>
            <a:ext cx="4165580" cy="1400530"/>
          </a:xfrm>
        </p:spPr>
        <p:txBody>
          <a:bodyPr>
            <a:normAutofit/>
          </a:bodyPr>
          <a:lstStyle/>
          <a:p>
            <a:r>
              <a:rPr lang="en-US" dirty="0"/>
              <a:t>Results</a:t>
            </a:r>
          </a:p>
        </p:txBody>
      </p:sp>
      <p:sp>
        <p:nvSpPr>
          <p:cNvPr id="11" name="Freeform: Shape 10">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3"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id="{AC2BF047-1AF4-41F1-81BE-E21334838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241" y="1143000"/>
            <a:ext cx="5261430" cy="2683330"/>
          </a:xfrm>
          <a:prstGeom prst="rect">
            <a:avLst/>
          </a:prstGeom>
          <a:effectLst/>
        </p:spPr>
      </p:pic>
      <p:sp>
        <p:nvSpPr>
          <p:cNvPr id="15" name="Rectangle 14">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4ADFE09-92E5-482B-9B52-F00D0425BD14}"/>
              </a:ext>
            </a:extLst>
          </p:cNvPr>
          <p:cNvSpPr>
            <a:spLocks noGrp="1"/>
          </p:cNvSpPr>
          <p:nvPr>
            <p:ph idx="1"/>
          </p:nvPr>
        </p:nvSpPr>
        <p:spPr>
          <a:xfrm>
            <a:off x="646113" y="2052918"/>
            <a:ext cx="4165146" cy="4195481"/>
          </a:xfrm>
        </p:spPr>
        <p:txBody>
          <a:bodyPr>
            <a:normAutofit/>
          </a:bodyPr>
          <a:lstStyle/>
          <a:p>
            <a:r>
              <a:rPr lang="en-US" dirty="0"/>
              <a:t>This map and graph represents all the neighborhoods and boroughs that were explored through this capstone project.</a:t>
            </a:r>
          </a:p>
          <a:p>
            <a:endParaRPr lang="en-US" dirty="0"/>
          </a:p>
        </p:txBody>
      </p:sp>
      <p:pic>
        <p:nvPicPr>
          <p:cNvPr id="4" name="Content Placeholder 6">
            <a:extLst>
              <a:ext uri="{FF2B5EF4-FFF2-40B4-BE49-F238E27FC236}">
                <a16:creationId xmlns:a16="http://schemas.microsoft.com/office/drawing/2014/main" id="{7E3B7FAE-4B07-4FEF-86B7-4DB6C72AC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890" y="3869875"/>
            <a:ext cx="3929858" cy="2721427"/>
          </a:xfrm>
          <a:prstGeom prst="rect">
            <a:avLst/>
          </a:prstGeom>
          <a:effectLst/>
        </p:spPr>
      </p:pic>
    </p:spTree>
    <p:extLst>
      <p:ext uri="{BB962C8B-B14F-4D97-AF65-F5344CB8AC3E}">
        <p14:creationId xmlns:p14="http://schemas.microsoft.com/office/powerpoint/2010/main" val="305611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39D3-9DF0-4967-8E79-A9CD77A268B9}"/>
              </a:ext>
            </a:extLst>
          </p:cNvPr>
          <p:cNvSpPr>
            <a:spLocks noGrp="1"/>
          </p:cNvSpPr>
          <p:nvPr>
            <p:ph type="title"/>
          </p:nvPr>
        </p:nvSpPr>
        <p:spPr>
          <a:xfrm>
            <a:off x="646112" y="452718"/>
            <a:ext cx="4165580" cy="1400530"/>
          </a:xfrm>
        </p:spPr>
        <p:txBody>
          <a:bodyPr>
            <a:normAutofit/>
          </a:bodyPr>
          <a:lstStyle/>
          <a:p>
            <a:r>
              <a:rPr lang="en-US" dirty="0"/>
              <a:t>Results</a:t>
            </a:r>
          </a:p>
        </p:txBody>
      </p:sp>
      <p:sp>
        <p:nvSpPr>
          <p:cNvPr id="24" name="Freeform: Shape 23">
            <a:extLst>
              <a:ext uri="{FF2B5EF4-FFF2-40B4-BE49-F238E27FC236}">
                <a16:creationId xmlns:a16="http://schemas.microsoft.com/office/drawing/2014/main" id="{475CE30D-8C95-4716-A3AB-29EC9A5F1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39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6" name="Freeform 23">
            <a:extLst>
              <a:ext uri="{FF2B5EF4-FFF2-40B4-BE49-F238E27FC236}">
                <a16:creationId xmlns:a16="http://schemas.microsoft.com/office/drawing/2014/main" id="{5262E9D7-B5C1-4E6C-B3EF-2F4807705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7" name="Picture 16">
            <a:extLst>
              <a:ext uri="{FF2B5EF4-FFF2-40B4-BE49-F238E27FC236}">
                <a16:creationId xmlns:a16="http://schemas.microsoft.com/office/drawing/2014/main" id="{55D1C913-7B34-48DE-9D32-ED848F1EA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844" y="1638372"/>
            <a:ext cx="4310321" cy="2467657"/>
          </a:xfrm>
          <a:prstGeom prst="rect">
            <a:avLst/>
          </a:prstGeom>
          <a:effectLst/>
        </p:spPr>
      </p:pic>
      <p:pic>
        <p:nvPicPr>
          <p:cNvPr id="19" name="Picture 18">
            <a:extLst>
              <a:ext uri="{FF2B5EF4-FFF2-40B4-BE49-F238E27FC236}">
                <a16:creationId xmlns:a16="http://schemas.microsoft.com/office/drawing/2014/main" id="{534DF7CE-00AD-4652-8313-0A0EEDC43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5944" y="132833"/>
            <a:ext cx="2627752" cy="1372705"/>
          </a:xfrm>
          <a:prstGeom prst="rect">
            <a:avLst/>
          </a:prstGeom>
          <a:effectLst/>
        </p:spPr>
      </p:pic>
      <p:sp>
        <p:nvSpPr>
          <p:cNvPr id="28" name="Rectangle 27">
            <a:extLst>
              <a:ext uri="{FF2B5EF4-FFF2-40B4-BE49-F238E27FC236}">
                <a16:creationId xmlns:a16="http://schemas.microsoft.com/office/drawing/2014/main" id="{C8C7DA03-3808-49BC-946F-ECACEAE88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0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0E16ED56-B0CC-432A-AAB4-C1BBF091430A}"/>
              </a:ext>
            </a:extLst>
          </p:cNvPr>
          <p:cNvSpPr>
            <a:spLocks noGrp="1"/>
          </p:cNvSpPr>
          <p:nvPr>
            <p:ph idx="1"/>
          </p:nvPr>
        </p:nvSpPr>
        <p:spPr>
          <a:xfrm>
            <a:off x="646113" y="2052918"/>
            <a:ext cx="4165146" cy="4195481"/>
          </a:xfrm>
        </p:spPr>
        <p:txBody>
          <a:bodyPr>
            <a:normAutofit/>
          </a:bodyPr>
          <a:lstStyle/>
          <a:p>
            <a:r>
              <a:rPr lang="en-US" dirty="0"/>
              <a:t>We see from the data analysis that Brooklyn has the most pizza shops out of the 5 boroughs. </a:t>
            </a:r>
          </a:p>
          <a:p>
            <a:r>
              <a:rPr lang="en-US" dirty="0"/>
              <a:t>However, the highest average rated Pizza Shops are located in Manhattan.</a:t>
            </a:r>
          </a:p>
        </p:txBody>
      </p:sp>
      <p:pic>
        <p:nvPicPr>
          <p:cNvPr id="15" name="Picture 14">
            <a:extLst>
              <a:ext uri="{FF2B5EF4-FFF2-40B4-BE49-F238E27FC236}">
                <a16:creationId xmlns:a16="http://schemas.microsoft.com/office/drawing/2014/main" id="{469AF6F1-13B5-4EBA-BFC8-71D80B862D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6270" y="4133266"/>
            <a:ext cx="5449471" cy="2724735"/>
          </a:xfrm>
          <a:prstGeom prst="rect">
            <a:avLst/>
          </a:prstGeom>
          <a:effectLst/>
        </p:spPr>
      </p:pic>
    </p:spTree>
    <p:extLst>
      <p:ext uri="{BB962C8B-B14F-4D97-AF65-F5344CB8AC3E}">
        <p14:creationId xmlns:p14="http://schemas.microsoft.com/office/powerpoint/2010/main" val="247449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77E5A-4A67-4F04-879E-2C344AD8EDA1}"/>
              </a:ext>
            </a:extLst>
          </p:cNvPr>
          <p:cNvSpPr>
            <a:spLocks noGrp="1"/>
          </p:cNvSpPr>
          <p:nvPr>
            <p:ph type="title"/>
          </p:nvPr>
        </p:nvSpPr>
        <p:spPr>
          <a:xfrm>
            <a:off x="648929" y="629266"/>
            <a:ext cx="3505495" cy="1622321"/>
          </a:xfrm>
        </p:spPr>
        <p:txBody>
          <a:bodyPr>
            <a:normAutofit/>
          </a:bodyPr>
          <a:lstStyle/>
          <a:p>
            <a:r>
              <a:rPr lang="en-US">
                <a:solidFill>
                  <a:srgbClr val="EBEBEB"/>
                </a:solidFill>
              </a:rPr>
              <a:t>Results</a:t>
            </a:r>
          </a:p>
        </p:txBody>
      </p:sp>
      <p:sp>
        <p:nvSpPr>
          <p:cNvPr id="12" name="Rectangle 1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DD8802-47FF-46FF-B73F-717560FBA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088" y="965595"/>
            <a:ext cx="3019296" cy="4773591"/>
          </a:xfrm>
          <a:prstGeom prst="rect">
            <a:avLst/>
          </a:prstGeom>
          <a:effectLst/>
        </p:spPr>
      </p:pic>
      <p:sp>
        <p:nvSpPr>
          <p:cNvPr id="16" name="Rectangle 1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59193C0-5CE9-4A27-83B3-C0EDF1B37CE6}"/>
              </a:ext>
            </a:extLst>
          </p:cNvPr>
          <p:cNvSpPr>
            <a:spLocks noGrp="1"/>
          </p:cNvSpPr>
          <p:nvPr>
            <p:ph idx="1"/>
          </p:nvPr>
        </p:nvSpPr>
        <p:spPr>
          <a:xfrm>
            <a:off x="648931" y="2438400"/>
            <a:ext cx="3505494" cy="3785419"/>
          </a:xfrm>
        </p:spPr>
        <p:txBody>
          <a:bodyPr>
            <a:normAutofit/>
          </a:bodyPr>
          <a:lstStyle/>
          <a:p>
            <a:r>
              <a:rPr lang="en-US">
                <a:solidFill>
                  <a:srgbClr val="FFFFFF"/>
                </a:solidFill>
              </a:rPr>
              <a:t>This Data Frame represents the neighborhoods who have an average of 8.0 or higher merged with the NYC data frame.</a:t>
            </a:r>
          </a:p>
        </p:txBody>
      </p:sp>
    </p:spTree>
    <p:extLst>
      <p:ext uri="{BB962C8B-B14F-4D97-AF65-F5344CB8AC3E}">
        <p14:creationId xmlns:p14="http://schemas.microsoft.com/office/powerpoint/2010/main" val="4915602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668</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Best Pizza Locations around New York City</vt:lpstr>
      <vt:lpstr>Introduction</vt:lpstr>
      <vt:lpstr>Business Problem</vt:lpstr>
      <vt:lpstr>Target Audience/Value of Project</vt:lpstr>
      <vt:lpstr>Data Source</vt:lpstr>
      <vt:lpstr>Methodology</vt:lpstr>
      <vt:lpstr>Results</vt:lpstr>
      <vt:lpstr>Results</vt:lpstr>
      <vt:lpstr>Results</vt:lpstr>
      <vt:lpstr>Results</vt:lpstr>
      <vt:lpstr>Conclusion</vt:lpstr>
      <vt:lpstr>Further Studies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Pizza Locations around New York City</dc:title>
  <dc:creator>Mahadevan, Pravin</dc:creator>
  <cp:lastModifiedBy>Mahadevan, Pravin</cp:lastModifiedBy>
  <cp:revision>14</cp:revision>
  <dcterms:created xsi:type="dcterms:W3CDTF">2020-11-18T16:48:27Z</dcterms:created>
  <dcterms:modified xsi:type="dcterms:W3CDTF">2020-11-18T18:32:28Z</dcterms:modified>
</cp:coreProperties>
</file>