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70" r:id="rId11"/>
    <p:sldId id="262" r:id="rId12"/>
    <p:sldId id="271" r:id="rId13"/>
    <p:sldId id="264" r:id="rId14"/>
    <p:sldId id="269" r:id="rId15"/>
    <p:sldId id="265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43EE3-6630-4048-96FB-3A86A76CB61C}" type="datetimeFigureOut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B1BE6-4694-4C62-BC69-F267C80281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74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0C0BC8-E229-403E-8337-2D88E8FD8875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470-B8B1-4F8B-968D-E54A311617A5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0A056-0188-4854-8E9C-9A6F47E90BF4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C944860-E77F-48E0-96D2-9FB83DC35783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F875-0FD7-4CF6-AD08-A5D7E97D77EE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97DDF-FA26-449C-AB1B-D9F797E00664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C06C-4669-4E78-892B-C4D9D2B7A6CD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4E65-3CA5-4861-8C5F-A4258B6218CA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7A55-FC14-4F96-ADF9-A4D50E2A215D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F9EC-0D3D-4F73-9AF4-765CBA373517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5B0ADAF-CA21-409D-80EF-4AFD910487F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65B010-6CE8-494E-B3BB-D39D9811CEC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../Geany%200.16/Geany.l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://de.wikipedia.org/w/index.php?title=Datei:Bayessches_Netz.png&amp;filetimestamp=2010082409214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Sentimentanalyse</a:t>
            </a:r>
            <a:r>
              <a:rPr lang="de-DE" dirty="0" smtClean="0"/>
              <a:t> mit Ruby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Elenio Mattera - </a:t>
            </a:r>
            <a:fld id="{525EFEDD-E078-4844-BD48-571A6B51B4F4}" type="datetime1">
              <a:rPr lang="de-DE" smtClean="0"/>
              <a:pPr/>
              <a:t>16.02.2011</a:t>
            </a:fld>
            <a:endParaRPr lang="de-DE" dirty="0"/>
          </a:p>
        </p:txBody>
      </p:sp>
      <p:pic>
        <p:nvPicPr>
          <p:cNvPr id="24578" name="Picture 2" descr="http://blog.rubyhead.com/images/rub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404664"/>
            <a:ext cx="1691680" cy="16945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Probleme bei der </a:t>
            </a:r>
            <a:r>
              <a:rPr lang="de-DE" dirty="0" err="1" smtClean="0">
                <a:solidFill>
                  <a:schemeClr val="accent1"/>
                </a:solidFill>
              </a:rPr>
              <a:t>Sentimentanalyse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6154BF5-2058-4AA2-AD6F-E2ACFACA20F5}" type="slidenum">
              <a:rPr lang="de-DE" smtClean="0"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Fehlende Genauigkeit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PDA‘s</a:t>
            </a:r>
            <a:r>
              <a:rPr lang="de-DE" dirty="0" smtClean="0"/>
              <a:t> sind absolut wichtig und ein MUSS für jeden, aber kauft euch nicht das </a:t>
            </a:r>
            <a:r>
              <a:rPr lang="de-DE" dirty="0" err="1" smtClean="0"/>
              <a:t>xyz</a:t>
            </a:r>
            <a:r>
              <a:rPr lang="de-DE" dirty="0" smtClean="0"/>
              <a:t>-Gerät“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Fehlende Tiefe</a:t>
            </a:r>
          </a:p>
          <a:p>
            <a:pPr lvl="1"/>
            <a:r>
              <a:rPr lang="de-DE" dirty="0" smtClean="0"/>
              <a:t>„Das Auto ist toll, aber der Motor ist etwas laut“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Ruby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983C89-168C-4C2C-86EB-2C93180BB6B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Grundsätzliches</a:t>
            </a:r>
          </a:p>
          <a:p>
            <a:r>
              <a:rPr lang="de-DE" dirty="0" smtClean="0"/>
              <a:t>Herkunft</a:t>
            </a:r>
          </a:p>
          <a:p>
            <a:r>
              <a:rPr lang="de-DE" dirty="0" smtClean="0"/>
              <a:t>Einsatzgebiet</a:t>
            </a:r>
          </a:p>
          <a:p>
            <a:r>
              <a:rPr lang="de-DE" dirty="0" smtClean="0"/>
              <a:t>Stärke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27584" y="162880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objektorientierte </a:t>
            </a:r>
            <a:r>
              <a:rPr lang="de-DE" dirty="0" err="1" smtClean="0"/>
              <a:t>Interpretersprache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~2000 in den USA / Europa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27584" y="2206605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Fork</a:t>
            </a:r>
            <a:r>
              <a:rPr lang="de-DE" dirty="0" smtClean="0"/>
              <a:t> aus Perl, Smalltalk, Eiffel, Ada und Lisp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„Ich wollte eine </a:t>
            </a:r>
            <a:r>
              <a:rPr lang="de-DE" dirty="0" err="1" smtClean="0"/>
              <a:t>Scriptsprache</a:t>
            </a:r>
            <a:r>
              <a:rPr lang="de-DE" dirty="0" smtClean="0"/>
              <a:t>, die mächtiger als Perl und objektorientierter als Python ist</a:t>
            </a:r>
            <a:r>
              <a:rPr lang="de-DE" baseline="30000" dirty="0" smtClean="0"/>
              <a:t>“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827584" y="2638653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Textverarbeitung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  <a:r>
              <a:rPr lang="de-DE" dirty="0" err="1" smtClean="0"/>
              <a:t>Crawling</a:t>
            </a:r>
            <a:endParaRPr lang="de-DE" dirty="0" smtClean="0"/>
          </a:p>
        </p:txBody>
      </p:sp>
      <p:sp>
        <p:nvSpPr>
          <p:cNvPr id="11" name="Textfeld 10"/>
          <p:cNvSpPr txBox="1"/>
          <p:nvPr/>
        </p:nvSpPr>
        <p:spPr>
          <a:xfrm>
            <a:off x="827584" y="3214717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Alles ist ein Objekt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Intuitive Syntax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Mächtige </a:t>
            </a:r>
            <a:r>
              <a:rPr lang="de-DE" dirty="0" err="1" smtClean="0"/>
              <a:t>Konstrukte</a:t>
            </a:r>
            <a:r>
              <a:rPr lang="de-DE" dirty="0" smtClean="0"/>
              <a:t> (Blöcke, </a:t>
            </a:r>
            <a:r>
              <a:rPr lang="de-DE" dirty="0" err="1" smtClean="0"/>
              <a:t>typlose</a:t>
            </a:r>
            <a:r>
              <a:rPr lang="de-DE" dirty="0" smtClean="0"/>
              <a:t> </a:t>
            </a:r>
            <a:r>
              <a:rPr lang="de-DE" dirty="0" err="1" smtClean="0"/>
              <a:t>Variblen</a:t>
            </a:r>
            <a:r>
              <a:rPr lang="de-DE" dirty="0" smtClean="0"/>
              <a:t>, </a:t>
            </a:r>
            <a:r>
              <a:rPr lang="de-DE" dirty="0" err="1" smtClean="0"/>
              <a:t>Iteratoren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44 " pathEditMode="relative" ptsTypes="AA"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44 " pathEditMode="relative" ptsTypes="AA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9444 " pathEditMode="relative" ptsTypes="AA">
                                      <p:cBhvr>
                                        <p:cTn id="1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9444 L 1.66667E-6 -0.000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9444 L 1.66667E-6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9444 L 1.66667E-6 -0.0002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40741E-7 L -0.00417 0.1784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00313 0.178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7546 L -0.00105 0.0074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17593 L -0.00156 -0.0025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00313 0.1050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9607 L -0.00156 0.0016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Ruby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983C89-168C-4C2C-86EB-2C93180BB6B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467544" y="1340768"/>
            <a:ext cx="8229600" cy="4937760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Grundsätzliches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/>
              <a:t>objektorientierte </a:t>
            </a:r>
            <a:r>
              <a:rPr lang="de-DE" sz="1900" dirty="0" err="1"/>
              <a:t>Interpretersprache</a:t>
            </a:r>
            <a:endParaRPr lang="de-DE" sz="1900" dirty="0"/>
          </a:p>
          <a:p>
            <a:pPr>
              <a:buFont typeface="Arial" pitchFamily="34" charset="0"/>
              <a:buChar char="•"/>
            </a:pPr>
            <a:r>
              <a:rPr lang="de-DE" sz="1900" dirty="0"/>
              <a:t> ~2000 in den USA / </a:t>
            </a:r>
            <a:r>
              <a:rPr lang="de-DE" sz="1900" dirty="0" smtClean="0"/>
              <a:t>Europa</a:t>
            </a:r>
            <a:endParaRPr lang="de-DE" sz="1900" dirty="0" smtClean="0"/>
          </a:p>
          <a:p>
            <a:r>
              <a:rPr lang="de-DE" dirty="0" smtClean="0"/>
              <a:t>Herkunft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 err="1" smtClean="0"/>
              <a:t>Fork</a:t>
            </a:r>
            <a:r>
              <a:rPr lang="de-DE" sz="1900" dirty="0" smtClean="0"/>
              <a:t> </a:t>
            </a:r>
            <a:r>
              <a:rPr lang="de-DE" sz="1900" dirty="0"/>
              <a:t>aus Perl, Smalltalk, Eiffel, Ada und Lisp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 smtClean="0"/>
              <a:t>„</a:t>
            </a:r>
            <a:r>
              <a:rPr lang="de-DE" sz="1900" dirty="0"/>
              <a:t>Ich wollte eine </a:t>
            </a:r>
            <a:r>
              <a:rPr lang="de-DE" sz="1900" dirty="0" err="1"/>
              <a:t>Scriptsprache</a:t>
            </a:r>
            <a:r>
              <a:rPr lang="de-DE" sz="1900" dirty="0"/>
              <a:t>, die mächtiger als Perl und objektorientierter als Python ist</a:t>
            </a:r>
            <a:r>
              <a:rPr lang="de-DE" sz="1900" baseline="30000" dirty="0" smtClean="0"/>
              <a:t>“</a:t>
            </a:r>
            <a:endParaRPr lang="de-DE" sz="1900" dirty="0" smtClean="0"/>
          </a:p>
          <a:p>
            <a:r>
              <a:rPr lang="de-DE" dirty="0" smtClean="0"/>
              <a:t>Einsatzgebiet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/>
              <a:t> Textverarbeitung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/>
              <a:t> </a:t>
            </a:r>
            <a:r>
              <a:rPr lang="de-DE" sz="1900" dirty="0" err="1" smtClean="0"/>
              <a:t>Crawling</a:t>
            </a:r>
            <a:endParaRPr lang="de-DE" sz="1900" dirty="0" smtClean="0"/>
          </a:p>
          <a:p>
            <a:r>
              <a:rPr lang="de-DE" dirty="0" smtClean="0"/>
              <a:t>Stärke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/>
              <a:t> Alles ist ein Objekt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/>
              <a:t> Intuitive Syntax</a:t>
            </a:r>
          </a:p>
          <a:p>
            <a:pPr>
              <a:buFont typeface="Arial" pitchFamily="34" charset="0"/>
              <a:buChar char="•"/>
            </a:pPr>
            <a:r>
              <a:rPr lang="de-DE" sz="1900" dirty="0"/>
              <a:t> Mächtige </a:t>
            </a:r>
            <a:r>
              <a:rPr lang="de-DE" sz="1900" dirty="0" err="1"/>
              <a:t>Konstrukte</a:t>
            </a:r>
            <a:r>
              <a:rPr lang="de-DE" sz="1900" dirty="0"/>
              <a:t> (Blöcke, </a:t>
            </a:r>
            <a:r>
              <a:rPr lang="de-DE" sz="1900" dirty="0" err="1"/>
              <a:t>typlose</a:t>
            </a:r>
            <a:r>
              <a:rPr lang="de-DE" sz="1900" dirty="0"/>
              <a:t> </a:t>
            </a:r>
            <a:r>
              <a:rPr lang="de-DE" sz="1900" dirty="0" err="1"/>
              <a:t>Variblen</a:t>
            </a:r>
            <a:r>
              <a:rPr lang="de-DE" sz="1900" dirty="0"/>
              <a:t>, </a:t>
            </a:r>
            <a:r>
              <a:rPr lang="de-DE" sz="1900" dirty="0" err="1"/>
              <a:t>Iteratoren</a:t>
            </a:r>
            <a:r>
              <a:rPr lang="de-DE" sz="1900" dirty="0"/>
              <a:t>)</a:t>
            </a:r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24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Ruby - Code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96426A0-C7C0-4DFA-8020-86F725F6AF0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Pfeil nach unten 5"/>
          <p:cNvSpPr/>
          <p:nvPr/>
        </p:nvSpPr>
        <p:spPr>
          <a:xfrm>
            <a:off x="755576" y="1340768"/>
            <a:ext cx="1152128" cy="48245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339752" y="1412776"/>
            <a:ext cx="66247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‚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classifier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bayesClassifier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Bayes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(‘gut', 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schlecht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@negativ = YAML::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load_file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('schlecht.yml')</a:t>
            </a:r>
            <a:br>
              <a:rPr lang="de-DE" dirty="0" smtClean="0">
                <a:latin typeface="Courier New" pitchFamily="49" charset="0"/>
                <a:cs typeface="Courier New" pitchFamily="49" charset="0"/>
              </a:rPr>
            </a:br>
            <a:r>
              <a:rPr lang="de-DE" dirty="0" smtClean="0">
                <a:latin typeface="Courier New" pitchFamily="49" charset="0"/>
                <a:cs typeface="Courier New" pitchFamily="49" charset="0"/>
              </a:rPr>
              <a:t>@positiv = YAML::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load_file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('gut.yml')</a:t>
            </a: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positiv.each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{|p| </a:t>
            </a:r>
          </a:p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bayesClassifier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train_positiv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(p) }</a:t>
            </a:r>
            <a:br>
              <a:rPr lang="it-IT" dirty="0" smtClean="0">
                <a:latin typeface="Courier New" pitchFamily="49" charset="0"/>
                <a:cs typeface="Courier New" pitchFamily="49" charset="0"/>
              </a:rPr>
            </a:br>
            <a:r>
              <a:rPr lang="it-IT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negativ.each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{|n| </a:t>
            </a:r>
          </a:p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bayesClassifier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train_negativ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(n) }</a:t>
            </a:r>
            <a:br>
              <a:rPr lang="it-IT" dirty="0" smtClean="0">
                <a:latin typeface="Courier New" pitchFamily="49" charset="0"/>
                <a:cs typeface="Courier New" pitchFamily="49" charset="0"/>
              </a:rPr>
            </a:br>
            <a:r>
              <a:rPr lang="it-IT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it-IT" dirty="0" smtClean="0">
                <a:latin typeface="Courier New" pitchFamily="49" charset="0"/>
                <a:cs typeface="Courier New" pitchFamily="49" charset="0"/>
              </a:rPr>
            </a:br>
            <a:endParaRPr lang="it-IT" dirty="0" smtClean="0">
              <a:latin typeface="Courier New" pitchFamily="49" charset="0"/>
              <a:cs typeface="Courier New" pitchFamily="49" charset="0"/>
            </a:endParaRPr>
          </a:p>
          <a:p>
            <a:endParaRPr lang="it-IT" dirty="0">
              <a:latin typeface="Courier New" pitchFamily="49" charset="0"/>
              <a:cs typeface="Courier New" pitchFamily="49" charset="0"/>
            </a:endParaRPr>
          </a:p>
          <a:p>
            <a:r>
              <a:rPr lang="it-IT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bayesClassifier.classify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(‘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was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auch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immer…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’)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Ruby – </a:t>
            </a:r>
            <a:r>
              <a:rPr lang="de-DE" dirty="0" err="1" smtClean="0">
                <a:solidFill>
                  <a:schemeClr val="accent1"/>
                </a:solidFill>
              </a:rPr>
              <a:t>Twitter</a:t>
            </a:r>
            <a:r>
              <a:rPr lang="de-DE" dirty="0" smtClean="0">
                <a:solidFill>
                  <a:schemeClr val="accent1"/>
                </a:solidFill>
              </a:rPr>
              <a:t> API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96426A0-C7C0-4DFA-8020-86F725F6AF0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483768" y="1412776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Require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‚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twitter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Twitter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Search.new.containing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("elenio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_").</a:t>
            </a:r>
          </a:p>
          <a:p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per_page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(10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>
              <a:latin typeface="Courier New" pitchFamily="49" charset="0"/>
              <a:cs typeface="Courier New" pitchFamily="49" charset="0"/>
            </a:endParaRPr>
          </a:p>
          <a:p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0" y="1772816"/>
            <a:ext cx="2123728" cy="3600400"/>
            <a:chOff x="0" y="1340768"/>
            <a:chExt cx="2476571" cy="3809227"/>
          </a:xfrm>
        </p:grpSpPr>
        <p:pic>
          <p:nvPicPr>
            <p:cNvPr id="1026" name="Picture 2" descr="http://www.socialtimes.com/wordpressnew/wp-content/uploads/2010/12/twitte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340768"/>
              <a:ext cx="2470863" cy="1512168"/>
            </a:xfrm>
            <a:prstGeom prst="rect">
              <a:avLst/>
            </a:prstGeom>
            <a:noFill/>
          </p:spPr>
        </p:pic>
        <p:pic>
          <p:nvPicPr>
            <p:cNvPr id="1028" name="Picture 4" descr="http://careers.accel.com/vc_includes/twitter-button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2852936"/>
              <a:ext cx="2297059" cy="229705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Ruby - Umsetzung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4FB9EEE-D080-4276-A2D9-0823A43962F2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6" name="Picture 2" descr="http://blog.rubyhead.com/images/ruby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556791"/>
            <a:ext cx="4392488" cy="4399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TOC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Was ist </a:t>
            </a:r>
            <a:r>
              <a:rPr lang="de-DE" dirty="0" err="1" smtClean="0"/>
              <a:t>Sentimentanalyse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Bayes</a:t>
            </a:r>
            <a:endParaRPr lang="de-DE" dirty="0" smtClean="0"/>
          </a:p>
          <a:p>
            <a:pPr lvl="1"/>
            <a:r>
              <a:rPr lang="de-DE" dirty="0" smtClean="0"/>
              <a:t>LSI</a:t>
            </a:r>
          </a:p>
          <a:p>
            <a:pPr lvl="1"/>
            <a:r>
              <a:rPr lang="de-DE" dirty="0" smtClean="0"/>
              <a:t>NLP</a:t>
            </a:r>
          </a:p>
          <a:p>
            <a:r>
              <a:rPr lang="de-DE" dirty="0" smtClean="0"/>
              <a:t>Ruby</a:t>
            </a:r>
          </a:p>
          <a:p>
            <a:r>
              <a:rPr lang="de-DE" dirty="0" smtClean="0"/>
              <a:t>Prototyp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958F-6417-497F-887F-AABC24E0ECC6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C1E6205-9FAE-4590-9C40-70020216754D}" type="slidenum">
              <a:rPr lang="de-DE" smtClean="0"/>
              <a:pPr/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Einleitung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542C2BB-4EE1-437D-A7B8-6FEEEB13511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76% Deutschlands sind täglich online (2010)</a:t>
            </a:r>
          </a:p>
          <a:p>
            <a:r>
              <a:rPr lang="de-DE" dirty="0" smtClean="0"/>
              <a:t>Nutzung von </a:t>
            </a:r>
            <a:r>
              <a:rPr lang="de-DE" dirty="0" err="1" smtClean="0"/>
              <a:t>Social</a:t>
            </a:r>
            <a:r>
              <a:rPr lang="de-DE" dirty="0" smtClean="0"/>
              <a:t> Media 37% </a:t>
            </a:r>
          </a:p>
          <a:p>
            <a:pPr lvl="1"/>
            <a:r>
              <a:rPr lang="de-DE" dirty="0" smtClean="0"/>
              <a:t>immer mehr dynamischer Inhalt 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err="1" smtClean="0"/>
              <a:t>Facebook</a:t>
            </a:r>
            <a:r>
              <a:rPr lang="de-DE" dirty="0" smtClean="0"/>
              <a:t>: 585.154.440 Nutzer (21.12.2010)</a:t>
            </a:r>
          </a:p>
          <a:p>
            <a:r>
              <a:rPr lang="de-DE" dirty="0" err="1" smtClean="0"/>
              <a:t>Twitter</a:t>
            </a:r>
            <a:r>
              <a:rPr lang="de-DE" dirty="0" smtClean="0"/>
              <a:t>: 65mio </a:t>
            </a:r>
            <a:r>
              <a:rPr lang="de-DE" dirty="0" err="1" smtClean="0"/>
              <a:t>Tweets</a:t>
            </a:r>
            <a:r>
              <a:rPr lang="de-DE" dirty="0" smtClean="0"/>
              <a:t> / Tag</a:t>
            </a:r>
          </a:p>
          <a:p>
            <a:r>
              <a:rPr lang="de-DE" dirty="0" err="1" smtClean="0"/>
              <a:t>Youtube</a:t>
            </a:r>
            <a:r>
              <a:rPr lang="de-DE" dirty="0" smtClean="0"/>
              <a:t>: 2mrd Klicks / Tag</a:t>
            </a:r>
          </a:p>
          <a:p>
            <a:pPr lvl="1"/>
            <a:endParaRPr lang="de-DE" dirty="0"/>
          </a:p>
        </p:txBody>
      </p:sp>
      <p:pic>
        <p:nvPicPr>
          <p:cNvPr id="8" name="Picture 3" descr="F:\SentAmitRuby\smprism2_web_medium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39552"/>
            <a:ext cx="9431387" cy="94549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Einleitung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542C2BB-4EE1-437D-A7B8-6FEEEB13511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9698" name="Grafik 2" descr="twitter product promotion"/>
          <p:cNvPicPr>
            <a:picLocks noChangeAspect="1" noChangeArrowheads="1"/>
          </p:cNvPicPr>
          <p:nvPr/>
        </p:nvPicPr>
        <p:blipFill>
          <a:blip r:embed="rId2" cstate="print"/>
          <a:srcRect l="4153" t="3970" r="1828" b="3474"/>
          <a:stretch>
            <a:fillRect/>
          </a:stretch>
        </p:blipFill>
        <p:spPr bwMode="auto">
          <a:xfrm>
            <a:off x="611560" y="1340768"/>
            <a:ext cx="7632848" cy="485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 rot="20657659">
            <a:off x="978660" y="2459376"/>
            <a:ext cx="727280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Nicht ausschließlich für Verbraucher interessant!</a:t>
            </a:r>
            <a:endParaRPr lang="de-DE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Sentimentanalyse</a:t>
            </a:r>
            <a:r>
              <a:rPr lang="de-DE" dirty="0" smtClean="0">
                <a:solidFill>
                  <a:schemeClr val="accent1"/>
                </a:solidFill>
              </a:rPr>
              <a:t>		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1F572A28-5E55-41B0-92F2-205471F539D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Sentiment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franz. für: Empfindung, Gefühl, Stimmung</a:t>
            </a:r>
          </a:p>
          <a:p>
            <a:r>
              <a:rPr lang="de-DE" dirty="0" smtClean="0"/>
              <a:t>Einordnung ins Text Mining / Opinion Mining </a:t>
            </a:r>
          </a:p>
          <a:p>
            <a:r>
              <a:rPr lang="de-DE" dirty="0" smtClean="0"/>
              <a:t>Vorgang der computergestützten Textklassifizierung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Statistischen Verfahren </a:t>
            </a:r>
          </a:p>
          <a:p>
            <a:r>
              <a:rPr lang="de-DE" dirty="0" smtClean="0"/>
              <a:t>Bekannte Trainingsdaten &lt;&gt; Testdaten					</a:t>
            </a:r>
          </a:p>
        </p:txBody>
      </p:sp>
      <p:pic>
        <p:nvPicPr>
          <p:cNvPr id="30722" name="Grafik 1" descr="C:\Users\elenio\Desktop\sentAimpact.png"/>
          <p:cNvPicPr>
            <a:picLocks noChangeAspect="1" noChangeArrowheads="1"/>
          </p:cNvPicPr>
          <p:nvPr/>
        </p:nvPicPr>
        <p:blipFill>
          <a:blip r:embed="rId2" cstate="print"/>
          <a:srcRect l="6485" t="6172" r="11520" b="8643"/>
          <a:stretch>
            <a:fillRect/>
          </a:stretch>
        </p:blipFill>
        <p:spPr bwMode="auto">
          <a:xfrm>
            <a:off x="1259632" y="908720"/>
            <a:ext cx="6408712" cy="499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Sentimentanalyse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128ED5E-8A62-4A51-8C8D-AF4F565256B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Stat. Ansätze</a:t>
            </a:r>
          </a:p>
          <a:p>
            <a:pPr lvl="1"/>
            <a:r>
              <a:rPr lang="de-DE" dirty="0" smtClean="0"/>
              <a:t>naiv: </a:t>
            </a:r>
            <a:r>
              <a:rPr lang="de-DE" dirty="0" err="1" smtClean="0"/>
              <a:t>Bayes</a:t>
            </a:r>
            <a:r>
              <a:rPr lang="de-DE" dirty="0" smtClean="0"/>
              <a:t> Algorithmus, Maximum-Entropie-Methode</a:t>
            </a:r>
          </a:p>
          <a:p>
            <a:pPr lvl="1"/>
            <a:r>
              <a:rPr lang="de-DE" dirty="0" smtClean="0"/>
              <a:t>Nicht-naiv: Latent </a:t>
            </a:r>
            <a:r>
              <a:rPr lang="de-DE" dirty="0" err="1" smtClean="0"/>
              <a:t>Semantic</a:t>
            </a:r>
            <a:r>
              <a:rPr lang="de-DE" dirty="0" smtClean="0"/>
              <a:t> </a:t>
            </a:r>
            <a:r>
              <a:rPr lang="de-DE" dirty="0" err="1" smtClean="0"/>
              <a:t>Indexing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691680" y="1700808"/>
            <a:ext cx="21602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131840" y="2132856"/>
            <a:ext cx="244827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eispiel für ein Bayes'sches Netz">
            <a:hlinkClick r:id="rId2" tooltip="Beispiel für ein Bayes'sches Netz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4761" y="2708920"/>
            <a:ext cx="6119240" cy="252028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accent1"/>
                </a:solidFill>
              </a:rPr>
              <a:t>Bayes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Classifier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CEA750-5F07-424A-8F46-AF9B470A26E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ordnet Objekte auf Basis von Wahrscheinlichkeiten oder Zuweisungskosten Klassen zu</a:t>
            </a:r>
          </a:p>
          <a:p>
            <a:r>
              <a:rPr lang="de-DE" dirty="0" smtClean="0"/>
              <a:t>Basiert auf dem </a:t>
            </a:r>
            <a:r>
              <a:rPr lang="de-DE" dirty="0" err="1" smtClean="0"/>
              <a:t>Bayesschen</a:t>
            </a:r>
            <a:r>
              <a:rPr lang="de-DE" dirty="0" smtClean="0"/>
              <a:t> Theorem</a:t>
            </a:r>
          </a:p>
          <a:p>
            <a:r>
              <a:rPr lang="de-DE" dirty="0" smtClean="0"/>
              <a:t>Beispiel:</a:t>
            </a:r>
          </a:p>
          <a:p>
            <a:pPr lvl="1"/>
            <a:r>
              <a:rPr lang="de-DE" dirty="0" smtClean="0"/>
              <a:t> 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8196" name="AutoShape 4" descr="C = \{Spam, \overline{Spam}\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198" name="Picture 6" descr="C = \{Spam, \overline{Spam}\}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140968"/>
            <a:ext cx="1609725" cy="209550"/>
          </a:xfrm>
          <a:prstGeom prst="rect">
            <a:avLst/>
          </a:prstGeom>
          <a:noFill/>
        </p:spPr>
      </p:pic>
      <p:pic>
        <p:nvPicPr>
          <p:cNvPr id="8201" name="Picture 9" descr="P(W_i|\overline{Spam}) = \frac{\text{Anzahl der Nicht-SPAM-E-Mails mit dem Wort } W_i}{\text{Anzahl der Nicht-SPAM-E-Mails}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275" y="4077072"/>
            <a:ext cx="5495925" cy="409575"/>
          </a:xfrm>
          <a:prstGeom prst="rect">
            <a:avLst/>
          </a:prstGeom>
          <a:noFill/>
        </p:spPr>
      </p:pic>
      <p:pic>
        <p:nvPicPr>
          <p:cNvPr id="8200" name="Picture 8" descr="P(W_i|Spam) = \frac{\text{Anzahl der SPAM-E-Mails mit dem Wort } W_i}{\text{Anzahl der SPAM-E-Mails}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994" y="3573016"/>
            <a:ext cx="5010150" cy="409576"/>
          </a:xfrm>
          <a:prstGeom prst="rect">
            <a:avLst/>
          </a:prstGeom>
          <a:noFill/>
        </p:spPr>
      </p:pic>
      <p:pic>
        <p:nvPicPr>
          <p:cNvPr id="8203" name="Picture 11" descr="P(Spam|W)&lt;P(\overline{Spam}|W)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5157192"/>
            <a:ext cx="2276475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Latent </a:t>
            </a:r>
            <a:r>
              <a:rPr lang="de-DE" dirty="0" err="1" smtClean="0">
                <a:solidFill>
                  <a:schemeClr val="accent1"/>
                </a:solidFill>
              </a:rPr>
              <a:t>Semantic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Indexing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CEA750-5F07-424A-8F46-AF9B470A26E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Hauptkomponentenanalyse</a:t>
            </a:r>
          </a:p>
          <a:p>
            <a:r>
              <a:rPr lang="de-DE" dirty="0" smtClean="0"/>
              <a:t>Zusammenfassung latenter Faktoren zu einer Klasse</a:t>
            </a:r>
          </a:p>
          <a:p>
            <a:pPr lvl="1"/>
            <a:r>
              <a:rPr lang="de-DE" dirty="0" smtClean="0"/>
              <a:t>z.B. Lamborghini(</a:t>
            </a:r>
            <a:r>
              <a:rPr lang="de-DE" dirty="0" err="1" smtClean="0"/>
              <a:t>Murciélago</a:t>
            </a:r>
            <a:r>
              <a:rPr lang="de-DE" dirty="0" smtClean="0"/>
              <a:t>, LP640, Orange, 640PS, 493 </a:t>
            </a:r>
            <a:r>
              <a:rPr lang="de-DE" dirty="0" err="1" smtClean="0"/>
              <a:t>kW</a:t>
            </a:r>
            <a:r>
              <a:rPr lang="de-DE" dirty="0" smtClean="0"/>
              <a:t>)</a:t>
            </a:r>
          </a:p>
          <a:p>
            <a:r>
              <a:rPr lang="de-DE" dirty="0" smtClean="0"/>
              <a:t>Klassifikation von Texten dieser Klasse,</a:t>
            </a:r>
          </a:p>
          <a:p>
            <a:pPr lvl="1"/>
            <a:r>
              <a:rPr lang="de-DE" dirty="0" smtClean="0"/>
              <a:t>Auch wenn der Text nicht explizit davon handelt</a:t>
            </a:r>
          </a:p>
          <a:p>
            <a:pPr lvl="1"/>
            <a:r>
              <a:rPr lang="de-DE" dirty="0" smtClean="0"/>
              <a:t>Unterscheidung zw. Spam und relevanten Texten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2D Wort – Text Matrix</a:t>
            </a:r>
          </a:p>
          <a:p>
            <a:pPr lvl="1"/>
            <a:r>
              <a:rPr lang="de-DE" dirty="0" smtClean="0"/>
              <a:t>identifiziert geläufige Beziehungen</a:t>
            </a:r>
          </a:p>
          <a:p>
            <a:endParaRPr lang="de-DE" dirty="0" smtClean="0"/>
          </a:p>
          <a:p>
            <a:r>
              <a:rPr lang="de-DE" dirty="0" smtClean="0"/>
              <a:t>Einsatzgebiet: Suchmaschinen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1"/>
                </a:solidFill>
              </a:rPr>
              <a:t>Natural Language Processing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197B-F87A-4B8C-9F05-2737803EA892}" type="datetime1">
              <a:rPr lang="de-DE" smtClean="0"/>
              <a:pPr/>
              <a:t>16.02.2011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CEA750-5F07-424A-8F46-AF9B470A26E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Werkzeug im Text Mining</a:t>
            </a:r>
          </a:p>
          <a:p>
            <a:pPr lvl="1"/>
            <a:r>
              <a:rPr lang="de-DE" dirty="0" smtClean="0"/>
              <a:t>Sprachbearbeitung</a:t>
            </a:r>
          </a:p>
          <a:p>
            <a:pPr lvl="1"/>
            <a:r>
              <a:rPr lang="de-DE" dirty="0" smtClean="0"/>
              <a:t>Übersetzung</a:t>
            </a:r>
          </a:p>
          <a:p>
            <a:pPr lvl="1"/>
            <a:r>
              <a:rPr lang="de-DE" dirty="0" smtClean="0"/>
              <a:t>Zusammenfassung</a:t>
            </a:r>
          </a:p>
          <a:p>
            <a:pPr lvl="1"/>
            <a:r>
              <a:rPr lang="de-DE" dirty="0" smtClean="0"/>
              <a:t>Gezielte Extraktion von Meinung</a:t>
            </a:r>
          </a:p>
          <a:p>
            <a:r>
              <a:rPr lang="de-DE" dirty="0" smtClean="0"/>
              <a:t>Nützlich bei der SM</a:t>
            </a:r>
          </a:p>
          <a:p>
            <a:pPr lvl="1"/>
            <a:r>
              <a:rPr lang="de-DE" dirty="0" err="1" smtClean="0"/>
              <a:t>Stemming</a:t>
            </a:r>
            <a:r>
              <a:rPr lang="de-DE" dirty="0" smtClean="0"/>
              <a:t> : Grundformenreduktion </a:t>
            </a:r>
          </a:p>
          <a:p>
            <a:pPr lvl="1"/>
            <a:r>
              <a:rPr lang="de-DE" smtClean="0"/>
              <a:t>Entfernung von Stoppwörtern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Benutzerdefiniert 2">
      <a:dk1>
        <a:srgbClr val="20343A"/>
      </a:dk1>
      <a:lt1>
        <a:srgbClr val="FFFFFF"/>
      </a:lt1>
      <a:dk2>
        <a:srgbClr val="20343A"/>
      </a:dk2>
      <a:lt2>
        <a:srgbClr val="DDE9EC"/>
      </a:lt2>
      <a:accent1>
        <a:srgbClr val="C00000"/>
      </a:accent1>
      <a:accent2>
        <a:srgbClr val="C00000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448</Words>
  <Application>Microsoft Office PowerPoint</Application>
  <PresentationFormat>Bildschirmpräsentation (4:3)</PresentationFormat>
  <Paragraphs>146</Paragraphs>
  <Slides>15</Slides>
  <Notes>0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Okeanos</vt:lpstr>
      <vt:lpstr>Sentimentanalyse mit Ruby</vt:lpstr>
      <vt:lpstr>TOC</vt:lpstr>
      <vt:lpstr>Einleitung</vt:lpstr>
      <vt:lpstr>Einleitung</vt:lpstr>
      <vt:lpstr>Sentimentanalyse  </vt:lpstr>
      <vt:lpstr>Sentimentanalyse </vt:lpstr>
      <vt:lpstr>Bayes Classifier</vt:lpstr>
      <vt:lpstr>Latent Semantic Indexing</vt:lpstr>
      <vt:lpstr>Natural Language Processing</vt:lpstr>
      <vt:lpstr>Probleme bei der Sentimentanalyse</vt:lpstr>
      <vt:lpstr>Ruby</vt:lpstr>
      <vt:lpstr>Ruby</vt:lpstr>
      <vt:lpstr>Ruby - Code</vt:lpstr>
      <vt:lpstr>Ruby – Twitter API</vt:lpstr>
      <vt:lpstr>Ruby - Umsetzung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Sentimentanalyse mit Ruby</dc:title>
  <dc:creator>Alice</dc:creator>
  <cp:lastModifiedBy>elenio</cp:lastModifiedBy>
  <cp:revision>43</cp:revision>
  <dcterms:created xsi:type="dcterms:W3CDTF">2011-02-11T09:41:54Z</dcterms:created>
  <dcterms:modified xsi:type="dcterms:W3CDTF">2011-02-16T14:17:39Z</dcterms:modified>
</cp:coreProperties>
</file>