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80" r:id="rId19"/>
    <p:sldId id="273" r:id="rId20"/>
    <p:sldId id="274" r:id="rId21"/>
    <p:sldId id="275" r:id="rId22"/>
    <p:sldId id="277" r:id="rId23"/>
    <p:sldId id="276" r:id="rId24"/>
    <p:sldId id="281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libmicrohttpd/tutorial.html" TargetMode="External"/><Relationship Id="rId2" Type="http://schemas.openxmlformats.org/officeDocument/2006/relationships/hyperlink" Target="https://www.gnu.org/software/libmicrohttpd/manual/libmicrohttp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D879F-A967-434C-99B3-89820598B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ED6D2-B7F6-4208-A284-4700501CA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1080" y="3272213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microhttpd + HTML basic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89BA3-BCCC-411C-AE8A-1BDF48CCD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b="1" dirty="0"/>
              <a:t>By - Praveen</a:t>
            </a:r>
          </a:p>
        </p:txBody>
      </p:sp>
    </p:spTree>
    <p:extLst>
      <p:ext uri="{BB962C8B-B14F-4D97-AF65-F5344CB8AC3E}">
        <p14:creationId xmlns:p14="http://schemas.microsoft.com/office/powerpoint/2010/main" val="295799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43CB-4625-4016-A2E4-0D48DA1A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MHD: Scales up and down!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D917-DDA4-47CC-85B5-E00BA4ED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Library binary can be as small as 32k</a:t>
            </a:r>
          </a:p>
          <a:p>
            <a:r>
              <a:rPr lang="en-US" dirty="0"/>
              <a:t>reportedly have users on systems with 50 </a:t>
            </a:r>
            <a:r>
              <a:rPr lang="en-US" dirty="0" err="1"/>
              <a:t>Mhz</a:t>
            </a:r>
            <a:r>
              <a:rPr lang="en-US" dirty="0"/>
              <a:t> processors with HTTPS</a:t>
            </a:r>
          </a:p>
          <a:p>
            <a:r>
              <a:rPr lang="en-US" dirty="0"/>
              <a:t>I We have users working with MHD on systems with 64 kb RAM</a:t>
            </a:r>
          </a:p>
          <a:p>
            <a:r>
              <a:rPr lang="en-US" dirty="0"/>
              <a:t>Users have tested streaming at about 7gbps for 20 mins , which causes high rate of HTTP requests.</a:t>
            </a:r>
          </a:p>
        </p:txBody>
      </p:sp>
    </p:spTree>
    <p:extLst>
      <p:ext uri="{BB962C8B-B14F-4D97-AF65-F5344CB8AC3E}">
        <p14:creationId xmlns:p14="http://schemas.microsoft.com/office/powerpoint/2010/main" val="18197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671A-0762-4B22-A331-16A1D6D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Applications using MHD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0365-31DA-4D9E-9671-7524BC1F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GNUnet</a:t>
            </a:r>
            <a:r>
              <a:rPr lang="en-US" dirty="0"/>
              <a:t>, P4P Portal</a:t>
            </a:r>
          </a:p>
          <a:p>
            <a:r>
              <a:rPr lang="en-US" dirty="0"/>
              <a:t> Gnome Music Player Client, </a:t>
            </a:r>
            <a:r>
              <a:rPr lang="en-US" dirty="0" err="1"/>
              <a:t>Kiwix</a:t>
            </a:r>
            <a:r>
              <a:rPr lang="en-US" dirty="0"/>
              <a:t>, XMBC, OpenVAS</a:t>
            </a:r>
          </a:p>
          <a:p>
            <a:r>
              <a:rPr lang="en-US" dirty="0"/>
              <a:t> </a:t>
            </a:r>
            <a:r>
              <a:rPr lang="en-US" dirty="0" err="1"/>
              <a:t>Psensor</a:t>
            </a:r>
            <a:r>
              <a:rPr lang="en-US" dirty="0"/>
              <a:t>, Disk </a:t>
            </a:r>
            <a:r>
              <a:rPr lang="en-US" dirty="0" err="1"/>
              <a:t>Nukem</a:t>
            </a:r>
            <a:r>
              <a:rPr lang="en-US" dirty="0"/>
              <a:t>, Flat8, Fawkes, </a:t>
            </a:r>
            <a:r>
              <a:rPr lang="en-US" dirty="0" err="1"/>
              <a:t>Conky</a:t>
            </a:r>
            <a:r>
              <a:rPr lang="en-US" dirty="0"/>
              <a:t>, </a:t>
            </a:r>
            <a:r>
              <a:rPr lang="en-US" dirty="0" err="1"/>
              <a:t>CallHome</a:t>
            </a:r>
            <a:endParaRPr lang="en-US" dirty="0"/>
          </a:p>
          <a:p>
            <a:r>
              <a:rPr lang="fr-FR" dirty="0"/>
              <a:t> </a:t>
            </a:r>
            <a:r>
              <a:rPr lang="fr-FR" dirty="0" err="1"/>
              <a:t>OpenDIAS</a:t>
            </a:r>
            <a:r>
              <a:rPr lang="fr-FR" dirty="0"/>
              <a:t>, </a:t>
            </a:r>
            <a:r>
              <a:rPr lang="fr-FR" dirty="0" err="1"/>
              <a:t>Techne</a:t>
            </a:r>
            <a:r>
              <a:rPr lang="fr-FR" dirty="0"/>
              <a:t>, </a:t>
            </a:r>
            <a:r>
              <a:rPr lang="fr-FR" dirty="0" err="1"/>
              <a:t>Cables</a:t>
            </a:r>
            <a:r>
              <a:rPr lang="fr-FR" dirty="0"/>
              <a:t> communication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en-US" dirty="0"/>
              <a:t> Open Lightning Architecture, </a:t>
            </a:r>
            <a:r>
              <a:rPr lang="en-US" dirty="0" err="1"/>
              <a:t>OpenZWave</a:t>
            </a:r>
            <a:r>
              <a:rPr lang="en-US" dirty="0"/>
              <a:t>, </a:t>
            </a:r>
            <a:r>
              <a:rPr lang="en-US" dirty="0" err="1"/>
              <a:t>libhttpserver</a:t>
            </a:r>
            <a:endParaRPr lang="en-US" dirty="0"/>
          </a:p>
          <a:p>
            <a:r>
              <a:rPr lang="en-US" dirty="0"/>
              <a:t> Plus many non-free applications (such as TVs, surveillance cameras, network appliances, etc.)</a:t>
            </a:r>
          </a:p>
        </p:txBody>
      </p:sp>
    </p:spTree>
    <p:extLst>
      <p:ext uri="{BB962C8B-B14F-4D97-AF65-F5344CB8AC3E}">
        <p14:creationId xmlns:p14="http://schemas.microsoft.com/office/powerpoint/2010/main" val="109744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1A97-CE3D-47CC-AA00-52AFCCD2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Install MHD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ACA7-5EBC-40F6-9E2E-8EE7AE74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$ wget https://ftp.gnu.org/gnu/libmicrohttpd /\ libmicrohttpd  0.9.55.tar.gz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$ tar xvf libmicrohttpd-0.9.5 5.tar.gz</a:t>
            </a:r>
          </a:p>
          <a:p>
            <a:r>
              <a:rPr lang="pt-BR" dirty="0"/>
              <a:t>$ cd libmicrohttpd-0.9.55</a:t>
            </a:r>
          </a:p>
          <a:p>
            <a:r>
              <a:rPr lang="pt-BR" dirty="0"/>
              <a:t>$ . /configure  prefix=$HOME</a:t>
            </a:r>
          </a:p>
          <a:p>
            <a:r>
              <a:rPr lang="en-US" dirty="0"/>
              <a:t>$ make install</a:t>
            </a:r>
          </a:p>
        </p:txBody>
      </p:sp>
    </p:spTree>
    <p:extLst>
      <p:ext uri="{BB962C8B-B14F-4D97-AF65-F5344CB8AC3E}">
        <p14:creationId xmlns:p14="http://schemas.microsoft.com/office/powerpoint/2010/main" val="104147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5901-6EA8-409D-9D35-41035F55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Start MHD HTTPD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7F7F-0C77-4157-8EA4-4E72477F2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730"/>
            <a:ext cx="10515600" cy="3163570"/>
          </a:xfrm>
        </p:spPr>
        <p:txBody>
          <a:bodyPr/>
          <a:lstStyle/>
          <a:p>
            <a:r>
              <a:rPr lang="pt-BR" dirty="0"/>
              <a:t>$ cd doc/examples/</a:t>
            </a:r>
          </a:p>
          <a:p>
            <a:r>
              <a:rPr lang="pt-BR" dirty="0"/>
              <a:t>$ gcc I$HOME/include L$HOME/lib\ hellobrowser.c  lmicr ohttpd  -o hellobrowser</a:t>
            </a:r>
          </a:p>
          <a:p>
            <a:r>
              <a:rPr lang="en-US" dirty="0"/>
              <a:t>$ export LD LIBRARY PATH=$HOME/ l </a:t>
            </a:r>
            <a:r>
              <a:rPr lang="en-US" dirty="0" err="1"/>
              <a:t>i</a:t>
            </a:r>
            <a:r>
              <a:rPr lang="en-US" dirty="0"/>
              <a:t> b</a:t>
            </a:r>
          </a:p>
          <a:p>
            <a:r>
              <a:rPr lang="pt-BR" dirty="0"/>
              <a:t>$ . /hellobrowser  in another 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5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30F8-8653-41F9-8E6D-6CB57FAD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The MHD API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F09CB-2F7D-409F-822F-B75727EE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793" y="2011363"/>
            <a:ext cx="3946413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2DF-DE05-4043-8EF0-E4A401B5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manual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132F-CBCF-40FA-9549-5AE6601C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https://www.gnu.org/software/libmicrohttpd/manual/libmicrohttpd.html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https://www.gnu.org/software/libmicrohttpd/tutorial.html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BC24-B6C3-42FF-8D4A-C437BF06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Launching MHD: The code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A2A18-240E-4B77-8C03-A6C47F281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479550"/>
            <a:ext cx="112712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1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4924-0F0C-4BB2-B8FA-731A7596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Responding to requests: The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F1F8A-7B13-4EC2-B1D4-2CCD1CA2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A8BE8-12DE-4F5D-A061-77D5395C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930400"/>
            <a:ext cx="10718800" cy="42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3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AA45-BAFF-49E1-BDF9-2F65CCCD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5F1D12-48D2-49DA-83B4-576EDBB1E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1"/>
            <a:ext cx="103377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5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9427-1793-464E-A2D2-A7BFC7ED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TLS Full Handshake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7569B4-57DC-4978-9407-94CC2602F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690689"/>
            <a:ext cx="10337800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5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17D0-9330-4E85-9B2A-19CAF0D1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How a HTTP request works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992BEB-7FBC-435D-BA69-333F62ABD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1819119"/>
            <a:ext cx="10394950" cy="46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8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C393-D1DA-494A-9782-50896E6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 iterator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7FA23F-6EE9-40AA-A52F-B6664FB6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1" y="1555751"/>
            <a:ext cx="8669200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0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4D85-414C-4310-A573-98673900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response method (Not  in MHD library)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E8549F-E04E-4C4A-BC20-CBADD3B45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0" y="1771650"/>
            <a:ext cx="10807700" cy="43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6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EE7A-341B-48B5-A223-328C2EE8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completed(used for cleaning data after request completed)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E7B05-89C1-49D7-BBE8-495A3D33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2011363"/>
            <a:ext cx="10382249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72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AD5D-8B1C-4CD0-B065-783F5E57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 function handling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697979-FB98-49E6-A824-3CF53C835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752601"/>
            <a:ext cx="8909049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8378-D211-42C9-8714-6FEBEF49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/>
          <a:lstStyle/>
          <a:p>
            <a:r>
              <a:rPr lang="en-US" dirty="0"/>
              <a:t>Code working(database example)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BD553D-7CA5-4A4C-9E73-1F3ED60651A1}"/>
              </a:ext>
            </a:extLst>
          </p:cNvPr>
          <p:cNvGrpSpPr/>
          <p:nvPr/>
        </p:nvGrpSpPr>
        <p:grpSpPr>
          <a:xfrm>
            <a:off x="756221" y="1257301"/>
            <a:ext cx="9836721" cy="5070474"/>
            <a:chOff x="756221" y="1257301"/>
            <a:chExt cx="9836721" cy="50704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8C67F5-3969-4AD8-BC67-6C6D46CCDF00}"/>
                </a:ext>
              </a:extLst>
            </p:cNvPr>
            <p:cNvGrpSpPr/>
            <p:nvPr/>
          </p:nvGrpSpPr>
          <p:grpSpPr>
            <a:xfrm>
              <a:off x="1366392" y="1346200"/>
              <a:ext cx="9226550" cy="4981575"/>
              <a:chOff x="1066800" y="1511300"/>
              <a:chExt cx="9226550" cy="498157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48C8047-84E2-4ED0-B8E0-EC272ECF84B6}"/>
                  </a:ext>
                </a:extLst>
              </p:cNvPr>
              <p:cNvSpPr/>
              <p:nvPr/>
            </p:nvSpPr>
            <p:spPr>
              <a:xfrm>
                <a:off x="1066800" y="1511300"/>
                <a:ext cx="2641600" cy="25654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Database</a:t>
                </a:r>
              </a:p>
              <a:p>
                <a:pPr algn="ctr"/>
                <a:r>
                  <a:rPr lang="en-US" dirty="0"/>
                  <a:t>(</a:t>
                </a:r>
                <a:r>
                  <a:rPr lang="en-US" dirty="0" err="1">
                    <a:solidFill>
                      <a:schemeClr val="accent1"/>
                    </a:solidFill>
                  </a:rPr>
                  <a:t>add_employee</a:t>
                </a:r>
                <a:r>
                  <a:rPr lang="en-US" dirty="0"/>
                  <a:t>,</a:t>
                </a:r>
              </a:p>
              <a:p>
                <a:pPr algn="ctr"/>
                <a:r>
                  <a:rPr lang="en-US" dirty="0" err="1">
                    <a:solidFill>
                      <a:schemeClr val="accent1"/>
                    </a:solidFill>
                  </a:rPr>
                  <a:t>Delete_employee</a:t>
                </a:r>
                <a:r>
                  <a:rPr lang="en-US" dirty="0"/>
                  <a:t>,</a:t>
                </a:r>
              </a:p>
              <a:p>
                <a:pPr algn="ctr"/>
                <a:r>
                  <a:rPr lang="en-US" dirty="0" err="1">
                    <a:solidFill>
                      <a:schemeClr val="accent1"/>
                    </a:solidFill>
                  </a:rPr>
                  <a:t>Read_database</a:t>
                </a:r>
                <a:r>
                  <a:rPr lang="en-US" dirty="0"/>
                  <a:t>,</a:t>
                </a:r>
              </a:p>
              <a:p>
                <a:pPr algn="ctr"/>
                <a:r>
                  <a:rPr lang="en-US" dirty="0" err="1">
                    <a:solidFill>
                      <a:schemeClr val="accent1"/>
                    </a:solidFill>
                  </a:rPr>
                  <a:t>Save_database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59FEE54-D77C-430F-A1EE-F115A3F54B24}"/>
                  </a:ext>
                </a:extLst>
              </p:cNvPr>
              <p:cNvSpPr/>
              <p:nvPr/>
            </p:nvSpPr>
            <p:spPr>
              <a:xfrm>
                <a:off x="1117600" y="5019675"/>
                <a:ext cx="2381250" cy="1473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Employee.dat</a:t>
                </a:r>
              </a:p>
              <a:p>
                <a:pPr algn="ctr"/>
                <a:r>
                  <a:rPr lang="en-US" dirty="0"/>
                  <a:t>(binary </a:t>
                </a:r>
                <a:r>
                  <a:rPr lang="en-US" dirty="0" err="1"/>
                  <a:t>databse</a:t>
                </a:r>
                <a:r>
                  <a:rPr lang="en-US" dirty="0"/>
                  <a:t> file)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5846157-4F8D-4835-8DC0-46B9FF61516E}"/>
                  </a:ext>
                </a:extLst>
              </p:cNvPr>
              <p:cNvSpPr/>
              <p:nvPr/>
            </p:nvSpPr>
            <p:spPr>
              <a:xfrm>
                <a:off x="5734050" y="1612900"/>
                <a:ext cx="4559300" cy="17018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MICROHTTPD_SERVER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55DCD84-B55A-483E-8D61-247AB72C454C}"/>
                  </a:ext>
                </a:extLst>
              </p:cNvPr>
              <p:cNvSpPr/>
              <p:nvPr/>
            </p:nvSpPr>
            <p:spPr>
              <a:xfrm>
                <a:off x="6750050" y="4394200"/>
                <a:ext cx="2711452" cy="17018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</a:p>
            </p:txBody>
          </p:sp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0C7B2951-C112-423E-A758-F302A3C5ABE2}"/>
                  </a:ext>
                </a:extLst>
              </p:cNvPr>
              <p:cNvSpPr/>
              <p:nvPr/>
            </p:nvSpPr>
            <p:spPr>
              <a:xfrm>
                <a:off x="7219950" y="3314700"/>
                <a:ext cx="495300" cy="1079500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7B368C61-C6C4-41BC-B13D-75178B385DF9}"/>
                  </a:ext>
                </a:extLst>
              </p:cNvPr>
              <p:cNvSpPr/>
              <p:nvPr/>
            </p:nvSpPr>
            <p:spPr>
              <a:xfrm rot="10800000">
                <a:off x="8185150" y="3314700"/>
                <a:ext cx="387350" cy="1028700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F5A35F86-2258-45A1-B1D0-6624CBCDED55}"/>
                  </a:ext>
                </a:extLst>
              </p:cNvPr>
              <p:cNvSpPr/>
              <p:nvPr/>
            </p:nvSpPr>
            <p:spPr>
              <a:xfrm rot="5400000">
                <a:off x="4409121" y="1193800"/>
                <a:ext cx="546100" cy="1993900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33381841-7CCA-4B1B-8000-CD31B5201A78}"/>
                  </a:ext>
                </a:extLst>
              </p:cNvPr>
              <p:cNvSpPr/>
              <p:nvPr/>
            </p:nvSpPr>
            <p:spPr>
              <a:xfrm>
                <a:off x="1746250" y="4071937"/>
                <a:ext cx="412750" cy="947738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B67297DC-AA82-42FB-8093-72882D2B102A}"/>
                  </a:ext>
                </a:extLst>
              </p:cNvPr>
              <p:cNvSpPr/>
              <p:nvPr/>
            </p:nvSpPr>
            <p:spPr>
              <a:xfrm rot="10800000">
                <a:off x="2527299" y="4071937"/>
                <a:ext cx="412750" cy="947738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5365E476-8EC5-4CDD-99D2-7F6298BFEC53}"/>
                  </a:ext>
                </a:extLst>
              </p:cNvPr>
              <p:cNvSpPr/>
              <p:nvPr/>
            </p:nvSpPr>
            <p:spPr>
              <a:xfrm rot="16200000">
                <a:off x="4470400" y="1752600"/>
                <a:ext cx="469900" cy="19939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7C9A76-C8A7-4E7E-B6C6-DAB66F50C777}"/>
                </a:ext>
              </a:extLst>
            </p:cNvPr>
            <p:cNvSpPr txBox="1"/>
            <p:nvPr/>
          </p:nvSpPr>
          <p:spPr>
            <a:xfrm>
              <a:off x="9010650" y="3689350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735A34-0448-4F5D-869D-CEB2BF66052B}"/>
                </a:ext>
              </a:extLst>
            </p:cNvPr>
            <p:cNvSpPr txBox="1"/>
            <p:nvPr/>
          </p:nvSpPr>
          <p:spPr>
            <a:xfrm>
              <a:off x="6459092" y="3523735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069E9B-E6F0-4774-B14B-7B6B29CEA900}"/>
                </a:ext>
              </a:extLst>
            </p:cNvPr>
            <p:cNvSpPr txBox="1"/>
            <p:nvPr/>
          </p:nvSpPr>
          <p:spPr>
            <a:xfrm>
              <a:off x="4246116" y="2735818"/>
              <a:ext cx="15271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Fetch from database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BA827-AAE8-404D-9F32-CF9C91E0C55B}"/>
                </a:ext>
              </a:extLst>
            </p:cNvPr>
            <p:cNvSpPr txBox="1"/>
            <p:nvPr/>
          </p:nvSpPr>
          <p:spPr>
            <a:xfrm>
              <a:off x="4376292" y="1257301"/>
              <a:ext cx="15271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Send To database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3C4971-9664-42CF-AE71-4B8B0E89015E}"/>
                </a:ext>
              </a:extLst>
            </p:cNvPr>
            <p:cNvSpPr txBox="1"/>
            <p:nvPr/>
          </p:nvSpPr>
          <p:spPr>
            <a:xfrm>
              <a:off x="756221" y="4178300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D044E1-555F-400D-9ED2-5AA0A8CCF0DC}"/>
                </a:ext>
              </a:extLst>
            </p:cNvPr>
            <p:cNvSpPr txBox="1"/>
            <p:nvPr/>
          </p:nvSpPr>
          <p:spPr>
            <a:xfrm>
              <a:off x="3207892" y="4198421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61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B0DB-8D4D-4FC4-AFA8-9FC5AFD5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7EC7-3464-439D-B4B4-998ED301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https://github.com/prawinrai1993/microhttpd_database.git</a:t>
            </a:r>
          </a:p>
        </p:txBody>
      </p:sp>
    </p:spTree>
    <p:extLst>
      <p:ext uri="{BB962C8B-B14F-4D97-AF65-F5344CB8AC3E}">
        <p14:creationId xmlns:p14="http://schemas.microsoft.com/office/powerpoint/2010/main" val="3597515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4D0B-1271-4A9C-95CC-7115F911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F202-78B8-4B75-8A26-C3B942A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8644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66C1-97B6-4ADB-A894-A73EF48B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HTTP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3440-7212-491C-8BB6-C72E498A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HEAD</a:t>
            </a:r>
          </a:p>
          <a:p>
            <a:r>
              <a:rPr lang="en-US" dirty="0"/>
              <a:t> PUT</a:t>
            </a:r>
          </a:p>
          <a:p>
            <a:r>
              <a:rPr lang="en-US" dirty="0"/>
              <a:t> POST</a:t>
            </a:r>
          </a:p>
          <a:p>
            <a:r>
              <a:rPr lang="en-US" dirty="0"/>
              <a:t> OPTIONS</a:t>
            </a:r>
          </a:p>
          <a:p>
            <a:r>
              <a:rPr lang="en-US" dirty="0"/>
              <a:t> PUT</a:t>
            </a:r>
          </a:p>
          <a:p>
            <a:r>
              <a:rPr lang="en-US" dirty="0"/>
              <a:t> DELETE</a:t>
            </a:r>
          </a:p>
          <a:p>
            <a:r>
              <a:rPr lang="en-US" dirty="0"/>
              <a:t> TRACE</a:t>
            </a:r>
          </a:p>
          <a:p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142476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DDD5-778E-46B0-B301-BD0EBC1D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HTTP Methods: Safety and Idempotence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C05C73-8F04-4525-ADCF-9C14FCCF8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0" y="1542785"/>
            <a:ext cx="6454961" cy="45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5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C1F6-0C2E-4343-8D7E-13F45C8D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HTTP Responses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830D-2ECA-4981-AFA4-AEB3AB6E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559300"/>
          </a:xfrm>
        </p:spPr>
        <p:txBody>
          <a:bodyPr>
            <a:normAutofit/>
          </a:bodyPr>
          <a:lstStyle/>
          <a:p>
            <a:r>
              <a:rPr lang="en-US" dirty="0"/>
              <a:t>A HTTP response generally consists of three parts:</a:t>
            </a:r>
          </a:p>
          <a:p>
            <a:endParaRPr lang="en-US" dirty="0"/>
          </a:p>
          <a:p>
            <a:r>
              <a:rPr lang="en-US" dirty="0"/>
              <a:t>1. HTTP Status code line (version, numeric status code, human readable status code)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HTTP (response) headers, followed by empty line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208401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FCC-5BE7-43FD-9230-31969447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HTTP Status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DB02-5E3D-45BA-8495-9989A44D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numeric range of the HTTP status code is already meaningful:</a:t>
            </a:r>
          </a:p>
          <a:p>
            <a:r>
              <a:rPr lang="en-US" dirty="0"/>
              <a:t> Informational 1xx: Indicate a provisional response</a:t>
            </a:r>
          </a:p>
          <a:p>
            <a:r>
              <a:rPr lang="en-US" dirty="0"/>
              <a:t> Successful 2xx: Indicate that the client request was successful</a:t>
            </a:r>
          </a:p>
          <a:p>
            <a:r>
              <a:rPr lang="en-US" dirty="0"/>
              <a:t> Redirection 3xx: Indicates that further action is needed</a:t>
            </a:r>
          </a:p>
          <a:p>
            <a:r>
              <a:rPr lang="en-US" dirty="0"/>
              <a:t> Client Error 4xx Indicates when the client seems to have erred</a:t>
            </a:r>
          </a:p>
          <a:p>
            <a:r>
              <a:rPr lang="en-US" dirty="0"/>
              <a:t> Internal Server Error 5xx: Indicates cases in which the server is aware that it has erred</a:t>
            </a:r>
          </a:p>
        </p:txBody>
      </p:sp>
    </p:spTree>
    <p:extLst>
      <p:ext uri="{BB962C8B-B14F-4D97-AF65-F5344CB8AC3E}">
        <p14:creationId xmlns:p14="http://schemas.microsoft.com/office/powerpoint/2010/main" val="270916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F479-EEDD-44F0-B7FD-4016634A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Common HTTP Status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9E35-07DE-41D1-865F-9F538573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100 Continue</a:t>
            </a:r>
          </a:p>
          <a:p>
            <a:r>
              <a:rPr lang="en-US" dirty="0"/>
              <a:t>200 Ok</a:t>
            </a:r>
          </a:p>
          <a:p>
            <a:r>
              <a:rPr lang="en-US" dirty="0"/>
              <a:t>301 Moved Permanently</a:t>
            </a:r>
          </a:p>
          <a:p>
            <a:r>
              <a:rPr lang="en-US" dirty="0"/>
              <a:t>304 Not </a:t>
            </a:r>
            <a:r>
              <a:rPr lang="en-US" dirty="0" err="1"/>
              <a:t>Modied</a:t>
            </a:r>
            <a:endParaRPr lang="en-US" dirty="0"/>
          </a:p>
          <a:p>
            <a:r>
              <a:rPr lang="en-US" dirty="0"/>
              <a:t>400 Bad Request</a:t>
            </a:r>
          </a:p>
          <a:p>
            <a:r>
              <a:rPr lang="en-US" dirty="0"/>
              <a:t>401 Authentication Required</a:t>
            </a:r>
          </a:p>
          <a:p>
            <a:r>
              <a:rPr lang="en-US" dirty="0"/>
              <a:t>402 Payment Required</a:t>
            </a:r>
          </a:p>
          <a:p>
            <a:r>
              <a:rPr lang="en-US" dirty="0"/>
              <a:t>403 Forbidden</a:t>
            </a:r>
          </a:p>
          <a:p>
            <a:r>
              <a:rPr lang="en-US" dirty="0"/>
              <a:t>404 Not Found</a:t>
            </a:r>
          </a:p>
          <a:p>
            <a:r>
              <a:rPr lang="en-US" dirty="0"/>
              <a:t>500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69822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C294-7B7C-414C-B166-53724A2A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Exercise: HTTP/1.0 VS 1.1, 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B1B0-AD63-48F0-8575-B644BAA6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$ telnet localhost 8888</a:t>
            </a:r>
          </a:p>
          <a:p>
            <a:pPr marL="0" indent="0">
              <a:buNone/>
            </a:pPr>
            <a:r>
              <a:rPr lang="en-US" dirty="0"/>
              <a:t> GET / HTTP/1.0</a:t>
            </a:r>
          </a:p>
          <a:p>
            <a:pPr marL="0" indent="0">
              <a:buNone/>
            </a:pPr>
            <a:endParaRPr lang="en-US" dirty="0"/>
          </a:p>
          <a:p>
            <a:r>
              <a:rPr lang="pt-BR" dirty="0"/>
              <a:t>$ telnet localhost 8888</a:t>
            </a:r>
          </a:p>
          <a:p>
            <a:pPr marL="0" indent="0">
              <a:buNone/>
            </a:pPr>
            <a:r>
              <a:rPr lang="en-US" dirty="0"/>
              <a:t> GET / HTTP/1.1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0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69F9-51B7-49A5-997F-65C3EE71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Multiple HTTP requests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50BA92-0574-43C6-A66A-DD843FF71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1606550"/>
            <a:ext cx="10414000" cy="49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4212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4FB720"/>
      </a:accent1>
      <a:accent2>
        <a:srgbClr val="84B013"/>
      </a:accent2>
      <a:accent3>
        <a:srgbClr val="B5A020"/>
      </a:accent3>
      <a:accent4>
        <a:srgbClr val="D56B17"/>
      </a:accent4>
      <a:accent5>
        <a:srgbClr val="E72E29"/>
      </a:accent5>
      <a:accent6>
        <a:srgbClr val="D51761"/>
      </a:accent6>
      <a:hlink>
        <a:srgbClr val="A354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587</Words>
  <Application>Microsoft Office PowerPoint</Application>
  <PresentationFormat>Widescreen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Elephant</vt:lpstr>
      <vt:lpstr>BrushVTI</vt:lpstr>
      <vt:lpstr>microhttpd + HTML basic server</vt:lpstr>
      <vt:lpstr>How a HTTP request works</vt:lpstr>
      <vt:lpstr>HTTP Methods</vt:lpstr>
      <vt:lpstr>HTTP Methods: Safety and Idempotence</vt:lpstr>
      <vt:lpstr>HTTP Responses</vt:lpstr>
      <vt:lpstr>HTTP Status Codes</vt:lpstr>
      <vt:lpstr>Common HTTP Status Codes</vt:lpstr>
      <vt:lpstr>Exercise: HTTP/1.0 VS 1.1, GET</vt:lpstr>
      <vt:lpstr>Multiple HTTP requests</vt:lpstr>
      <vt:lpstr>MHD: Scales up and down!</vt:lpstr>
      <vt:lpstr>Applications using MHD</vt:lpstr>
      <vt:lpstr>Install MHD</vt:lpstr>
      <vt:lpstr>Start MHD HTTPD</vt:lpstr>
      <vt:lpstr>The MHD API</vt:lpstr>
      <vt:lpstr>Reference manual links</vt:lpstr>
      <vt:lpstr>Launching MHD: The code</vt:lpstr>
      <vt:lpstr>Responding to requests: The code</vt:lpstr>
      <vt:lpstr>Basic Authentication</vt:lpstr>
      <vt:lpstr>TLS Full Handshake</vt:lpstr>
      <vt:lpstr>Post process iterator</vt:lpstr>
      <vt:lpstr>Create response method (Not  in MHD library)</vt:lpstr>
      <vt:lpstr>Request completed(used for cleaning data after request completed)</vt:lpstr>
      <vt:lpstr>Variable argument function handling</vt:lpstr>
      <vt:lpstr>Code working(database example)</vt:lpstr>
      <vt:lpstr>Download Example Code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 Praveen Kumar (EXT)</dc:creator>
  <cp:lastModifiedBy>Praveenkumar Rai</cp:lastModifiedBy>
  <cp:revision>23</cp:revision>
  <dcterms:created xsi:type="dcterms:W3CDTF">2020-05-21T04:50:13Z</dcterms:created>
  <dcterms:modified xsi:type="dcterms:W3CDTF">2020-05-21T09:09:20Z</dcterms:modified>
</cp:coreProperties>
</file>