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82" r:id="rId6"/>
    <p:sldId id="274" r:id="rId7"/>
    <p:sldId id="275" r:id="rId8"/>
    <p:sldId id="268" r:id="rId9"/>
    <p:sldId id="269" r:id="rId10"/>
    <p:sldId id="259" r:id="rId11"/>
    <p:sldId id="263" r:id="rId12"/>
    <p:sldId id="264" r:id="rId13"/>
    <p:sldId id="276" r:id="rId14"/>
    <p:sldId id="265" r:id="rId15"/>
    <p:sldId id="266" r:id="rId16"/>
    <p:sldId id="267" r:id="rId17"/>
    <p:sldId id="270" r:id="rId18"/>
    <p:sldId id="271" r:id="rId19"/>
    <p:sldId id="273" r:id="rId20"/>
    <p:sldId id="272" r:id="rId21"/>
    <p:sldId id="260" r:id="rId22"/>
    <p:sldId id="278" r:id="rId23"/>
    <p:sldId id="279" r:id="rId24"/>
    <p:sldId id="280" r:id="rId25"/>
    <p:sldId id="283" r:id="rId26"/>
    <p:sldId id="261" r:id="rId27"/>
    <p:sldId id="281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EB"/>
    <a:srgbClr val="FFFFFF"/>
    <a:srgbClr val="FFE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5AC6-75E6-4DE6-B324-2F5EF13D109A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7C3C-7823-402F-80AC-74BDBB54039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345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593F-372B-48CC-B66E-A40D8D006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88C0-7337-4E24-AC9D-9E3D6295C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39918-16F5-42B8-891E-EF3337B0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4E2C-B058-4FF8-8025-D6B8B31C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E05A-8152-4F0B-8D67-0C48AAC9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55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ABB2-73DE-425C-B66E-953B7F70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5003F-2290-4702-9741-00253F070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DB62-FF3E-4A30-8C54-EA201468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363C-BFDE-4403-AD44-49D4DAD1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BA71-614B-4912-9A53-298A35C0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9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BBDD6-7F9A-4805-A895-403862BAA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7E67-AE0D-4035-B4A0-0792AD41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824D-7F2B-4050-8E3B-CC4F2ED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749A-0F84-4CEB-9E33-D6F17385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3FB4-01A3-4988-AA6B-A89CA757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80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7C2F-DC99-4850-B34F-DA5BA2D6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4295-9E36-4AE7-B493-F880CD0A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2856-00A7-4727-8952-88CB60E3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1DBA-3015-42C0-B88F-9B309F49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B01A-A58E-445D-BA2F-41918A64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6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0243-BDB7-44C0-87EB-8A89797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90BE-A7A0-495C-A135-5234B2B2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DFC-8FEE-49B6-8FAD-40E79FF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6408-BC84-4691-B498-B5DC60B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0F99-3555-4949-B97B-03A565EE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2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B026-8BDE-497C-9788-7ABF5079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4BF4-975F-4CB1-8DAA-7ACDFEF1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0F9-0DB3-44E2-AC17-17DC5D6D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D4E0-58DB-42E9-93AC-89456E24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D20F-44E6-4E2E-8528-7E05647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2C95-55A6-4CFC-BF7D-5A196291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2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17BD-7A3E-4FBB-82E0-5F3ACBDE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31674-3D15-4A10-9613-FACCA4B7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F094-3D33-4887-83D3-10382CE8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5A75A-5700-494B-BCD7-ED422056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74FD8-73A3-42B0-9AB2-791D20D25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FB609-F315-4A3D-A143-F4DB6817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EF8F4-240D-47F7-BE5A-6A299C5D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0260-11BC-4F4F-92B6-8B81373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47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E5B6-51BA-475B-9155-AFBF833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6880D-CB4B-4E60-B5AC-3E2E9A19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5F983-F472-49DA-AEFE-4C13044B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BE93C-6D4F-48C9-A802-10C5BA76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6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8628-F565-40A6-B16B-8172F3C7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9B59-D0D7-4088-8307-07D3AF48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4ED6E-E48D-4B5F-9AA6-BC418A24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12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FD02-DDFF-44D6-BE44-04B008E3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85B-3C24-4CD8-93B0-9E8FF32D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E477-62C1-4F57-B80E-40A55BBC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52E9-2057-4B7E-8AEE-B066BCD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A95A-F41A-4C5D-87E8-2CEE3C3D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5782-6146-4DD0-995A-4A6DBE58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61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4394-F5C5-4E01-A6BC-20DFDA3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4ED1B-2FA4-4498-98A1-E96D7319C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E7C1-7C2A-49E0-8EF4-A2D7AD8DC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FB82-E2D4-4BE9-92AF-43012E5E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C39D-7F9D-4233-AB37-FB5446D4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536C-50FB-499E-9074-50C05B63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86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F1C49-0B0F-4A3B-B5F9-7F6F1004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3F78-FDC3-4732-9B7F-194D18D4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5743-F36C-4535-968E-5AEC6970B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2D91-C303-4029-8807-F49343F41D60}" type="datetimeFigureOut">
              <a:rPr lang="id-ID" smtClean="0"/>
              <a:t>15/02/2022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F031-792E-4F4D-9EA2-5BC183D92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2815-4DA3-4641-9EF1-6D93FF0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44E6-1B6F-4E48-AF51-6E4A434D3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6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1AFD-5F13-44D5-BB73-7DEC2B44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472" y="2196269"/>
            <a:ext cx="7529557" cy="132888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Klasifikasi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Teks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Soal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Ujian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Berbahasa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Indonesia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Berdasarkan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Ranah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Kognitif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Taksonomi</a:t>
            </a:r>
            <a:r>
              <a:rPr lang="en-US" sz="2800" dirty="0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 Bloom</a:t>
            </a:r>
            <a:endParaRPr lang="id-ID" sz="6600" dirty="0">
              <a:latin typeface="Mulat Addi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0D54A-9525-4E7D-9278-CAC64919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5701"/>
            <a:ext cx="9144000" cy="781955"/>
          </a:xfrm>
        </p:spPr>
        <p:txBody>
          <a:bodyPr/>
          <a:lstStyle/>
          <a:p>
            <a:r>
              <a:rPr lang="en-US" sz="1800" dirty="0">
                <a:effectLst/>
                <a:ea typeface="Times New Roman" panose="02020603050405020304" pitchFamily="18" charset="0"/>
              </a:rPr>
              <a:t>1301174597</a:t>
            </a:r>
          </a:p>
          <a:p>
            <a:r>
              <a:rPr lang="en-US" sz="1800" dirty="0" err="1">
                <a:effectLst/>
                <a:ea typeface="Times New Roman" panose="02020603050405020304" pitchFamily="18" charset="0"/>
              </a:rPr>
              <a:t>Justisio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Yan Prawira Adam</a:t>
            </a:r>
            <a:endParaRPr lang="id-ID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D0A9135-BC62-4821-AA68-47D7B793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6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ADE2-B59D-4AD4-A726-F0C0C109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3. </a:t>
            </a:r>
            <a:r>
              <a:rPr lang="en-US" dirty="0" err="1">
                <a:latin typeface="Mulat Addis" pitchFamily="2" charset="0"/>
              </a:rPr>
              <a:t>Sistem</a:t>
            </a:r>
            <a:r>
              <a:rPr lang="en-US" dirty="0">
                <a:latin typeface="Mulat Addis" pitchFamily="2" charset="0"/>
              </a:rPr>
              <a:t> Yang </a:t>
            </a:r>
            <a:r>
              <a:rPr lang="en-US" dirty="0" err="1">
                <a:latin typeface="Mulat Addis" pitchFamily="2" charset="0"/>
              </a:rPr>
              <a:t>Dibangun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EC9CE-CD34-4226-9878-D7BB3A7C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36" y="2143348"/>
            <a:ext cx="7781528" cy="3197774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287279A-4B89-4789-B7E3-E9A57A4F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9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8BC5C-25E8-4AF8-8AEC-77B82E74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Data Collection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FCBB30-A142-4CE1-98CB-FBE3C1B0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1655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Sumber</a:t>
            </a:r>
            <a:r>
              <a:rPr lang="en-US" sz="2200" dirty="0"/>
              <a:t>:</a:t>
            </a:r>
          </a:p>
          <a:p>
            <a:r>
              <a:rPr lang="en-US" sz="2000" dirty="0" err="1"/>
              <a:t>EduBox</a:t>
            </a:r>
            <a:r>
              <a:rPr lang="en-US" sz="2000" dirty="0"/>
              <a:t> (</a:t>
            </a:r>
            <a:r>
              <a:rPr lang="en-US" sz="2000" dirty="0" err="1"/>
              <a:t>Pembimbing</a:t>
            </a:r>
            <a:r>
              <a:rPr lang="en-US" sz="2000" dirty="0"/>
              <a:t>)</a:t>
            </a:r>
          </a:p>
          <a:p>
            <a:r>
              <a:rPr lang="en-US" sz="2000" dirty="0"/>
              <a:t>Artikel Blog </a:t>
            </a:r>
            <a:r>
              <a:rPr lang="en-US" sz="2000" dirty="0" err="1"/>
              <a:t>RuangGuru</a:t>
            </a:r>
            <a:endParaRPr lang="en-US" sz="2000" dirty="0"/>
          </a:p>
          <a:p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Syarifah</a:t>
            </a:r>
            <a:r>
              <a:rPr lang="en-US" sz="2000" dirty="0"/>
              <a:t> et al. [15]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1584-B41E-475C-9FEB-24B90BB1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64"/>
          <a:stretch/>
        </p:blipFill>
        <p:spPr>
          <a:xfrm>
            <a:off x="5966267" y="253203"/>
            <a:ext cx="3705052" cy="4227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E14E6-9240-417E-9595-9C30005F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53203"/>
            <a:ext cx="1948381" cy="772634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56376F19-5DD3-4E68-8B94-FE92E4659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67" y="4673970"/>
            <a:ext cx="5844020" cy="1930827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2609C8D8-FBCA-45E3-A759-DC69867A94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7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D0D8-F1DD-49AF-8B45-F5D83B83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ulat Addis" pitchFamily="2" charset="0"/>
              </a:rPr>
              <a:t>Part-of-Speech Tagging (POS Tagging)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16D5-99AD-4032-9F23-13932158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437"/>
            <a:ext cx="10515600" cy="4322526"/>
          </a:xfrm>
        </p:spPr>
        <p:txBody>
          <a:bodyPr>
            <a:normAutofit/>
          </a:bodyPr>
          <a:lstStyle/>
          <a:p>
            <a:r>
              <a:rPr lang="en-US" sz="2000" dirty="0" err="1"/>
              <a:t>Menggunakan</a:t>
            </a:r>
            <a:r>
              <a:rPr lang="en-US" sz="2000" dirty="0"/>
              <a:t> Pre-Trained model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FlairNLP</a:t>
            </a:r>
            <a:r>
              <a:rPr lang="en-US" sz="2000" dirty="0"/>
              <a:t>.</a:t>
            </a:r>
          </a:p>
          <a:p>
            <a:r>
              <a:rPr lang="en-US" sz="2000" dirty="0"/>
              <a:t>Data </a:t>
            </a:r>
            <a:r>
              <a:rPr lang="en-US" sz="2000" dirty="0" err="1"/>
              <a:t>disimpan</a:t>
            </a:r>
            <a:r>
              <a:rPr lang="en-US" sz="2000" dirty="0"/>
              <a:t> pada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02A9F-28AB-4BA6-BAAC-0F3377BC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8"/>
            <a:ext cx="2074887" cy="68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D073B-1CAC-4418-ACA3-99F6462A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255592"/>
            <a:ext cx="2362200" cy="2209800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2840D4EB-667B-4312-A38A-B1AE7AC0F7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8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Pemeriksaan</a:t>
            </a:r>
            <a:r>
              <a:rPr lang="en-US" sz="2400" dirty="0"/>
              <a:t> </a:t>
            </a:r>
            <a:r>
              <a:rPr lang="en-US" sz="2400" dirty="0" err="1"/>
              <a:t>ejaan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F57064-28EB-4748-AD4E-FDE4DDC9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57" y="2691346"/>
            <a:ext cx="5695950" cy="29622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2AC5A3A-8938-43BA-82C2-B0BAFC8A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8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811"/>
            <a:ext cx="10515600" cy="407469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Mulat Addis" pitchFamily="2" charset="0"/>
              </a:rPr>
              <a:t>Casefolding</a:t>
            </a:r>
            <a:endParaRPr lang="en-US" sz="2400" dirty="0">
              <a:latin typeface="Mulat Addis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Mulat Addis" pitchFamily="2" charset="0"/>
              </a:rPr>
              <a:t>Punctuation Removal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E33F6-D8FA-44D3-8990-61F42066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57" y="2675190"/>
            <a:ext cx="94488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68BA2-6471-480E-8249-EA7579F5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90" y="4656359"/>
            <a:ext cx="9448800" cy="447675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E92E20AA-CCD0-4F3F-9233-367D44C9BBB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3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Mulat Addis" pitchFamily="2" charset="0"/>
              </a:rPr>
              <a:t>Stopwords</a:t>
            </a:r>
            <a:r>
              <a:rPr lang="en-US" sz="2400" dirty="0">
                <a:latin typeface="Mulat Addis" pitchFamily="2" charset="0"/>
              </a:rPr>
              <a:t> Removal</a:t>
            </a:r>
          </a:p>
          <a:p>
            <a:pPr marL="0" indent="0">
              <a:buNone/>
            </a:pPr>
            <a:r>
              <a:rPr lang="en-US" sz="2000" dirty="0" err="1"/>
              <a:t>Membuat</a:t>
            </a:r>
            <a:r>
              <a:rPr lang="en-US" sz="2000" dirty="0"/>
              <a:t> 2 data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stopwords</a:t>
            </a:r>
            <a:r>
              <a:rPr lang="en-US" sz="2000" dirty="0"/>
              <a:t> default </a:t>
            </a:r>
            <a:r>
              <a:rPr lang="en-US" sz="2000" dirty="0" err="1"/>
              <a:t>PySastrawi</a:t>
            </a:r>
            <a:r>
              <a:rPr lang="en-US" sz="2000" dirty="0"/>
              <a:t> dan </a:t>
            </a:r>
            <a:r>
              <a:rPr lang="en-US" sz="2000" dirty="0" err="1"/>
              <a:t>modifikasi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Default				</a:t>
            </a:r>
            <a:r>
              <a:rPr lang="en-US" sz="2000" dirty="0" err="1"/>
              <a:t>Modifikasi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8CA19C75-8B15-4889-AF5B-DE1A063E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90" y="2867288"/>
            <a:ext cx="4628462" cy="4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5768C-E48D-4050-A952-B5BBAF36F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42" y="4214893"/>
            <a:ext cx="2400300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46668-613F-4485-9C9A-70304E065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25" y="4119642"/>
            <a:ext cx="2214659" cy="1343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4C8A5019-D72B-426C-A215-2CDBC61092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3E4-E06E-4975-9496-FF7F4ED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91"/>
            <a:ext cx="10515600" cy="55409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ulat Addis" pitchFamily="2" charset="0"/>
              </a:rPr>
              <a:t>Preprocessing</a:t>
            </a:r>
            <a:endParaRPr lang="id-ID" sz="36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A23-1110-400A-9F85-263B885F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Mulat Addis" pitchFamily="2" charset="0"/>
              </a:rPr>
              <a:t>Stemming</a:t>
            </a:r>
          </a:p>
          <a:p>
            <a:pPr marL="0" indent="0">
              <a:buNone/>
            </a:pPr>
            <a:r>
              <a:rPr lang="en-US" sz="2000" dirty="0" err="1"/>
              <a:t>Mengubah</a:t>
            </a:r>
            <a:r>
              <a:rPr lang="en-US" sz="2000" dirty="0"/>
              <a:t> kata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dasarnya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Sebelum</a:t>
            </a:r>
            <a:r>
              <a:rPr lang="en-US" sz="2000" dirty="0"/>
              <a:t>			 	</a:t>
            </a:r>
            <a:r>
              <a:rPr lang="en-US" sz="2000" dirty="0" err="1"/>
              <a:t>Sesudah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B10A-ABE5-47D0-8669-A6B44969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061"/>
            <a:ext cx="2238286" cy="534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C77DC-01D5-4F1B-BCF5-763628A6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01" y="3597646"/>
            <a:ext cx="2640650" cy="107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5038D-D95C-4CD5-8B1D-BCFBBB89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86" y="3597646"/>
            <a:ext cx="2061533" cy="107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EE4E7DE5-40ED-452C-8FC0-DA805B35E0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6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F0F0-4C77-4F89-A2BC-4A3DAC5C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953"/>
            <a:ext cx="10515600" cy="57973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Mulat Addis" pitchFamily="2" charset="0"/>
              </a:rPr>
              <a:t>Feature Extraction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2227-4BF5-4BF5-A575-25C599D4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 Nilai TF-IDF dan TFPOS-IDF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6 pada dataset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DCF16-325A-4AC5-B0A6-3EA009AA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828"/>
            <a:ext cx="2226924" cy="464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089A2-0836-42DA-8CEF-7D8A0DBC1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15456"/>
            <a:ext cx="8743950" cy="1971675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BE25D6E0-50B2-4BE3-B3A8-A9BDDE6013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8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D4F-9202-46CF-AE7B-8F591FB6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862"/>
            <a:ext cx="10515600" cy="5968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Random Oversampling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A48-948A-4148-A237-F0F55DD0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data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seimbang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Imbalanced-learn, strategi ‘not majority’</a:t>
            </a:r>
            <a:endParaRPr lang="id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77D33-6F9E-4105-9027-730C492E4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6" t="7259" r="9960" b="27040"/>
          <a:stretch/>
        </p:blipFill>
        <p:spPr>
          <a:xfrm>
            <a:off x="838200" y="162370"/>
            <a:ext cx="647142" cy="93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68656-CFF7-463F-A969-6065DDD4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44" y="3392722"/>
            <a:ext cx="2295000" cy="2160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B0C9D-8F01-499E-AF0A-197E0742B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22" y="3429000"/>
            <a:ext cx="3673000" cy="208788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1C9DA2C-0FFE-4D3F-B707-452BB9102E1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D4F-9202-46CF-AE7B-8F591FB6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862"/>
            <a:ext cx="10515600" cy="5968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Data Split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A48-948A-4148-A237-F0F55DD0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Data </a:t>
            </a:r>
            <a:r>
              <a:rPr lang="en-US" sz="2000" dirty="0" err="1"/>
              <a:t>dipisah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rasio</a:t>
            </a:r>
            <a:r>
              <a:rPr lang="en-US" sz="2000" dirty="0"/>
              <a:t> 80:20 </a:t>
            </a:r>
            <a:r>
              <a:rPr lang="en-US" sz="2000" dirty="0" err="1"/>
              <a:t>untuk</a:t>
            </a:r>
            <a:r>
              <a:rPr lang="en-US" sz="2000" dirty="0"/>
              <a:t> training dan testing</a:t>
            </a:r>
          </a:p>
          <a:p>
            <a:pPr>
              <a:buFontTx/>
              <a:buChar char="-"/>
            </a:pPr>
            <a:r>
              <a:rPr lang="en-US" sz="2000" dirty="0"/>
              <a:t>Parameter </a:t>
            </a:r>
            <a:r>
              <a:rPr lang="en-US" sz="2000" dirty="0" err="1"/>
              <a:t>random_state</a:t>
            </a:r>
            <a:r>
              <a:rPr lang="en-US" sz="2000" dirty="0"/>
              <a:t> = 23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pembagian</a:t>
            </a:r>
            <a:r>
              <a:rPr lang="en-US" sz="2000" dirty="0"/>
              <a:t> data yang </a:t>
            </a:r>
            <a:r>
              <a:rPr lang="en-US" sz="2000" dirty="0" err="1"/>
              <a:t>konsisten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6D87C-CDFE-449C-B4F2-643E4515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38"/>
            <a:ext cx="1536938" cy="93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A1ABF-79B7-4ADE-9D18-AE4873BC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47" y="2760158"/>
            <a:ext cx="5711306" cy="3726575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F507A1E-8C09-4297-B86A-B79C0EA035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944F-95EC-457A-A054-749F8BC8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1. </a:t>
            </a:r>
            <a:r>
              <a:rPr lang="en-US" dirty="0" err="1">
                <a:latin typeface="Mulat Addis" pitchFamily="2" charset="0"/>
              </a:rPr>
              <a:t>Pendahuluan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17C8-F20C-45C0-9B01-A3C4595A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151"/>
            <a:ext cx="10515600" cy="439253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900" dirty="0" err="1">
                <a:latin typeface="Mulat Addis" pitchFamily="2" charset="0"/>
              </a:rPr>
              <a:t>Latar</a:t>
            </a:r>
            <a:r>
              <a:rPr lang="en-US" sz="2900" dirty="0">
                <a:latin typeface="Mulat Addis" pitchFamily="2" charset="0"/>
              </a:rPr>
              <a:t> </a:t>
            </a:r>
            <a:r>
              <a:rPr lang="en-US" sz="2900" dirty="0" err="1">
                <a:latin typeface="Mulat Addis" pitchFamily="2" charset="0"/>
              </a:rPr>
              <a:t>Belakang</a:t>
            </a:r>
            <a:endParaRPr lang="en-US" sz="2900" dirty="0">
              <a:latin typeface="Mulat Addis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Ujian</a:t>
            </a:r>
            <a:r>
              <a:rPr lang="en-US" sz="2500" dirty="0"/>
              <a:t> </a:t>
            </a:r>
            <a:r>
              <a:rPr lang="en-US" sz="2500" dirty="0" err="1"/>
              <a:t>tulis</a:t>
            </a:r>
            <a:r>
              <a:rPr lang="en-US" sz="2500" dirty="0"/>
              <a:t>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mengidentifikasi</a:t>
            </a:r>
            <a:r>
              <a:rPr lang="en-US" sz="2500" dirty="0"/>
              <a:t> </a:t>
            </a:r>
            <a:r>
              <a:rPr lang="en-US" sz="2500" dirty="0" err="1"/>
              <a:t>capaian</a:t>
            </a:r>
            <a:r>
              <a:rPr lang="en-US" sz="2500" dirty="0"/>
              <a:t> </a:t>
            </a:r>
            <a:r>
              <a:rPr lang="en-US" sz="2500" dirty="0" err="1"/>
              <a:t>belajar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siswa</a:t>
            </a:r>
            <a:r>
              <a:rPr lang="en-US" sz="25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Ujian</a:t>
            </a:r>
            <a:r>
              <a:rPr lang="en-US" sz="2500" dirty="0"/>
              <a:t> yang </a:t>
            </a:r>
            <a:r>
              <a:rPr lang="en-US" sz="2500" dirty="0" err="1"/>
              <a:t>diberikan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berisi</a:t>
            </a:r>
            <a:r>
              <a:rPr lang="en-US" sz="2500" dirty="0"/>
              <a:t> </a:t>
            </a:r>
            <a:r>
              <a:rPr lang="en-US" sz="2500" dirty="0" err="1"/>
              <a:t>soal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tingkat</a:t>
            </a:r>
            <a:r>
              <a:rPr lang="en-US" sz="2500" dirty="0"/>
              <a:t> </a:t>
            </a:r>
            <a:r>
              <a:rPr lang="en-US" sz="2500" dirty="0" err="1"/>
              <a:t>kesulitan</a:t>
            </a:r>
            <a:r>
              <a:rPr lang="en-US" sz="2500" dirty="0"/>
              <a:t> yang </a:t>
            </a:r>
            <a:r>
              <a:rPr lang="en-US" sz="2500" dirty="0" err="1"/>
              <a:t>berbeda</a:t>
            </a:r>
            <a:r>
              <a:rPr lang="en-US" sz="25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Tingkatan</a:t>
            </a:r>
            <a:r>
              <a:rPr lang="en-US" sz="2500" dirty="0"/>
              <a:t> </a:t>
            </a:r>
            <a:r>
              <a:rPr lang="en-US" sz="2500" dirty="0" err="1"/>
              <a:t>kognitif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Taksonomi</a:t>
            </a:r>
            <a:r>
              <a:rPr lang="en-US" sz="2500" dirty="0"/>
              <a:t> Bloom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dijadikan</a:t>
            </a:r>
            <a:r>
              <a:rPr lang="en-US" sz="2500" dirty="0"/>
              <a:t> </a:t>
            </a:r>
            <a:r>
              <a:rPr lang="en-US" sz="2500" dirty="0" err="1"/>
              <a:t>acuan</a:t>
            </a:r>
            <a:r>
              <a:rPr lang="en-US" sz="25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 err="1">
                <a:solidFill>
                  <a:srgbClr val="000000"/>
                </a:solidFill>
                <a:effectLst/>
                <a:latin typeface="Mulat Addis" pitchFamily="2" charset="0"/>
                <a:ea typeface="Times New Roman" panose="02020603050405020304" pitchFamily="18" charset="0"/>
              </a:rPr>
              <a:t>Permasalahan</a:t>
            </a:r>
            <a:endParaRPr lang="en-US" sz="2900" dirty="0">
              <a:solidFill>
                <a:srgbClr val="000000"/>
              </a:solidFill>
              <a:effectLst/>
              <a:latin typeface="Mulat Addis" pitchFamily="2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000000"/>
                </a:solidFill>
              </a:rPr>
              <a:t>Waktu </a:t>
            </a:r>
            <a:r>
              <a:rPr lang="en-US" sz="2500" dirty="0" err="1">
                <a:solidFill>
                  <a:srgbClr val="000000"/>
                </a:solidFill>
              </a:rPr>
              <a:t>untuk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melakukan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manual, </a:t>
            </a:r>
            <a:r>
              <a:rPr lang="en-US" sz="2500" dirty="0" err="1">
                <a:solidFill>
                  <a:srgbClr val="000000"/>
                </a:solidFill>
              </a:rPr>
              <a:t>selaras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dengan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jumlah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soal</a:t>
            </a:r>
            <a:r>
              <a:rPr lang="en-US" sz="2500" dirty="0">
                <a:solidFill>
                  <a:srgbClr val="000000"/>
                </a:solidFill>
              </a:rPr>
              <a:t> yang </a:t>
            </a:r>
            <a:r>
              <a:rPr lang="en-US" sz="2500" dirty="0" err="1">
                <a:solidFill>
                  <a:srgbClr val="000000"/>
                </a:solidFill>
              </a:rPr>
              <a:t>akan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diklasifikasi</a:t>
            </a:r>
            <a:r>
              <a:rPr lang="en-US" sz="25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manual </a:t>
            </a:r>
            <a:r>
              <a:rPr lang="en-US" sz="2500" dirty="0" err="1">
                <a:solidFill>
                  <a:srgbClr val="000000"/>
                </a:solidFill>
              </a:rPr>
              <a:t>rentan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perbedaan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persepsi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antar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pengajar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akibatnya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hasil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bisa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berbeda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000000"/>
                </a:solidFill>
              </a:rPr>
              <a:t>Oleh </a:t>
            </a:r>
            <a:r>
              <a:rPr lang="en-US" sz="2500" dirty="0" err="1">
                <a:solidFill>
                  <a:srgbClr val="000000"/>
                </a:solidFill>
              </a:rPr>
              <a:t>karena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itu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Tugas</a:t>
            </a:r>
            <a:r>
              <a:rPr lang="en-US" sz="2500" dirty="0">
                <a:solidFill>
                  <a:srgbClr val="000000"/>
                </a:solidFill>
              </a:rPr>
              <a:t> Akhir </a:t>
            </a:r>
            <a:r>
              <a:rPr lang="en-US" sz="2500" dirty="0" err="1">
                <a:solidFill>
                  <a:srgbClr val="000000"/>
                </a:solidFill>
              </a:rPr>
              <a:t>ini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mencoba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untuk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melakukan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klasifikasi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secara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otomatis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500" dirty="0" err="1">
                <a:solidFill>
                  <a:srgbClr val="000000"/>
                </a:solidFill>
              </a:rPr>
              <a:t>Algoritma</a:t>
            </a:r>
            <a:r>
              <a:rPr lang="en-US" sz="2500" dirty="0">
                <a:solidFill>
                  <a:srgbClr val="000000"/>
                </a:solidFill>
              </a:rPr>
              <a:t> yang </a:t>
            </a:r>
            <a:r>
              <a:rPr lang="en-US" sz="2500" dirty="0" err="1">
                <a:solidFill>
                  <a:srgbClr val="000000"/>
                </a:solidFill>
              </a:rPr>
              <a:t>digunakan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adalah</a:t>
            </a:r>
            <a:r>
              <a:rPr lang="en-US" sz="2500" dirty="0">
                <a:solidFill>
                  <a:srgbClr val="000000"/>
                </a:solidFill>
              </a:rPr>
              <a:t> Support Vector Machine dan Naïve Bayes.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rgbClr val="000000"/>
                </a:solidFill>
              </a:rPr>
              <a:t>Karena </a:t>
            </a:r>
            <a:r>
              <a:rPr lang="en-US" sz="2500" dirty="0" err="1">
                <a:solidFill>
                  <a:srgbClr val="000000"/>
                </a:solidFill>
              </a:rPr>
              <a:t>menghasilkan</a:t>
            </a:r>
            <a:r>
              <a:rPr lang="en-US" sz="2500" dirty="0">
                <a:solidFill>
                  <a:srgbClr val="000000"/>
                </a:solidFill>
              </a:rPr>
              <a:t> </a:t>
            </a:r>
            <a:r>
              <a:rPr lang="en-US" sz="2500" dirty="0" err="1">
                <a:solidFill>
                  <a:srgbClr val="000000"/>
                </a:solidFill>
              </a:rPr>
              <a:t>performa</a:t>
            </a:r>
            <a:r>
              <a:rPr lang="en-US" sz="2500" dirty="0">
                <a:solidFill>
                  <a:srgbClr val="000000"/>
                </a:solidFill>
              </a:rPr>
              <a:t> yang </a:t>
            </a:r>
            <a:r>
              <a:rPr lang="en-US" sz="2500" dirty="0" err="1">
                <a:solidFill>
                  <a:srgbClr val="000000"/>
                </a:solidFill>
              </a:rPr>
              <a:t>baik</a:t>
            </a:r>
            <a:r>
              <a:rPr lang="en-US" sz="2500" dirty="0">
                <a:solidFill>
                  <a:srgbClr val="000000"/>
                </a:solidFill>
              </a:rPr>
              <a:t> pada </a:t>
            </a:r>
            <a:r>
              <a:rPr lang="en-US" sz="2500" dirty="0" err="1">
                <a:solidFill>
                  <a:srgbClr val="000000"/>
                </a:solidFill>
              </a:rPr>
              <a:t>penelitian</a:t>
            </a:r>
            <a:r>
              <a:rPr lang="en-US" sz="2500" dirty="0">
                <a:solidFill>
                  <a:srgbClr val="000000"/>
                </a:solidFill>
              </a:rPr>
              <a:t> Patil et al. [5] dan </a:t>
            </a:r>
            <a:r>
              <a:rPr lang="en-US" sz="2500" dirty="0" err="1">
                <a:solidFill>
                  <a:srgbClr val="000000"/>
                </a:solidFill>
              </a:rPr>
              <a:t>Aninditya</a:t>
            </a:r>
            <a:r>
              <a:rPr lang="en-US" sz="2500" dirty="0">
                <a:solidFill>
                  <a:srgbClr val="000000"/>
                </a:solidFill>
              </a:rPr>
              <a:t> et al. [3].</a:t>
            </a:r>
            <a:endParaRPr lang="id-ID" sz="2500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46D009A3-D5AB-4EDE-985A-22702A1B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5D49-D2F1-4D1A-903E-0CE0DEF6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407"/>
            <a:ext cx="10515600" cy="5882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ulat Addis" pitchFamily="2" charset="0"/>
              </a:rPr>
              <a:t>Classification Algorithm</a:t>
            </a:r>
            <a:endParaRPr lang="id-ID" sz="32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FFD4-E936-48D1-AAFC-F824FAC7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Support Vector Machine (SVM)</a:t>
            </a:r>
          </a:p>
          <a:p>
            <a:r>
              <a:rPr lang="en-US" sz="2000" dirty="0"/>
              <a:t>Parameter C = 1 dan kernel = linear </a:t>
            </a:r>
          </a:p>
          <a:p>
            <a:endParaRPr lang="en-US" sz="2000" dirty="0"/>
          </a:p>
          <a:p>
            <a:r>
              <a:rPr lang="en-US" sz="2000" dirty="0"/>
              <a:t>Naïve Bayes (NB)</a:t>
            </a:r>
          </a:p>
          <a:p>
            <a:r>
              <a:rPr lang="en-US" sz="2000" dirty="0" err="1"/>
              <a:t>MultinomialNB</a:t>
            </a:r>
            <a:r>
              <a:rPr lang="en-US" sz="2000" dirty="0"/>
              <a:t>(), Parameter </a:t>
            </a:r>
            <a:r>
              <a:rPr lang="en-US" sz="2000" i="1" dirty="0"/>
              <a:t>default</a:t>
            </a:r>
          </a:p>
          <a:p>
            <a:endParaRPr lang="en-US" sz="2000" i="1" dirty="0"/>
          </a:p>
          <a:p>
            <a:r>
              <a:rPr lang="en-US" sz="2000" dirty="0"/>
              <a:t>Parameter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dioptimasi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GridSearchCV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59C14-564C-41F1-AD36-15AC63BF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32581"/>
            <a:ext cx="2229740" cy="55261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D9B4ACA6-B2F2-4C60-81AD-302B8627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605B-32E1-4585-9392-53AC20E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140"/>
            <a:ext cx="10515600" cy="4515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ulat Addis" pitchFamily="2" charset="0"/>
              </a:rPr>
              <a:t>Evaluation &amp; analysis</a:t>
            </a:r>
            <a:endParaRPr lang="id-ID" sz="3200" dirty="0">
              <a:latin typeface="Mulat Addi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A47C0-4EB0-465B-AA8E-8F004880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50" y="2661348"/>
            <a:ext cx="3439568" cy="200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59FD7-0DDE-431A-B1EC-FF31EF78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84" y="2661348"/>
            <a:ext cx="2371521" cy="2004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B9A96-A049-477F-A596-52C0F468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443"/>
            <a:ext cx="2973645" cy="539047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53FBC6D4-051E-401E-93E0-93E9BD7F01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9B8C9-C002-4DF6-A4D1-9E8A0AA5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" y="1554734"/>
            <a:ext cx="5679066" cy="2380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25BA8-7A9B-4F84-93EC-25CF5419A098}"/>
              </a:ext>
            </a:extLst>
          </p:cNvPr>
          <p:cNvSpPr txBox="1"/>
          <p:nvPr/>
        </p:nvSpPr>
        <p:spPr>
          <a:xfrm>
            <a:off x="1451510" y="4978101"/>
            <a:ext cx="877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Random Oversampling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pada </a:t>
            </a:r>
            <a:r>
              <a:rPr lang="en-US" dirty="0" err="1"/>
              <a:t>semua</a:t>
            </a:r>
            <a:r>
              <a:rPr lang="en-US" dirty="0"/>
              <a:t> scenario.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&amp; TFPOS-IDF </a:t>
            </a:r>
            <a:r>
              <a:rPr lang="en-US" dirty="0" err="1"/>
              <a:t>secara</a:t>
            </a:r>
            <a:r>
              <a:rPr lang="en-US" dirty="0"/>
              <a:t> rata-rata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77848-7498-4264-A9E4-D1058CD5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1554734"/>
            <a:ext cx="6045210" cy="31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25BA8-7A9B-4F84-93EC-25CF5419A098}"/>
              </a:ext>
            </a:extLst>
          </p:cNvPr>
          <p:cNvSpPr txBox="1"/>
          <p:nvPr/>
        </p:nvSpPr>
        <p:spPr>
          <a:xfrm>
            <a:off x="4099919" y="4935372"/>
            <a:ext cx="399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SVM, C = 10 &amp; kernel = linear</a:t>
            </a:r>
          </a:p>
          <a:p>
            <a:r>
              <a:rPr lang="en-US" dirty="0"/>
              <a:t>Parameter NB, alpha = 0.0</a:t>
            </a:r>
            <a:endParaRPr lang="id-ID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08D2B-7BEC-4D89-99A5-92571829F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3261"/>
              </p:ext>
            </p:extLst>
          </p:nvPr>
        </p:nvGraphicFramePr>
        <p:xfrm>
          <a:off x="2113775" y="2448458"/>
          <a:ext cx="7452000" cy="12600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69153">
                  <a:extLst>
                    <a:ext uri="{9D8B030D-6E8A-4147-A177-3AD203B41FA5}">
                      <a16:colId xmlns:a16="http://schemas.microsoft.com/office/drawing/2014/main" val="399110564"/>
                    </a:ext>
                  </a:extLst>
                </a:gridCol>
                <a:gridCol w="1305529">
                  <a:extLst>
                    <a:ext uri="{9D8B030D-6E8A-4147-A177-3AD203B41FA5}">
                      <a16:colId xmlns:a16="http://schemas.microsoft.com/office/drawing/2014/main" val="3503004872"/>
                    </a:ext>
                  </a:extLst>
                </a:gridCol>
                <a:gridCol w="1057235">
                  <a:extLst>
                    <a:ext uri="{9D8B030D-6E8A-4147-A177-3AD203B41FA5}">
                      <a16:colId xmlns:a16="http://schemas.microsoft.com/office/drawing/2014/main" val="2310218666"/>
                    </a:ext>
                  </a:extLst>
                </a:gridCol>
                <a:gridCol w="1299115">
                  <a:extLst>
                    <a:ext uri="{9D8B030D-6E8A-4147-A177-3AD203B41FA5}">
                      <a16:colId xmlns:a16="http://schemas.microsoft.com/office/drawing/2014/main" val="2694548672"/>
                    </a:ext>
                  </a:extLst>
                </a:gridCol>
                <a:gridCol w="1298183">
                  <a:extLst>
                    <a:ext uri="{9D8B030D-6E8A-4147-A177-3AD203B41FA5}">
                      <a16:colId xmlns:a16="http://schemas.microsoft.com/office/drawing/2014/main" val="3879849189"/>
                    </a:ext>
                  </a:extLst>
                </a:gridCol>
                <a:gridCol w="1422785">
                  <a:extLst>
                    <a:ext uri="{9D8B030D-6E8A-4147-A177-3AD203B41FA5}">
                      <a16:colId xmlns:a16="http://schemas.microsoft.com/office/drawing/2014/main" val="712416089"/>
                    </a:ext>
                  </a:extLst>
                </a:gridCol>
              </a:tblGrid>
              <a:tr h="64799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Algoritma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Feature Extraction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Stopwords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Random Over-Sampling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Akurasi</a:t>
                      </a:r>
                      <a:r>
                        <a:rPr lang="en-US" sz="1000" b="0" dirty="0">
                          <a:effectLst/>
                        </a:rPr>
                        <a:t> </a:t>
                      </a:r>
                      <a:endParaRPr lang="id-ID" sz="1000" b="0" dirty="0">
                        <a:effectLst/>
                      </a:endParaRPr>
                    </a:p>
                    <a:p>
                      <a:pPr algn="ctr"/>
                      <a:r>
                        <a:rPr lang="en-US" sz="1000" b="0" dirty="0">
                          <a:effectLst/>
                        </a:rPr>
                        <a:t>&amp; F1-Measure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>
                          <a:effectLst/>
                        </a:rPr>
                        <a:t>Akurasi</a:t>
                      </a:r>
                      <a:r>
                        <a:rPr lang="en-US" sz="1000" b="0" dirty="0">
                          <a:effectLst/>
                        </a:rPr>
                        <a:t> </a:t>
                      </a:r>
                      <a:endParaRPr lang="id-ID" sz="1000" b="0" dirty="0">
                        <a:effectLst/>
                      </a:endParaRPr>
                    </a:p>
                    <a:p>
                      <a:pPr algn="ctr"/>
                      <a:r>
                        <a:rPr lang="en-US" sz="1000" b="0" dirty="0">
                          <a:effectLst/>
                        </a:rPr>
                        <a:t>&amp; F1-Measure optimized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2658015"/>
                  </a:ext>
                </a:extLst>
              </a:tr>
              <a:tr h="30600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id-ID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>
                          <a:solidFill>
                            <a:schemeClr val="tx1"/>
                          </a:solidFill>
                          <a:effectLst/>
                        </a:rPr>
                        <a:t>TFPOS-IDF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id-ID" sz="1000" dirty="0" err="1">
                          <a:solidFill>
                            <a:schemeClr val="tx1"/>
                          </a:solidFill>
                          <a:effectLst/>
                        </a:rPr>
                        <a:t>odifikasi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0.826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0.825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0.846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0.846</a:t>
                      </a:r>
                      <a:endParaRPr lang="id-ID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6625807"/>
                  </a:ext>
                </a:extLst>
              </a:tr>
              <a:tr h="30600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NB</a:t>
                      </a:r>
                      <a:endParaRPr lang="id-ID" sz="1000" b="0" dirty="0">
                        <a:effectLst/>
                        <a:latin typeface="Mulat Addis" pitchFamily="2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>
                          <a:solidFill>
                            <a:srgbClr val="000000"/>
                          </a:solidFill>
                          <a:effectLst/>
                        </a:rPr>
                        <a:t>TF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id-ID" sz="1000" dirty="0">
                          <a:solidFill>
                            <a:srgbClr val="000000"/>
                          </a:solidFill>
                          <a:effectLst/>
                        </a:rPr>
                        <a:t>IDF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r>
                        <a:rPr lang="id-ID" sz="1000">
                          <a:solidFill>
                            <a:srgbClr val="000000"/>
                          </a:solidFill>
                          <a:effectLst/>
                        </a:rPr>
                        <a:t>odifikasi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0.782</a:t>
                      </a:r>
                      <a:endParaRPr lang="id-ID" sz="1000">
                        <a:effectLst/>
                      </a:endParaRPr>
                    </a:p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0.781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0.829</a:t>
                      </a:r>
                      <a:endParaRPr lang="id-ID" sz="1000" dirty="0">
                        <a:effectLst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0.829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00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5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D6028-29AD-4056-8161-10231CFB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62" y="2231450"/>
            <a:ext cx="6406475" cy="119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39F221-605C-4F11-9A25-D0399E3A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3" y="4053230"/>
            <a:ext cx="5530533" cy="10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1588-1D9D-4400-B877-796832D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ulat Addis" pitchFamily="2" charset="0"/>
              </a:rPr>
              <a:t>4. </a:t>
            </a:r>
            <a:r>
              <a:rPr lang="en-US" dirty="0" err="1">
                <a:latin typeface="Mulat Addis" pitchFamily="2" charset="0"/>
              </a:rPr>
              <a:t>Evaluasi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99A-93C1-4A18-84E7-C79F3DA8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1258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Analisis</a:t>
            </a:r>
            <a:r>
              <a:rPr lang="en-US" dirty="0">
                <a:latin typeface="Mulat Addis" pitchFamily="2" charset="0"/>
              </a:rPr>
              <a:t> Hasil </a:t>
            </a:r>
            <a:r>
              <a:rPr lang="en-US" dirty="0" err="1">
                <a:latin typeface="Mulat Addis" pitchFamily="2" charset="0"/>
              </a:rPr>
              <a:t>Pengujian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BD72FFB-D85B-4CA5-9265-5759AF28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C21F79-4048-42A3-9E09-DD48BC1B1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8185"/>
              </p:ext>
            </p:extLst>
          </p:nvPr>
        </p:nvGraphicFramePr>
        <p:xfrm>
          <a:off x="838200" y="3155107"/>
          <a:ext cx="3276000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000">
                  <a:extLst>
                    <a:ext uri="{9D8B030D-6E8A-4147-A177-3AD203B41FA5}">
                      <a16:colId xmlns:a16="http://schemas.microsoft.com/office/drawing/2014/main" val="2861294661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3680324826"/>
                    </a:ext>
                  </a:extLst>
                </a:gridCol>
                <a:gridCol w="1092000">
                  <a:extLst>
                    <a:ext uri="{9D8B030D-6E8A-4147-A177-3AD203B41FA5}">
                      <a16:colId xmlns:a16="http://schemas.microsoft.com/office/drawing/2014/main" val="1510054459"/>
                    </a:ext>
                  </a:extLst>
                </a:gridCol>
              </a:tblGrid>
              <a:tr h="44742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C4, Actual C3</a:t>
                      </a:r>
                      <a:endParaRPr lang="id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C2, Actual C3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170922"/>
                  </a:ext>
                </a:extLst>
              </a:tr>
              <a:tr h="2982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</a:t>
                      </a:r>
                      <a:endParaRPr lang="id-ID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id-ID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id-ID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460565"/>
                  </a:ext>
                </a:extLst>
              </a:tr>
              <a:tr h="29828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NB</a:t>
                      </a:r>
                      <a:endParaRPr lang="id-ID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id-ID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  <a:endParaRPr lang="id-ID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87170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7D00B9-7DD2-4711-8E84-A8D965803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02523"/>
              </p:ext>
            </p:extLst>
          </p:nvPr>
        </p:nvGraphicFramePr>
        <p:xfrm>
          <a:off x="4404782" y="1902887"/>
          <a:ext cx="7210947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92629">
                  <a:extLst>
                    <a:ext uri="{9D8B030D-6E8A-4147-A177-3AD203B41FA5}">
                      <a16:colId xmlns:a16="http://schemas.microsoft.com/office/drawing/2014/main" val="1716982701"/>
                    </a:ext>
                  </a:extLst>
                </a:gridCol>
                <a:gridCol w="3418318">
                  <a:extLst>
                    <a:ext uri="{9D8B030D-6E8A-4147-A177-3AD203B41FA5}">
                      <a16:colId xmlns:a16="http://schemas.microsoft.com/office/drawing/2014/main" val="139668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Contoh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misklasifikasi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Predicted C2, Actual C3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Contoh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kelas</a:t>
                      </a:r>
                      <a:r>
                        <a:rPr lang="en-US" sz="1600" dirty="0"/>
                        <a:t> C2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Berikut merupakan contoh kalimat untuk iklan buku tulis..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/>
                        <a:t>Berikut merupakan ciri </a:t>
                      </a:r>
                      <a:r>
                        <a:rPr lang="id-ID" sz="1200" dirty="0" err="1"/>
                        <a:t>ciri</a:t>
                      </a:r>
                      <a:r>
                        <a:rPr lang="id-ID" sz="1200" dirty="0"/>
                        <a:t> dari iklan baris , kecuali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5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1558707-AC2A-418A-8B22-199FB970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0815"/>
              </p:ext>
            </p:extLst>
          </p:nvPr>
        </p:nvGraphicFramePr>
        <p:xfrm>
          <a:off x="4404782" y="4480133"/>
          <a:ext cx="7210947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92629">
                  <a:extLst>
                    <a:ext uri="{9D8B030D-6E8A-4147-A177-3AD203B41FA5}">
                      <a16:colId xmlns:a16="http://schemas.microsoft.com/office/drawing/2014/main" val="1716982701"/>
                    </a:ext>
                  </a:extLst>
                </a:gridCol>
                <a:gridCol w="3418318">
                  <a:extLst>
                    <a:ext uri="{9D8B030D-6E8A-4147-A177-3AD203B41FA5}">
                      <a16:colId xmlns:a16="http://schemas.microsoft.com/office/drawing/2014/main" val="139668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Contoh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misklasifikasi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Predicted C4 Actual C3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Contoh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kelas</a:t>
                      </a:r>
                      <a:r>
                        <a:rPr lang="en-US" sz="1600" dirty="0"/>
                        <a:t> C4</a:t>
                      </a:r>
                      <a:endParaRPr lang="id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1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Ditentukan sin A = ,maka nilai cos 2A adalah 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/>
                        <a:t>Pada segitiga ABC diketahui panjang sisi AB = 10 cm, sisi AC = 12 cm, dan sin B = maka nilai cos C adalah 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8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9C79-6620-4736-847E-FA6B6A83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Mulat Addis" pitchFamily="2" charset="0"/>
              </a:rPr>
              <a:t>5. Kesimpulan</a:t>
            </a:r>
            <a:endParaRPr lang="id-ID" sz="4000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8FCF-2F6A-454D-8853-B11E0CBD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635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SVM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mengungguli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NB.</a:t>
            </a:r>
          </a:p>
          <a:p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kstraksi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fitur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TFPOS-IDF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TF-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IDF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SVM.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TF-IDF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dibandingkan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TFPOS-IDF 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NB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Memodifikasi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stopwords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membantu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kedua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elakukan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random oversampling pada data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meningkatkan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performa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dihasilkan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SVM dan NB.</a:t>
            </a:r>
            <a:endParaRPr lang="id-ID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4644429B-5875-4EFA-8939-E1CF3343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4B9-F4DD-4FEB-87D6-81B78CB5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Mulat Addis" pitchFamily="2" charset="0"/>
              </a:rPr>
              <a:t>Terima</a:t>
            </a:r>
            <a:r>
              <a:rPr lang="en-US" dirty="0">
                <a:latin typeface="Mulat Addis" pitchFamily="2" charset="0"/>
              </a:rPr>
              <a:t> Kasih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DC046683-1881-407F-9DEE-C998F0F2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0E9-595C-41C4-AF10-F69F91E1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1. </a:t>
            </a:r>
            <a:r>
              <a:rPr lang="en-US" dirty="0" err="1">
                <a:latin typeface="Mulat Addis" pitchFamily="2" charset="0"/>
              </a:rPr>
              <a:t>Pendahuluan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CF9B-352D-4EBE-A60E-21E4205D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15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ulat Addis" pitchFamily="2" charset="0"/>
              </a:rPr>
              <a:t>Batasan </a:t>
            </a:r>
            <a:r>
              <a:rPr lang="en-US" sz="2000" dirty="0" err="1">
                <a:latin typeface="Mulat Addis" pitchFamily="2" charset="0"/>
              </a:rPr>
              <a:t>Masalah</a:t>
            </a:r>
            <a:endParaRPr lang="en-US" sz="2000" dirty="0">
              <a:latin typeface="Mulat Addis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Data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tekstual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Bahasa Indonesia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Mata </a:t>
            </a:r>
            <a:r>
              <a:rPr lang="en-US" sz="1800" dirty="0" err="1"/>
              <a:t>pelajaran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Bahasa Indonesia, </a:t>
            </a:r>
            <a:r>
              <a:rPr lang="en-US" sz="1800" dirty="0" err="1"/>
              <a:t>matematika</a:t>
            </a:r>
            <a:r>
              <a:rPr lang="en-US" sz="1800" dirty="0"/>
              <a:t> dan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(IPA)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tingkatan</a:t>
            </a:r>
            <a:r>
              <a:rPr lang="en-US" sz="1800" dirty="0"/>
              <a:t> </a:t>
            </a:r>
            <a:r>
              <a:rPr lang="en-US" sz="1800" dirty="0" err="1"/>
              <a:t>kognitif</a:t>
            </a:r>
            <a:r>
              <a:rPr lang="en-US" sz="1800" dirty="0"/>
              <a:t> yang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soal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Mulat Addis" pitchFamily="2" charset="0"/>
              </a:rPr>
              <a:t>Tujuan</a:t>
            </a:r>
            <a:r>
              <a:rPr lang="en-US" sz="2000" dirty="0">
                <a:latin typeface="Mulat Addis" pitchFamily="2" charset="0"/>
              </a:rPr>
              <a:t> </a:t>
            </a:r>
            <a:r>
              <a:rPr lang="en-US" sz="2000" dirty="0" err="1">
                <a:latin typeface="Mulat Addis" pitchFamily="2" charset="0"/>
              </a:rPr>
              <a:t>Penelitian</a:t>
            </a:r>
            <a:endParaRPr lang="en-US" sz="2000" dirty="0">
              <a:latin typeface="Mulat Addis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klasifikasi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</a:t>
            </a:r>
            <a:r>
              <a:rPr lang="en-US" sz="1800" dirty="0" err="1"/>
              <a:t>berbahasa</a:t>
            </a:r>
            <a:r>
              <a:rPr lang="en-US" sz="1800" dirty="0"/>
              <a:t> Indonesia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SVM dan NB yang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diukur</a:t>
            </a:r>
            <a:r>
              <a:rPr lang="en-US" sz="1800" dirty="0"/>
              <a:t> </a:t>
            </a:r>
            <a:r>
              <a:rPr lang="en-US" sz="1800" dirty="0" err="1"/>
              <a:t>performansi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masing-masing </a:t>
            </a:r>
            <a:r>
              <a:rPr lang="en-US" sz="1800" dirty="0" err="1"/>
              <a:t>metode</a:t>
            </a:r>
            <a:r>
              <a:rPr lang="en-US" sz="1800" dirty="0"/>
              <a:t>.</a:t>
            </a:r>
            <a:endParaRPr lang="id-ID" sz="1800" dirty="0"/>
          </a:p>
          <a:p>
            <a:endParaRPr lang="id-ID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FD48AF8B-6441-4F7A-B2FB-A781271B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9C0-17CD-4C0D-AF81-BC3BFFF1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397E5C-C838-4208-B22B-4B1D04BB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24713"/>
              </p:ext>
            </p:extLst>
          </p:nvPr>
        </p:nvGraphicFramePr>
        <p:xfrm>
          <a:off x="483611" y="2094334"/>
          <a:ext cx="11224777" cy="2874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849">
                  <a:extLst>
                    <a:ext uri="{9D8B030D-6E8A-4147-A177-3AD203B41FA5}">
                      <a16:colId xmlns:a16="http://schemas.microsoft.com/office/drawing/2014/main" val="2465102370"/>
                    </a:ext>
                  </a:extLst>
                </a:gridCol>
                <a:gridCol w="3285501">
                  <a:extLst>
                    <a:ext uri="{9D8B030D-6E8A-4147-A177-3AD203B41FA5}">
                      <a16:colId xmlns:a16="http://schemas.microsoft.com/office/drawing/2014/main" val="1582216873"/>
                    </a:ext>
                  </a:extLst>
                </a:gridCol>
                <a:gridCol w="3221503">
                  <a:extLst>
                    <a:ext uri="{9D8B030D-6E8A-4147-A177-3AD203B41FA5}">
                      <a16:colId xmlns:a16="http://schemas.microsoft.com/office/drawing/2014/main" val="3868595192"/>
                    </a:ext>
                  </a:extLst>
                </a:gridCol>
                <a:gridCol w="2691924">
                  <a:extLst>
                    <a:ext uri="{9D8B030D-6E8A-4147-A177-3AD203B41FA5}">
                      <a16:colId xmlns:a16="http://schemas.microsoft.com/office/drawing/2014/main" val="2056092762"/>
                    </a:ext>
                  </a:extLst>
                </a:gridCol>
              </a:tblGrid>
              <a:tr h="434164"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 err="1"/>
                        <a:t>Penulis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/>
                        <a:t>Dataset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 err="1"/>
                        <a:t>Metode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100" baseline="0" dirty="0"/>
                        <a:t>Skor</a:t>
                      </a:r>
                      <a:endParaRPr lang="id-ID" sz="1800" spc="100" baseline="0" dirty="0">
                        <a:latin typeface="Mulat Addis" pitchFamily="2" charset="0"/>
                      </a:endParaRPr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3500623655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Kusuma et al. [1]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130 Soal Berbahasa Indonesia 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Ekstraksi fitur leksikal dan sintaktik</a:t>
                      </a:r>
                    </a:p>
                    <a:p>
                      <a:pPr algn="l"/>
                      <a:r>
                        <a:rPr lang="en-US" sz="1200"/>
                        <a:t>Algoritma SVM dengan kernel linear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Rata-rata </a:t>
                      </a:r>
                      <a:r>
                        <a:rPr lang="en-US" sz="1200" dirty="0" err="1"/>
                        <a:t>akurasi</a:t>
                      </a:r>
                      <a:r>
                        <a:rPr lang="en-US" sz="1200" dirty="0"/>
                        <a:t> 88,6%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3427719611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Aninditya et al. [2]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Soal ujian semester Berbahasa Indonesia dari Departemen SISFO Universitas Telkom</a:t>
                      </a:r>
                    </a:p>
                    <a:p>
                      <a:pPr algn="l"/>
                      <a:r>
                        <a:rPr lang="en-US" sz="1200"/>
                        <a:t>Klasifikasi Biner (2 kelas)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Ekstraksi fitur N-gram TF-IDF</a:t>
                      </a:r>
                    </a:p>
                    <a:p>
                      <a:pPr algn="l"/>
                      <a:r>
                        <a:rPr lang="en-US" sz="1200"/>
                        <a:t>Algoritma Naïve Bayes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Precision 85%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2315294031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Patil et al. [5]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1000 Pertanyaan Berbahasa Inggris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Algoritma SVM dan KNN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Akurasi</a:t>
                      </a:r>
                      <a:r>
                        <a:rPr lang="en-US" sz="1200" dirty="0"/>
                        <a:t> SVM 0.923 </a:t>
                      </a:r>
                    </a:p>
                    <a:p>
                      <a:pPr algn="l"/>
                      <a:r>
                        <a:rPr lang="en-US" sz="1200" dirty="0" err="1"/>
                        <a:t>Akurasi</a:t>
                      </a:r>
                      <a:r>
                        <a:rPr lang="en-US" sz="1200" dirty="0"/>
                        <a:t> KNN 0.666</a:t>
                      </a:r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399095717"/>
                  </a:ext>
                </a:extLst>
              </a:tr>
              <a:tr h="434164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Mohammed et al. [12]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Pertanyaan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terbuka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dalam</a:t>
                      </a:r>
                      <a:r>
                        <a:rPr lang="en-US" sz="1200" dirty="0"/>
                        <a:t> Bahasa </a:t>
                      </a:r>
                      <a:r>
                        <a:rPr lang="en-US" sz="1200" dirty="0" err="1"/>
                        <a:t>Inggris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/>
                        <a:t>141 </a:t>
                      </a:r>
                      <a:r>
                        <a:rPr lang="en-US" sz="1200" dirty="0" err="1"/>
                        <a:t>soal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website</a:t>
                      </a:r>
                    </a:p>
                    <a:p>
                      <a:pPr algn="l"/>
                      <a:r>
                        <a:rPr lang="en-US" sz="1200" dirty="0"/>
                        <a:t>600 </a:t>
                      </a:r>
                      <a:r>
                        <a:rPr lang="en-US" sz="1200" dirty="0" err="1"/>
                        <a:t>soal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dari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penelitian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sebelumnya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Ekstraksi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fitur</a:t>
                      </a:r>
                      <a:r>
                        <a:rPr lang="en-US" sz="1200" dirty="0"/>
                        <a:t> TF-IDF, TFPOS-IDF, W2V-TFPOSIDF.</a:t>
                      </a:r>
                    </a:p>
                    <a:p>
                      <a:pPr algn="l"/>
                      <a:r>
                        <a:rPr lang="en-US" sz="1200" dirty="0" err="1"/>
                        <a:t>Algoritma</a:t>
                      </a:r>
                      <a:r>
                        <a:rPr lang="en-US" sz="1200" dirty="0"/>
                        <a:t> SVM, KNN, LR.</a:t>
                      </a:r>
                      <a:endParaRPr lang="id-ID" sz="1200" dirty="0"/>
                    </a:p>
                  </a:txBody>
                  <a:tcPr marL="107054" marR="107054" marT="53527" marB="535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SVM, Data </a:t>
                      </a:r>
                      <a:r>
                        <a:rPr lang="en-US" sz="1200" dirty="0" err="1"/>
                        <a:t>penelitian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sebelumnya</a:t>
                      </a:r>
                      <a:endParaRPr lang="en-US" sz="1200" dirty="0"/>
                    </a:p>
                    <a:p>
                      <a:pPr algn="l"/>
                      <a:r>
                        <a:rPr lang="en-US" sz="1200" dirty="0"/>
                        <a:t>TF-IDF: F1-measure 0.826</a:t>
                      </a:r>
                    </a:p>
                    <a:p>
                      <a:pPr algn="l"/>
                      <a:r>
                        <a:rPr lang="en-US" sz="1200" dirty="0"/>
                        <a:t>TFPOS-IDF: F1-measure 0.866</a:t>
                      </a:r>
                    </a:p>
                    <a:p>
                      <a:pPr algn="l"/>
                      <a:r>
                        <a:rPr lang="en-US" sz="1200" dirty="0"/>
                        <a:t>W2V-TFPOSIDF: F1-measure 0.897</a:t>
                      </a:r>
                    </a:p>
                  </a:txBody>
                  <a:tcPr marL="107054" marR="107054" marT="53527" marB="53527" anchor="ctr"/>
                </a:tc>
                <a:extLst>
                  <a:ext uri="{0D108BD9-81ED-4DB2-BD59-A6C34878D82A}">
                    <a16:rowId xmlns:a16="http://schemas.microsoft.com/office/drawing/2014/main" val="2124761825"/>
                  </a:ext>
                </a:extLst>
              </a:tr>
            </a:tbl>
          </a:graphicData>
        </a:graphic>
      </p:graphicFrame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2D39BABD-DED9-44C0-8D37-6E607588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3C08-31EB-47E4-BAFE-F773F8C5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0529-94F6-4CF1-84EF-C0DE05E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ulat Addis" pitchFamily="2" charset="0"/>
              </a:rPr>
              <a:t>Taksonomi</a:t>
            </a:r>
            <a:r>
              <a:rPr lang="en-US" dirty="0">
                <a:latin typeface="Mulat Addis" pitchFamily="2" charset="0"/>
              </a:rPr>
              <a:t> Bloom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4E2CD71-11B0-4E56-9943-3C5A549FB5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F80CE95-013A-4C14-92EB-45862B29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44163"/>
              </p:ext>
            </p:extLst>
          </p:nvPr>
        </p:nvGraphicFramePr>
        <p:xfrm>
          <a:off x="2032000" y="2552700"/>
          <a:ext cx="8128000" cy="375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097720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13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Tingkatan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Kognitif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7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Mencipta</a:t>
                      </a:r>
                      <a:r>
                        <a:rPr lang="en-US" sz="1600" dirty="0"/>
                        <a:t> (C6)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mengevaluasi dan menilai sesuatu berdasarkan norma, acuan atau kriteria.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Mengevaluasi</a:t>
                      </a:r>
                      <a:r>
                        <a:rPr lang="en-US" sz="1600" dirty="0"/>
                        <a:t> (C5)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merangkai atau menyusun kembali komponen - komponen dalam rangka menciptakan arti/pemahaman/ struktur baru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1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Menganalisa</a:t>
                      </a:r>
                      <a:r>
                        <a:rPr lang="en-US" sz="1600" dirty="0"/>
                        <a:t> (C4)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memisahkan konsep ke dalam beberapa komponen untuk memperoleh pemahaman yang lebih luas atas dampak komponen - komponen terhadap konsep tersebut secara utuh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04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Menerapkan</a:t>
                      </a:r>
                      <a:r>
                        <a:rPr lang="en-US" sz="1600" dirty="0"/>
                        <a:t> (C3)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kemampuan menggunakan konsep dalam </a:t>
                      </a:r>
                      <a:r>
                        <a:rPr lang="id-ID" sz="12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praktek</a:t>
                      </a:r>
                      <a:r>
                        <a:rPr lang="id-ID" sz="12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atau situasi yang baru</a:t>
                      </a:r>
                      <a:endParaRPr lang="id-ID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9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Memahami</a:t>
                      </a:r>
                      <a:r>
                        <a:rPr lang="en-US" sz="1600" dirty="0"/>
                        <a:t> (C2)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memahami instruksi/masalah, menginterpretasikan dan menyatakan kembali dengan kata-kata sendiri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6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Mengingat</a:t>
                      </a:r>
                      <a:r>
                        <a:rPr lang="en-US" sz="1600" dirty="0"/>
                        <a:t> (C1)</a:t>
                      </a:r>
                      <a:endParaRPr lang="id-ID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kern="1200" dirty="0">
                          <a:solidFill>
                            <a:schemeClr val="dk1"/>
                          </a:solidFill>
                          <a:effectLst/>
                        </a:rPr>
                        <a:t>kemampuan menyebutkan atau menjelaskan kembali</a:t>
                      </a:r>
                      <a:endParaRPr lang="id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49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3C08-31EB-47E4-BAFE-F773F8C5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0529-94F6-4CF1-84EF-C0DE05E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ulat Addis" pitchFamily="2" charset="0"/>
              </a:rPr>
              <a:t>Support Vector Machine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5D56AC-7214-4BA2-9493-7B273D1B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38" y="2941888"/>
            <a:ext cx="2587123" cy="254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4E2CD71-11B0-4E56-9943-3C5A549FB5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3C08-31EB-47E4-BAFE-F773F8C5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0529-94F6-4CF1-84EF-C0DE05E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ulat Addis" pitchFamily="2" charset="0"/>
              </a:rPr>
              <a:t>Naïve Bayes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52C2F-B418-4370-BE72-6602BBA6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3" y="3366018"/>
            <a:ext cx="3389133" cy="966699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E77304E8-7997-43B1-AE41-93A47B9835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Mulat Addis" pitchFamily="2" charset="0"/>
                  </a:rPr>
                  <a:t>TF-IDF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Memberikan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bobot</a:t>
                </a:r>
                <a:r>
                  <a:rPr lang="en-US" sz="2000" dirty="0"/>
                  <a:t> pada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kata, yang </a:t>
                </a:r>
                <a:r>
                  <a:rPr lang="en-US" sz="2000" dirty="0" err="1"/>
                  <a:t>menunjukkan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seberapa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penting</a:t>
                </a:r>
                <a:r>
                  <a:rPr lang="en-US" sz="2000" dirty="0"/>
                  <a:t> kata </a:t>
                </a:r>
                <a:r>
                  <a:rPr lang="en-US" sz="2000" dirty="0" err="1"/>
                  <a:t>tersebut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dokumen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 </m:t>
                      </m:r>
                      <m:func>
                        <m:funcPr>
                          <m:ctrlPr>
                            <a:rPr lang="id-ID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d-ID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d-ID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9E34E111-072F-426E-AFB8-6AEA5900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F9E4D5B-08F3-49FA-A85A-B0D1E44E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Mulat Addis" pitchFamily="2" charset="0"/>
                  </a:rPr>
                  <a:t>TFPOS-IDF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Memberikan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pembobotan</a:t>
                </a:r>
                <a:r>
                  <a:rPr lang="en-US" sz="2000" dirty="0"/>
                  <a:t> pada kata </a:t>
                </a:r>
                <a:r>
                  <a:rPr lang="en-US" sz="2000" dirty="0" err="1"/>
                  <a:t>berdasarkan</a:t>
                </a:r>
                <a:r>
                  <a:rPr lang="en-US" sz="2000" dirty="0"/>
                  <a:t> POS </a:t>
                </a:r>
                <a:r>
                  <a:rPr lang="en-US" sz="2000" dirty="0" err="1"/>
                  <a:t>Tagnya</a:t>
                </a:r>
                <a:r>
                  <a:rPr lang="en-US" sz="2000" dirty="0"/>
                  <a:t> masing-masing.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normalisasi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L2 Norm </a:t>
                </a:r>
                <a:r>
                  <a:rPr lang="en-US" sz="2000" dirty="0" err="1"/>
                  <a:t>setelah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penghtigungan</a:t>
                </a:r>
                <a:r>
                  <a:rPr lang="en-US" sz="2000" dirty="0"/>
                  <a:t> TFPOS-IDF.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d-ID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{ </m:t>
                            </m:r>
                            <m:sSub>
                              <m:sSub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𝑣𝑒𝑟𝑏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𝑝𝑜𝑠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d-ID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𝑛𝑜𝑢𝑛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𝑎𝑑𝑗𝑒𝑐𝑡𝑖𝑣𝑒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{ </m:t>
                            </m:r>
                            <m:sSub>
                              <m:sSubPr>
                                <m:ctrlPr>
                                  <a:rPr lang="id-ID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}</m:t>
                            </m:r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</a:t>
                </a:r>
              </a:p>
              <a:p>
                <a:pPr marL="0" indent="0" algn="ctr"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𝐹𝑃𝑂𝑆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f>
                        <m:fPr>
                          <m:ctrlPr>
                            <a:rPr lang="id-ID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∗ </m:t>
                          </m:r>
                          <m:sSub>
                            <m:sSubPr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𝑝𝑜𝑠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nary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id-ID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𝑝𝑜𝑠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𝑇𝐹𝑃𝑂𝑆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𝑇𝐹𝑃𝑂𝑆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).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d-ID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162227-4BF5-4BF5-A575-25C599D47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610EFE35-5EA6-4529-9214-E83B16A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at Addis" pitchFamily="2" charset="0"/>
              </a:rPr>
              <a:t>2. </a:t>
            </a:r>
            <a:r>
              <a:rPr lang="en-US" dirty="0" err="1">
                <a:latin typeface="Mulat Addis" pitchFamily="2" charset="0"/>
              </a:rPr>
              <a:t>Studi</a:t>
            </a:r>
            <a:r>
              <a:rPr lang="en-US" dirty="0">
                <a:latin typeface="Mulat Addis" pitchFamily="2" charset="0"/>
              </a:rPr>
              <a:t> </a:t>
            </a:r>
            <a:r>
              <a:rPr lang="en-US" dirty="0" err="1">
                <a:latin typeface="Mulat Addis" pitchFamily="2" charset="0"/>
              </a:rPr>
              <a:t>Terkait</a:t>
            </a:r>
            <a:endParaRPr lang="id-ID" dirty="0">
              <a:latin typeface="Mulat Addis" pitchFamily="2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90E9EDCC-F316-4419-A49D-0D3D463D00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690"/>
            <a:ext cx="944310" cy="9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981</Words>
  <Application>Microsoft Office PowerPoint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Mulat Addis</vt:lpstr>
      <vt:lpstr>Times New Roman</vt:lpstr>
      <vt:lpstr>Office Theme</vt:lpstr>
      <vt:lpstr>Klasifikasi Teks Soal Ujian Berbahasa Indonesia Berdasarkan Ranah Kognitif Taksonomi Bloom</vt:lpstr>
      <vt:lpstr>1. Pendahuluan</vt:lpstr>
      <vt:lpstr>1. Pendahuluan</vt:lpstr>
      <vt:lpstr>2. Studi Terkait</vt:lpstr>
      <vt:lpstr>2. Studi Terkait</vt:lpstr>
      <vt:lpstr>2. Studi Terkait</vt:lpstr>
      <vt:lpstr>2. Studi Terkait</vt:lpstr>
      <vt:lpstr>2. Studi Terkait</vt:lpstr>
      <vt:lpstr>2. Studi Terkait</vt:lpstr>
      <vt:lpstr>3. Sistem Yang Dibangun</vt:lpstr>
      <vt:lpstr>Data Collection</vt:lpstr>
      <vt:lpstr>Part-of-Speech Tagging (POS Tagging)</vt:lpstr>
      <vt:lpstr>Preprocessing</vt:lpstr>
      <vt:lpstr>Preprocessing</vt:lpstr>
      <vt:lpstr>Preprocessing</vt:lpstr>
      <vt:lpstr>Preprocessing</vt:lpstr>
      <vt:lpstr>Feature Extraction</vt:lpstr>
      <vt:lpstr>Random Oversampling</vt:lpstr>
      <vt:lpstr>Data Split</vt:lpstr>
      <vt:lpstr>Classification Algorithm</vt:lpstr>
      <vt:lpstr>Evaluation &amp; analysis</vt:lpstr>
      <vt:lpstr>4. Evaluasi</vt:lpstr>
      <vt:lpstr>4. Evaluasi</vt:lpstr>
      <vt:lpstr>4. Evaluasi</vt:lpstr>
      <vt:lpstr>4. Evaluasi</vt:lpstr>
      <vt:lpstr>5. 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Teks Soal Ujian Berbahasa Indonesia Berdasarkan Ranah Kognitif Taksonomi Bloom</dc:title>
  <dc:creator>JUSTISIO</dc:creator>
  <cp:lastModifiedBy>JUSTISIO</cp:lastModifiedBy>
  <cp:revision>37</cp:revision>
  <dcterms:created xsi:type="dcterms:W3CDTF">2022-02-05T10:59:57Z</dcterms:created>
  <dcterms:modified xsi:type="dcterms:W3CDTF">2022-02-15T04:48:29Z</dcterms:modified>
</cp:coreProperties>
</file>