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5" r:id="rId1"/>
  </p:sldMasterIdLst>
  <p:notesMasterIdLst>
    <p:notesMasterId r:id="rId2"/>
  </p:notesMasterIdLst>
  <p:handoutMasterIdLst>
    <p:handoutMasterId r:id="rId3"/>
  </p:handoutMasterIdLst>
  <p:sldIdLst>
    <p:sldId id="913" r:id="rId4"/>
    <p:sldId id="921" r:id="rId5"/>
    <p:sldId id="927" r:id="rId6"/>
    <p:sldId id="928" r:id="rId7"/>
    <p:sldId id="874" r:id="rId8"/>
    <p:sldId id="923" r:id="rId9"/>
    <p:sldId id="917" r:id="rId10"/>
    <p:sldId id="915" r:id="rId11"/>
    <p:sldId id="753" r:id="rId12"/>
    <p:sldId id="924" r:id="rId13"/>
    <p:sldId id="926" r:id="rId14"/>
    <p:sldId id="772" r:id="rId15"/>
    <p:sldId id="937" r:id="rId16"/>
    <p:sldId id="919" r:id="rId17"/>
    <p:sldId id="920" r:id="rId18"/>
    <p:sldId id="931" r:id="rId19"/>
    <p:sldId id="932" r:id="rId20"/>
    <p:sldId id="933" r:id="rId21"/>
    <p:sldId id="935" r:id="rId22"/>
    <p:sldId id="936" r:id="rId2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418" y="-510"/>
      </p:cViewPr>
      <p:guideLst>
        <p:guide orient="horz" pos="2153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1"/>
        <p:guide pos="2177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메소드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84585" y="1043492"/>
          <a:ext cx="8350623" cy="450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8690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150645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매치되는 </a:t>
                      </a: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baseline="0" dirty="0" smtClean="0"/>
                        <a:t> 요소의 </a:t>
                      </a:r>
                      <a:r>
                        <a:rPr lang="ko-KR" altLang="en-US" dirty="0" smtClean="0"/>
                        <a:t>스타일의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속성을 반환한다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 $(this).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(‘color’)</a:t>
                      </a:r>
                      <a:endParaRPr lang="ko-KR" altLang="en-US" dirty="0"/>
                    </a:p>
                  </a:txBody>
                  <a:tcPr/>
                </a:tc>
              </a:tr>
              <a:tr h="1121493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(name,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매치되는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요소들의 단일 스타일 속성을 설정한다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$(this).</a:t>
                      </a:r>
                      <a:r>
                        <a:rPr lang="en-US" altLang="ko-KR" baseline="0" dirty="0" err="1" smtClean="0"/>
                        <a:t>css</a:t>
                      </a:r>
                      <a:r>
                        <a:rPr lang="en-US" altLang="ko-KR" baseline="0" dirty="0" smtClean="0"/>
                        <a:t>(‘color’ , ‘red’)</a:t>
                      </a:r>
                      <a:endParaRPr lang="ko-KR" altLang="en-US" dirty="0"/>
                    </a:p>
                  </a:txBody>
                  <a:tcPr/>
                </a:tc>
              </a:tr>
              <a:tr h="1363654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propertis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매치되는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요소들의 스타일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속성에 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값 을 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설정한다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 $(this.).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({‘</a:t>
                      </a:r>
                      <a:r>
                        <a:rPr lang="en-US" altLang="ko-KR" dirty="0" err="1" smtClean="0"/>
                        <a:t>color’:’blue</a:t>
                      </a:r>
                      <a:r>
                        <a:rPr lang="en-US" altLang="ko-KR" dirty="0" smtClean="0"/>
                        <a:t>’, ‘font-size’:’20px’ })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스타일시트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84585" y="1043492"/>
          <a:ext cx="8350623" cy="514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551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99778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매치된</a:t>
                      </a: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요소의 </a:t>
                      </a:r>
                      <a:r>
                        <a:rPr lang="en-US" altLang="ko-KR" dirty="0" smtClean="0"/>
                        <a:t>name</a:t>
                      </a:r>
                      <a:r>
                        <a:rPr lang="ko-KR" altLang="en-US" dirty="0" smtClean="0"/>
                        <a:t>에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지정된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속성의 값을  가져온다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지정된 속성 명이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존재하지 않는다면 </a:t>
                      </a:r>
                      <a:r>
                        <a:rPr lang="en-US" altLang="ko-KR" baseline="0" dirty="0" smtClean="0"/>
                        <a:t>undefined</a:t>
                      </a:r>
                      <a:r>
                        <a:rPr lang="ko-KR" altLang="en-US" baseline="0" dirty="0" smtClean="0"/>
                        <a:t>가 반환된다 </a:t>
                      </a:r>
                      <a:endParaRPr lang="ko-KR" altLang="en-US" dirty="0"/>
                    </a:p>
                  </a:txBody>
                  <a:tcPr/>
                </a:tc>
              </a:tr>
              <a:tr h="82906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(properties)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매치되는 모든 요소들의 속성을 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값 의 형태로 지정한다 </a:t>
                      </a:r>
                      <a:endParaRPr lang="ko-KR" altLang="en-US" dirty="0"/>
                    </a:p>
                  </a:txBody>
                  <a:tcPr/>
                </a:tc>
              </a:tr>
              <a:tr h="84166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(key,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매치되는 모든 요소들의 속성을 단일 값으로 지정한다</a:t>
                      </a:r>
                      <a:endParaRPr lang="ko-KR" altLang="en-US" dirty="0"/>
                    </a:p>
                  </a:txBody>
                  <a:tcPr/>
                </a:tc>
              </a:tr>
              <a:tr h="101941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(key, fn)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매치되는 모든 요소들의 단일속성에 대한 </a:t>
                      </a:r>
                      <a:r>
                        <a:rPr lang="en-US" altLang="ko-KR" dirty="0" smtClean="0"/>
                        <a:t>fn</a:t>
                      </a:r>
                      <a:r>
                        <a:rPr lang="ko-KR" altLang="en-US" dirty="0" smtClean="0"/>
                        <a:t>에서 수행된 값을 지정한다 </a:t>
                      </a:r>
                      <a:endParaRPr lang="ko-KR" altLang="en-US" dirty="0"/>
                    </a:p>
                  </a:txBody>
                  <a:tcPr/>
                </a:tc>
              </a:tr>
              <a:tr h="816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removeAttr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매치된요소의</a:t>
                      </a:r>
                      <a:r>
                        <a:rPr lang="ko-KR" altLang="en-US" dirty="0" smtClean="0"/>
                        <a:t> 속성을 제거한다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2"/>
            <a:ext cx="8639754" cy="4902798"/>
          </a:xfrm>
        </p:spPr>
        <p:txBody>
          <a:bodyPr/>
          <a:lstStyle/>
          <a:p>
            <a:r>
              <a:rPr lang="en-US" altLang="ko-KR" dirty="0" err="1" smtClean="0"/>
              <a:t>attr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이미지의 이름으로 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속성을 설정 한다 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이미지의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속성값 가져오기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속성값에서 이름부분 추출하기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추출된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속성 부여하기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2" y="3743326"/>
            <a:ext cx="6429375" cy="1524000"/>
          </a:xfrm>
          <a:prstGeom prst="rect">
            <a:avLst/>
          </a:prstGeom>
          <a:noFill/>
          <a:ln w="19050">
            <a:solidFill>
              <a:srgbClr val="3366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9213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개체 틀 27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171694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prop() </a:t>
            </a:r>
            <a:r>
              <a:rPr lang="ko-KR" altLang="en-US"/>
              <a:t>속성상태 설정 및 상태 얻기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253616" y="1162554"/>
          <a:ext cx="8347710" cy="5222144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164080"/>
                <a:gridCol w="6183630"/>
              </a:tblGrid>
              <a:tr h="551318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1008221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/>
                    </a:p>
                    <a:p>
                      <a:pPr marL="0" lvl="0" indent="0">
                        <a:defRPr/>
                      </a:pPr>
                      <a:r>
                        <a:rPr lang="en-US" altLang="ko-KR"/>
                        <a:t>element</a:t>
                      </a:r>
                      <a:r>
                        <a:rPr lang="ko-KR" altLang="en-US"/>
                        <a:t>가 가지는 실제적인 상태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활성화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체크 선택여부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등을 제어 </a:t>
                      </a:r>
                      <a:endParaRPr lang="ko-KR" altLang="en-US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en-US" altLang="ko-KR"/>
                        <a:t>  </a:t>
                      </a:r>
                      <a:r>
                        <a:rPr lang="ko-KR" altLang="en-US"/>
                        <a:t> 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예</a:t>
                      </a:r>
                      <a:r>
                        <a:rPr lang="en-US" altLang="ko-KR"/>
                        <a:t>: checked, selected, disabled, readonly, multiple )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1112996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en-US" altLang="ko-KR"/>
                    </a:p>
                    <a:p>
                      <a:pPr marL="0" lvl="0" indent="0">
                        <a:defRPr/>
                      </a:pPr>
                      <a:r>
                        <a:rPr lang="ko-KR" altLang="en-US"/>
                        <a:t>상태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설정</a:t>
                      </a:r>
                      <a:r>
                        <a:rPr lang="en-US" altLang="ko-KR"/>
                        <a:t>(set)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>
                        <a:buNone/>
                        <a:defRPr/>
                      </a:pPr>
                      <a:r>
                        <a:rPr lang="en-US" altLang="ko-KR"/>
                        <a:t>$(selector).prop("</a:t>
                      </a:r>
                      <a:r>
                        <a:rPr lang="ko-KR" altLang="en-US"/>
                        <a:t>속성명</a:t>
                      </a:r>
                      <a:r>
                        <a:rPr lang="en-US" altLang="ko-KR"/>
                        <a:t>", </a:t>
                      </a:r>
                      <a:r>
                        <a:rPr lang="ko-KR" altLang="en-US"/>
                        <a:t>값</a:t>
                      </a:r>
                      <a:r>
                        <a:rPr lang="en-US" altLang="ko-KR"/>
                        <a:t>);</a:t>
                      </a:r>
                      <a:endParaRPr lang="en-US" altLang="ko-KR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en-US" altLang="ko-KR"/>
                        <a:t>        ==&gt; </a:t>
                      </a:r>
                      <a:r>
                        <a:rPr lang="ko-KR" altLang="en-US"/>
                        <a:t>값이 </a:t>
                      </a:r>
                      <a:r>
                        <a:rPr lang="en-US" altLang="ko-KR"/>
                        <a:t>true</a:t>
                      </a:r>
                      <a:r>
                        <a:rPr lang="ko-KR" altLang="en-US"/>
                        <a:t>이면 해당 속성을 설정하는 것이고</a:t>
                      </a:r>
                      <a:endParaRPr lang="ko-KR" altLang="en-US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ko-KR" altLang="en-US"/>
                        <a:t>               값이 </a:t>
                      </a:r>
                      <a:r>
                        <a:rPr lang="en-US" altLang="ko-KR"/>
                        <a:t>false</a:t>
                      </a:r>
                      <a:r>
                        <a:rPr lang="ko-KR" altLang="en-US"/>
                        <a:t>이면 해당 속성을 해제하는 것이다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22484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en-US" altLang="ko-KR"/>
                    </a:p>
                    <a:p>
                      <a:pPr marL="0" lvl="0" indent="0">
                        <a:defRPr/>
                      </a:pPr>
                      <a:r>
                        <a:rPr lang="en-US" altLang="ko-KR"/>
                        <a:t>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>
                        <a:buNone/>
                        <a:defRPr/>
                      </a:pPr>
                      <a:r>
                        <a:rPr lang="en-US" altLang="ko-KR"/>
                        <a:t>$(’.text’).prop(’readonly’, true)</a:t>
                      </a:r>
                      <a:endParaRPr lang="en-US" altLang="ko-KR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en-US" altLang="ko-KR"/>
                        <a:t>$(’.text).prop(’readonly’, false)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93871">
                <a:tc>
                  <a:txBody>
                    <a:bodyPr vert="horz" lIns="91440" tIns="45720" rIns="91440" bIns="45720" anchor="t" anchorCtr="0"/>
                    <a:p>
                      <a:pPr marL="0" lvl="0" indent="0">
                        <a:defRPr/>
                      </a:pPr>
                      <a:r>
                        <a:rPr lang="ko-KR" altLang="en-US"/>
                        <a:t>상태 얻기</a:t>
                      </a:r>
                      <a:r>
                        <a:rPr lang="en-US" altLang="ko-KR"/>
                        <a:t>(get)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>
                        <a:buNone/>
                        <a:defRPr/>
                      </a:pPr>
                      <a:r>
                        <a:rPr lang="en-US" altLang="ko-KR"/>
                        <a:t>$(selector).prop("</a:t>
                      </a:r>
                      <a:r>
                        <a:rPr lang="ko-KR" altLang="en-US"/>
                        <a:t>속성명</a:t>
                      </a:r>
                      <a:r>
                        <a:rPr lang="en-US" altLang="ko-KR"/>
                        <a:t>");</a:t>
                      </a:r>
                      <a:endParaRPr lang="en-US" altLang="ko-KR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en-US" altLang="ko-KR"/>
                        <a:t>       ==&gt; </a:t>
                      </a:r>
                      <a:r>
                        <a:rPr lang="ko-KR" altLang="en-US"/>
                        <a:t>해당 속성이 설정되어 있으면 </a:t>
                      </a:r>
                      <a:r>
                        <a:rPr lang="en-US" altLang="ko-KR"/>
                        <a:t>true,</a:t>
                      </a:r>
                      <a:endParaRPr lang="en-US" altLang="ko-KR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ko-KR" altLang="en-US"/>
                        <a:t>             설정되어 있지 않으면 </a:t>
                      </a:r>
                      <a:r>
                        <a:rPr lang="en-US" altLang="ko-KR"/>
                        <a:t>false</a:t>
                      </a:r>
                      <a:r>
                        <a:rPr lang="ko-KR" altLang="en-US"/>
                        <a:t>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16535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>
                        <a:buNone/>
                        <a:defRPr/>
                      </a:pPr>
                      <a:r>
                        <a:rPr lang="en-US" altLang="ko-KR"/>
                        <a:t>$(’.text’).prop(’readonly)</a:t>
                      </a:r>
                      <a:endParaRPr lang="en-US" altLang="ko-KR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en-US" altLang="ko-KR"/>
                        <a:t>$(’.text).prop(’disabled’)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968188"/>
            <a:ext cx="8628997" cy="533579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600"/>
              <a:t>&lt;body&gt;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&lt;form&gt;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ko-KR" altLang="en-US" sz="1600"/>
              <a:t>체크박스</a:t>
            </a:r>
            <a:r>
              <a:rPr lang="en-US" altLang="ko-KR" sz="1600"/>
              <a:t>(</a:t>
            </a:r>
            <a:r>
              <a:rPr lang="ko-KR" altLang="en-US" sz="1600"/>
              <a:t>라디오버튼</a:t>
            </a:r>
            <a:r>
              <a:rPr lang="en-US" altLang="ko-KR" sz="1600"/>
              <a:t>) :    &lt;input type="checkbox" id="checkTest“ </a:t>
            </a:r>
            <a:r>
              <a:rPr lang="ko-KR" altLang="en-US" sz="1600"/>
              <a:t> </a:t>
            </a:r>
            <a:r>
              <a:rPr lang="en-US" altLang="ko-KR" sz="1600"/>
              <a:t>checked&gt;&lt;br&gt;&lt;br&gt;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marL="0" lvl="0" indent="0">
              <a:buNone/>
              <a:defRPr/>
            </a:pPr>
            <a:r>
              <a:rPr lang="ko-KR" altLang="en-US" sz="1600"/>
              <a:t>리스트박스</a:t>
            </a:r>
            <a:r>
              <a:rPr lang="en-US" altLang="ko-KR" sz="1600"/>
              <a:t>(select</a:t>
            </a:r>
            <a:r>
              <a:rPr lang="ko-KR" altLang="en-US" sz="1600"/>
              <a:t>객체</a:t>
            </a:r>
            <a:r>
              <a:rPr lang="en-US" altLang="ko-KR" sz="1600"/>
              <a:t>) :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&lt;select id="selTest"&gt;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&lt;option value="1"&gt;</a:t>
            </a:r>
            <a:r>
              <a:rPr lang="ko-KR" altLang="en-US" sz="1600"/>
              <a:t>하나</a:t>
            </a:r>
            <a:r>
              <a:rPr lang="en-US" altLang="ko-KR" sz="1600"/>
              <a:t>&lt;/option&gt;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&lt;option value="2"&gt;</a:t>
            </a:r>
            <a:r>
              <a:rPr lang="ko-KR" altLang="en-US" sz="1600"/>
              <a:t>둘</a:t>
            </a:r>
            <a:r>
              <a:rPr lang="en-US" altLang="ko-KR" sz="1600"/>
              <a:t>&lt;/option&gt;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&lt;option value="3“ selected</a:t>
            </a:r>
            <a:r>
              <a:rPr lang="ko-KR" altLang="en-US" sz="1600"/>
              <a:t> </a:t>
            </a:r>
            <a:r>
              <a:rPr lang="en-US" altLang="ko-KR" sz="1600"/>
              <a:t>&gt;</a:t>
            </a:r>
            <a:r>
              <a:rPr lang="ko-KR" altLang="en-US" sz="1600"/>
              <a:t>셋</a:t>
            </a:r>
            <a:r>
              <a:rPr lang="en-US" altLang="ko-KR" sz="1600"/>
              <a:t>&lt;/option&gt;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&lt;option value="4"&gt;</a:t>
            </a:r>
            <a:r>
              <a:rPr lang="ko-KR" altLang="en-US" sz="1600"/>
              <a:t>넷</a:t>
            </a:r>
            <a:r>
              <a:rPr lang="en-US" altLang="ko-KR" sz="1600"/>
              <a:t>&lt;/option&gt;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&lt;/select&gt;&lt;br&gt;&lt;br&gt;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text</a:t>
            </a:r>
            <a:r>
              <a:rPr lang="ko-KR" altLang="en-US" sz="1600"/>
              <a:t>객체	</a:t>
            </a:r>
            <a:r>
              <a:rPr lang="en-US" altLang="ko-KR" sz="1600"/>
              <a:t>(readonly) : &lt;input type="text" value="</a:t>
            </a:r>
            <a:r>
              <a:rPr lang="ko-KR" altLang="en-US" sz="1600"/>
              <a:t>가나다</a:t>
            </a:r>
            <a:r>
              <a:rPr lang="en-US" altLang="ko-KR" sz="1600"/>
              <a:t>" id="txtTest"&gt;&lt;br&gt;&lt;br&gt;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button</a:t>
            </a:r>
            <a:r>
              <a:rPr lang="ko-KR" altLang="en-US" sz="1600"/>
              <a:t>객체</a:t>
            </a:r>
            <a:r>
              <a:rPr lang="en-US" altLang="ko-KR" sz="1600"/>
              <a:t>(disabled) :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&lt;input type="button" value="</a:t>
            </a:r>
            <a:r>
              <a:rPr lang="ko-KR" altLang="en-US" sz="1600"/>
              <a:t>실행</a:t>
            </a:r>
            <a:r>
              <a:rPr lang="en-US" altLang="ko-KR" sz="1600"/>
              <a:t>" id="runBtn“ onclick=”alert(’hello~’)”&gt;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&lt;/form&gt;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&lt;/body&gt;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7992932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prop()</a:t>
            </a:r>
            <a:r>
              <a:rPr lang="ko-KR" altLang="en-US"/>
              <a:t> 속성상태 설정 및 상태 얻기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확인 버튼 클릭할때마다 각 상태값을 설정과</a:t>
            </a:r>
            <a:r>
              <a:rPr lang="en-US" altLang="ko-KR"/>
              <a:t> </a:t>
            </a:r>
            <a:r>
              <a:rPr lang="ko-KR" altLang="en-US"/>
              <a:t>해제</a:t>
            </a:r>
            <a:r>
              <a:rPr lang="en-US" altLang="ko-KR"/>
              <a:t>(true/false)</a:t>
            </a:r>
            <a:r>
              <a:rPr lang="ko-KR" altLang="en-US"/>
              <a:t>로 </a:t>
            </a:r>
            <a:endParaRPr lang="ko-KR" altLang="en-US"/>
          </a:p>
          <a:p>
            <a:pPr lvl="0">
              <a:buNone/>
              <a:defRPr/>
            </a:pPr>
            <a:r>
              <a:rPr lang="ko-KR" altLang="en-US"/>
              <a:t>    번갈아가면서 변경</a:t>
            </a:r>
            <a:endParaRPr lang="ko-KR" altLang="en-US"/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 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전체선택의 상태 값으로 </a:t>
            </a:r>
            <a:r>
              <a:rPr lang="en-US" altLang="ko-KR"/>
              <a:t>1~5 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상태값을 설정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369450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prop()</a:t>
            </a:r>
            <a:r>
              <a:rPr lang="ko-KR" altLang="en-US"/>
              <a:t> 속성상태 설정 및 상태 얻기</a:t>
            </a:r>
            <a:endParaRPr lang="ko-KR" altLang="en-US"/>
          </a:p>
        </p:txBody>
      </p:sp>
      <p:pic>
        <p:nvPicPr>
          <p:cNvPr id="2055" name="그림 20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9976" y="2117801"/>
            <a:ext cx="4615107" cy="2333760"/>
          </a:xfrm>
          <a:prstGeom prst="rect">
            <a:avLst/>
          </a:prstGeom>
        </p:spPr>
      </p:pic>
      <p:pic>
        <p:nvPicPr>
          <p:cNvPr id="2056" name="그림 20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2940" y="5074208"/>
            <a:ext cx="4547665" cy="962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 lvl="0">
              <a:buNone/>
              <a:defRPr/>
            </a:pPr>
            <a:r>
              <a:rPr lang="ko-KR" altLang="en-US"/>
              <a:t> 메소드</a:t>
            </a:r>
            <a:r>
              <a:rPr lang="en-US" altLang="ko-KR"/>
              <a:t>2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이벤트관련 메소드</a:t>
            </a:r>
            <a:endParaRPr lang="ko-KR" altLang="en-US"/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34489" y="964192"/>
          <a:ext cx="8212455" cy="623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225"/>
                <a:gridCol w="5650230"/>
              </a:tblGrid>
              <a:tr h="587872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설      명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1200401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bind(type, data, fn, map)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700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700">
                          <a:latin typeface="Arial"/>
                          <a:ea typeface="+mn-ea"/>
                          <a:cs typeface="+mn-cs"/>
                        </a:rPr>
                        <a:t>요소에 이벤트처리기를 바인딩한다</a:t>
                      </a:r>
                      <a:endParaRPr lang="ko-KR" altLang="en-US" sz="17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type : </a:t>
                      </a:r>
                      <a:r>
                        <a:rPr lang="ko-KR" altLang="en-US" sz="1700">
                          <a:latin typeface="Arial"/>
                          <a:ea typeface="+mn-ea"/>
                          <a:cs typeface="+mn-cs"/>
                        </a:rPr>
                        <a:t>이벤트종류</a:t>
                      </a: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, data: fn</a:t>
                      </a:r>
                      <a:r>
                        <a:rPr lang="ko-KR" altLang="en-US" sz="1700">
                          <a:latin typeface="Arial"/>
                          <a:ea typeface="+mn-ea"/>
                          <a:cs typeface="+mn-cs"/>
                        </a:rPr>
                        <a:t>의 파라미터값</a:t>
                      </a: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endParaRPr lang="en-US" altLang="ko-KR" sz="17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Version3.0 deprecated ,</a:t>
                      </a: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Use the on() method</a:t>
                      </a:r>
                      <a:endParaRPr lang="en-US" altLang="ko-KR" sz="17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7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map: </a:t>
                      </a:r>
                      <a:r>
                        <a:rPr lang="en-US" altLang="ko-KR" sz="1700" b="0" i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{event:function, event:function, ...}</a:t>
                      </a:r>
                      <a:endParaRPr lang="ko-KR" altLang="en-US" sz="17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676533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unbind(type, fn)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700">
                          <a:latin typeface="Arial"/>
                          <a:ea typeface="+mn-ea"/>
                          <a:cs typeface="+mn-cs"/>
                        </a:rPr>
                        <a:t>매치돤 요소에 이벤트 처리기를 제거한다</a:t>
                      </a:r>
                      <a:endParaRPr lang="ko-KR" altLang="en-US" sz="17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Version3.0 deprecated </a:t>
                      </a:r>
                      <a:endParaRPr lang="en-US" altLang="ko-KR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Use the off() method instead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598819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one(type, data, fn)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bind()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와 같지만 이벤트를 한번만 실행하고 자동으로 이벤트를 제거한다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1974004">
                <a:tc gridSpan="2">
                  <a:txBody>
                    <a:bodyPr vert="horz" lIns="91440" tIns="45720" rIns="91440" bIns="45720" anchor="t" anchorCtr="0"/>
                    <a:p>
                      <a:pPr marL="0" marR="0" lvl="0" indent="0" algn="l" defTabSz="108013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b="1">
                          <a:solidFill>
                            <a:schemeClr val="dk2"/>
                          </a:solidFill>
                          <a:latin typeface="Arial"/>
                          <a:ea typeface="+mn-ea"/>
                          <a:cs typeface="+mn-cs"/>
                        </a:rPr>
                        <a:t>$(’p’).on(’click’, function(){ })</a:t>
                      </a:r>
                      <a:endParaRPr lang="en-US" altLang="ko-KR" sz="2000" b="1">
                        <a:solidFill>
                          <a:schemeClr val="dk2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8013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8013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----map </a:t>
                      </a:r>
                      <a:r>
                        <a:rPr lang="ko-KR" altLang="en-US" sz="1700">
                          <a:latin typeface="Arial"/>
                          <a:ea typeface="+mn-ea"/>
                          <a:cs typeface="+mn-cs"/>
                        </a:rPr>
                        <a:t>표현</a:t>
                      </a: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----map: </a:t>
                      </a:r>
                      <a:r>
                        <a:rPr lang="en-US" altLang="ko-KR" sz="1700" b="0" i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{event:function, event:function, ...}</a:t>
                      </a:r>
                      <a:endParaRPr lang="en-US" altLang="ko-KR" sz="1600" b="0" i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$("p").on({</a:t>
                      </a:r>
                      <a:endParaRPr lang="en-US" altLang="ko-KR" sz="17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      mouseover: function(){      $(this).css("background-color", "lightgray");    },  </a:t>
                      </a:r>
                      <a:endParaRPr lang="en-US" altLang="ko-KR" sz="17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      mouseout: function(){      $(this).css("background-color", "lightblue");    }, </a:t>
                      </a:r>
                      <a:endParaRPr lang="en-US" altLang="ko-KR" sz="17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      click: function() {      $(this).css("background-color", "yellow");    }  </a:t>
                      </a:r>
                      <a:endParaRPr lang="en-US" altLang="ko-KR" sz="17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endParaRPr lang="ko-KR" altLang="en-US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 lvl="0">
              <a:buNone/>
              <a:defRPr/>
            </a:pPr>
            <a:r>
              <a:rPr lang="ko-KR" altLang="en-US"/>
              <a:t> 메소드</a:t>
            </a:r>
            <a:r>
              <a:rPr lang="en-US" altLang="ko-KR"/>
              <a:t>2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이벤트관련 메소드</a:t>
            </a:r>
            <a:endParaRPr lang="ko-KR" altLang="en-US"/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26022" y="1118733"/>
          <a:ext cx="8215639" cy="509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340"/>
                <a:gridCol w="5819299"/>
              </a:tblGrid>
              <a:tr h="4235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설      명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1265396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delegate(selector, type, data, fn)</a:t>
                      </a:r>
                      <a:endParaRPr lang="ko-KR" altLang="en-US" sz="19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900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900">
                          <a:latin typeface="Arial"/>
                          <a:ea typeface="+mn-ea"/>
                          <a:cs typeface="+mn-cs"/>
                        </a:rPr>
                        <a:t>요소에 이벤트처리기를 바인딩한다</a:t>
                      </a:r>
                      <a:endParaRPr lang="ko-KR" altLang="en-US" sz="19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2100" b="1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동적으로 작성된 새로운 요소에서도</a:t>
                      </a:r>
                      <a:r>
                        <a:rPr lang="ko-KR" altLang="en-US" sz="2100" b="1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900">
                          <a:latin typeface="Arial"/>
                          <a:ea typeface="+mn-ea"/>
                          <a:cs typeface="+mn-cs"/>
                        </a:rPr>
                        <a:t>이벤트실행 </a:t>
                      </a: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en-US" altLang="ko-KR" sz="19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type : </a:t>
                      </a:r>
                      <a:r>
                        <a:rPr lang="ko-KR" altLang="en-US" sz="1900">
                          <a:latin typeface="Arial"/>
                          <a:ea typeface="+mn-ea"/>
                          <a:cs typeface="+mn-cs"/>
                        </a:rPr>
                        <a:t>이벤트종류</a:t>
                      </a: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, data:fn</a:t>
                      </a:r>
                      <a:r>
                        <a:rPr lang="ko-KR" altLang="en-US" sz="1900">
                          <a:latin typeface="Arial"/>
                          <a:ea typeface="+mn-ea"/>
                          <a:cs typeface="+mn-cs"/>
                        </a:rPr>
                        <a:t>의 파라미터값</a:t>
                      </a: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endParaRPr lang="en-US" altLang="ko-KR" sz="19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Version3.0 deprecated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/Use the on() method instead</a:t>
                      </a:r>
                      <a:endParaRPr lang="en-US" altLang="ko-KR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719439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undegate(selector,</a:t>
                      </a:r>
                      <a:endParaRPr lang="en-US" altLang="ko-KR" sz="19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 type, data, fn)</a:t>
                      </a:r>
                      <a:endParaRPr lang="ko-KR" altLang="en-US" sz="19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2000">
                          <a:latin typeface="Arial"/>
                          <a:ea typeface="+mn-ea"/>
                          <a:cs typeface="+mn-cs"/>
                        </a:rPr>
                        <a:t>매치돤 요소에 이벤트 처리기를 제거한다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Version3.0 deprecated </a:t>
                      </a: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/Use the off() method instead</a:t>
                      </a:r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1127595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trigger(type)</a:t>
                      </a:r>
                      <a:endParaRPr lang="en-US" altLang="ko-KR" sz="19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endParaRPr lang="ko-KR" altLang="en-US" sz="19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900">
                          <a:latin typeface="Arial"/>
                          <a:ea typeface="+mn-ea"/>
                          <a:cs typeface="+mn-cs"/>
                        </a:rPr>
                        <a:t>매치된 요소에 대하여 이벤트 타입에 해당하는 이벤트 처리기를 모두 실행한다</a:t>
                      </a:r>
                      <a:r>
                        <a:rPr lang="en-US" altLang="ko-KR" sz="1900">
                          <a:latin typeface="Arial"/>
                          <a:ea typeface="+mn-ea"/>
                          <a:cs typeface="+mn-cs"/>
                        </a:rPr>
                        <a:t>  type</a:t>
                      </a:r>
                      <a:r>
                        <a:rPr lang="ko-KR" altLang="en-US" sz="1900">
                          <a:latin typeface="Arial"/>
                          <a:ea typeface="+mn-ea"/>
                          <a:cs typeface="+mn-cs"/>
                        </a:rPr>
                        <a:t>에 사용자 정의 이벤트 가 올 수 있다</a:t>
                      </a:r>
                      <a:endParaRPr lang="ko-KR" altLang="en-US" sz="19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1528848">
                <a:tc gridSpan="2"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en-US" altLang="ko-KR" sz="1700"/>
                        <a:t>$(document).delegate(</a:t>
                      </a:r>
                      <a:r>
                        <a:rPr lang="ko-KR" altLang="en-US" sz="1700"/>
                        <a:t>선택자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이벤트명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핸들러 </a:t>
                      </a:r>
                      <a:r>
                        <a:rPr lang="en-US" altLang="ko-KR" sz="1700"/>
                        <a:t>);</a:t>
                      </a:r>
                      <a:endParaRPr lang="en-US" altLang="ko-KR" sz="1700"/>
                    </a:p>
                    <a:p>
                      <a:pPr lvl="0">
                        <a:defRPr/>
                      </a:pPr>
                      <a:r>
                        <a:rPr lang="en-US" altLang="ko-KR" sz="1700"/>
                        <a:t>$(document).delegate(’h1’, ‘click’, function(){ }); </a:t>
                      </a:r>
                      <a:endParaRPr lang="en-US" altLang="ko-KR" sz="1700"/>
                    </a:p>
                    <a:p>
                      <a:pPr lvl="0">
                        <a:defRPr/>
                      </a:pPr>
                      <a:endParaRPr lang="en-US" altLang="ko-KR" sz="1700"/>
                    </a:p>
                    <a:p>
                      <a:pPr lvl="0">
                        <a:defRPr/>
                      </a:pPr>
                      <a:r>
                        <a:rPr lang="en-US" altLang="ko-KR" sz="1900" b="1">
                          <a:solidFill>
                            <a:schemeClr val="dk2"/>
                          </a:solidFill>
                        </a:rPr>
                        <a:t>$(document).on( ‘click’, ,’h1’,function(){ });</a:t>
                      </a:r>
                      <a:endParaRPr lang="ko-KR" altLang="en-US" sz="1900" b="1">
                        <a:solidFill>
                          <a:schemeClr val="dk2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 lvl="0">
              <a:buNone/>
              <a:defRPr/>
            </a:pPr>
            <a:r>
              <a:rPr lang="ko-KR" altLang="en-US"/>
              <a:t> 메소드</a:t>
            </a:r>
            <a:r>
              <a:rPr lang="en-US" altLang="ko-KR"/>
              <a:t>2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이벤트관련 메소드</a:t>
            </a:r>
            <a:endParaRPr lang="ko-KR" altLang="en-US"/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26022" y="1142548"/>
          <a:ext cx="8212455" cy="5499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25"/>
                <a:gridCol w="208434"/>
                <a:gridCol w="5098896"/>
              </a:tblGrid>
              <a:tr h="54849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설      명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56110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on(type, data, fn, map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매치돤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요소에 이벤트처리기를 바인딩한다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bind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방식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5752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on(type, selector, data, fn, map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lvl="0" defTabSz="1080135" latinLnBrk="1">
                        <a:defRPr/>
                      </a:pP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delegate </a:t>
                      </a:r>
                      <a:r>
                        <a:rPr lang="ko-KR" altLang="en-US">
                          <a:latin typeface="Arial"/>
                          <a:ea typeface="+mn-ea"/>
                          <a:cs typeface="+mn-cs"/>
                        </a:rPr>
                        <a:t>방식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defTabSz="1080135" latinLnBrk="1">
                        <a:defRPr/>
                      </a:pPr>
                      <a:r>
                        <a:rPr lang="ko-KR" altLang="en-US" sz="1800" b="1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동적으로 작성된 새로운 요소</a:t>
                      </a: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76380"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>
                          <a:latin typeface="Arial"/>
                          <a:ea typeface="+mn-ea"/>
                          <a:cs typeface="+mn-cs"/>
                        </a:rPr>
                        <a:t>off(event, selector)</a:t>
                      </a:r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600">
                          <a:latin typeface="Arial"/>
                          <a:ea typeface="+mn-ea"/>
                          <a:cs typeface="+mn-cs"/>
                        </a:rPr>
                        <a:t>매치돤요소에에 이벤트처리기를 제거한다</a:t>
                      </a:r>
                      <a:endParaRPr lang="en-US" altLang="ko-KR" sz="1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</a:tr>
              <a:tr h="2974923">
                <a:tc gridSpan="3">
                  <a:txBody>
                    <a:bodyPr vert="horz" lIns="91440" tIns="45720" rIns="91440" bIns="45720" anchor="ctr" anchorCtr="0"/>
                    <a:p>
                      <a:pPr marL="0" marR="0" lvl="0" indent="0" algn="l" defTabSz="108013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b="1">
                          <a:solidFill>
                            <a:schemeClr val="dk2"/>
                          </a:solidFill>
                          <a:latin typeface="Arial"/>
                          <a:ea typeface="+mn-ea"/>
                          <a:cs typeface="+mn-cs"/>
                        </a:rPr>
                        <a:t>$(’p’).on(’click’, function(){ })</a:t>
                      </a:r>
                      <a:endParaRPr lang="en-US" altLang="ko-KR" b="1">
                        <a:solidFill>
                          <a:schemeClr val="dk2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b="1">
                          <a:solidFill>
                            <a:schemeClr val="dk2"/>
                          </a:solidFill>
                        </a:rPr>
                        <a:t>$(document).on( ‘click’, ,’h1’,function(){ });</a:t>
                      </a:r>
                      <a:endParaRPr lang="en-US" altLang="ko-KR" sz="1800"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8013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800"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8013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----map 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n-cs"/>
                        </a:rPr>
                        <a:t>표현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----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>
                          <a:latin typeface="Arial"/>
                          <a:ea typeface="+mn-ea"/>
                          <a:cs typeface="+mn-cs"/>
                        </a:rPr>
                        <a:t>map: </a:t>
                      </a:r>
                      <a:r>
                        <a:rPr lang="en-US" altLang="ko-KR" b="0" i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{event:function, event:function, ...}</a:t>
                      </a:r>
                      <a:endParaRPr lang="en-US" altLang="ko-KR" b="0" i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$("p").on({</a:t>
                      </a:r>
                      <a:endParaRPr lang="en-US" altLang="ko-KR" sz="18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      mouseover: function(){      $(this).css("background-color", "lightgray");    },  </a:t>
                      </a:r>
                      <a:endParaRPr lang="en-US" altLang="ko-KR" sz="18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      mouseout: function(){      $(this).css("background-color", "lightblue");    }, </a:t>
                      </a:r>
                      <a:endParaRPr lang="en-US" altLang="ko-KR" sz="18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      click: function() {      $(this).css("background-color", "yellow");    }  </a:t>
                      </a:r>
                      <a:endParaRPr lang="en-US" altLang="ko-KR" sz="18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800">
                          <a:latin typeface="Arial"/>
                          <a:ea typeface="+mn-ea"/>
                          <a:cs typeface="+mn-cs"/>
                        </a:rPr>
                        <a:t>  });</a:t>
                      </a:r>
                      <a:endParaRPr lang="en-US" altLang="ko-KR" sz="1800"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latinLnBrk="1">
                        <a:defRPr/>
                      </a:pPr>
                      <a:endParaRPr lang="ko-KR" altLang="en-US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추가버튼 클릭시 새로운 버튼을 생성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새로운 버튼을 클릭하면 아래 </a:t>
            </a:r>
            <a:r>
              <a:rPr lang="en-US" altLang="ko-KR"/>
              <a:t>div </a:t>
            </a:r>
            <a:r>
              <a:rPr lang="ko-KR" altLang="en-US"/>
              <a:t>요소의 배경색을 랜덤으로 변경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bind</a:t>
            </a:r>
            <a:r>
              <a:rPr lang="ko-KR" altLang="en-US"/>
              <a:t> 기능과 </a:t>
            </a:r>
            <a:r>
              <a:rPr lang="en-US" altLang="ko-KR"/>
              <a:t>delegate </a:t>
            </a:r>
            <a:r>
              <a:rPr lang="ko-KR" altLang="en-US"/>
              <a:t>기능을 비교실행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bind</a:t>
            </a:r>
            <a:r>
              <a:rPr lang="ko-KR" altLang="en-US"/>
              <a:t>기능 </a:t>
            </a:r>
            <a:r>
              <a:rPr lang="en-US" altLang="ko-KR"/>
              <a:t> - </a:t>
            </a:r>
            <a:r>
              <a:rPr lang="ko-KR" altLang="en-US"/>
              <a:t>새로운</a:t>
            </a:r>
            <a:r>
              <a:rPr lang="en-US" altLang="ko-KR"/>
              <a:t> </a:t>
            </a:r>
            <a:r>
              <a:rPr lang="ko-KR" altLang="en-US"/>
              <a:t>버튼의 에벤트 실행안됨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delegate</a:t>
            </a:r>
            <a:r>
              <a:rPr lang="ko-KR" altLang="en-US"/>
              <a:t>기능 </a:t>
            </a:r>
            <a:r>
              <a:rPr lang="en-US" altLang="ko-KR"/>
              <a:t>-</a:t>
            </a:r>
            <a:r>
              <a:rPr lang="ko-KR" altLang="en-US"/>
              <a:t> 새로운</a:t>
            </a:r>
            <a:r>
              <a:rPr lang="en-US" altLang="ko-KR"/>
              <a:t> </a:t>
            </a:r>
            <a:r>
              <a:rPr lang="ko-KR" altLang="en-US"/>
              <a:t>버튼의 에벤트 실행 됨 비교 실행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해제버튼 실행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bind/delegate</a:t>
            </a:r>
            <a:r>
              <a:rPr lang="ko-KR" altLang="en-US"/>
              <a:t> </a:t>
            </a:r>
            <a:endParaRPr lang="en-US" altLang="ko-K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44576" y="3816135"/>
            <a:ext cx="4516027" cy="2259106"/>
          </a:xfrm>
          <a:prstGeom prst="rect">
            <a:avLst/>
          </a:prstGeom>
          <a:noFill/>
          <a:ln w="9525">
            <a:solidFill>
              <a:schemeClr val="accent2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562626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조작관련</a:t>
            </a:r>
            <a:r>
              <a:rPr lang="en-US" altLang="ko-KR" dirty="0" smtClean="0"/>
              <a:t>(Manipulation)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30798" y="1549102"/>
          <a:ext cx="8212138" cy="48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46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0165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요소의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내용을 가져온다 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err="1" smtClean="0"/>
                        <a:t>innerHTML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기능과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동일하다 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일치된 요소가 여러 개 라면 그 중 </a:t>
                      </a: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요소의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내용만 가져온다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711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요소의 본문을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내용으로 변경한다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일치된 요소가 여러 개 라면 모든 요소에 적용된다</a:t>
                      </a:r>
                      <a:endParaRPr lang="ko-KR" altLang="en-US" dirty="0"/>
                    </a:p>
                  </a:txBody>
                  <a:tcPr/>
                </a:tc>
              </a:tr>
              <a:tr h="7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모드 요소를 내용을 가져온다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내용 중에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코드가 있다면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코드는 제외한다 </a:t>
                      </a:r>
                      <a:endParaRPr lang="ko-KR" altLang="en-US" dirty="0"/>
                    </a:p>
                  </a:txBody>
                  <a:tcPr/>
                </a:tc>
              </a:tr>
              <a:tr h="488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text(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모든 요소의 내용을 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로 변경한다</a:t>
                      </a:r>
                      <a:endParaRPr lang="ko-KR" altLang="en-US" dirty="0"/>
                    </a:p>
                  </a:txBody>
                  <a:tcPr/>
                </a:tc>
              </a:tr>
              <a:tr h="653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입력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요소의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 속성값을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가져온다 </a:t>
                      </a:r>
                      <a:endParaRPr lang="ko-KR" altLang="en-US" dirty="0"/>
                    </a:p>
                  </a:txBody>
                  <a:tcPr/>
                </a:tc>
              </a:tr>
              <a:tr h="758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(data)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ko-KR" altLang="en-US" dirty="0" smtClean="0"/>
                        <a:t>해당 입력 요소의 </a:t>
                      </a:r>
                      <a:r>
                        <a:rPr lang="en-US" altLang="ko-KR" dirty="0" smtClean="0"/>
                        <a:t>value </a:t>
                      </a:r>
                      <a:r>
                        <a:rPr lang="ko-KR" altLang="en-US" dirty="0" smtClean="0"/>
                        <a:t>속성값을 </a:t>
                      </a:r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로 변경한다 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 내용 확인 및 변경 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들</a:t>
            </a: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269402"/>
            <a:ext cx="8618239" cy="5195943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추가버튼클릭시 </a:t>
            </a:r>
            <a:r>
              <a:rPr lang="en-US" altLang="ko-KR"/>
              <a:t> </a:t>
            </a:r>
            <a:r>
              <a:rPr lang="ko-KR" altLang="en-US"/>
              <a:t>파일첨부와 삭제버튼을 생성한다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삭제버튼 클릭시 해당라인의 파일첨부를 삭제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delegate</a:t>
            </a:r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9933" y="4017328"/>
            <a:ext cx="4718741" cy="2176061"/>
          </a:xfrm>
          <a:prstGeom prst="rect">
            <a:avLst/>
          </a:prstGeom>
          <a:noFill/>
          <a:ln w="9525">
            <a:solidFill>
              <a:schemeClr val="accent2"/>
            </a:solidFill>
            <a:miter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3012" y="1159995"/>
            <a:ext cx="4842342" cy="1293490"/>
          </a:xfrm>
          <a:prstGeom prst="rect">
            <a:avLst/>
          </a:prstGeom>
          <a:noFill/>
          <a:ln w="9525">
            <a:solidFill>
              <a:schemeClr val="accent2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0608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745506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조작관련</a:t>
            </a:r>
            <a:r>
              <a:rPr lang="en-US" altLang="ko-KR" dirty="0" smtClean="0"/>
              <a:t>(Manipulation)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30798" y="1549102"/>
          <a:ext cx="8212138" cy="449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51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7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append(content)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일치된 요소 내부의 마지막 위치에 </a:t>
                      </a:r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content</a:t>
                      </a:r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를 </a:t>
                      </a:r>
                      <a:endParaRPr lang="en-US" altLang="ko-KR" b="1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추가한다 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566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appendTo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선택된 요소를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selector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에 일치된 모든 요소들의 내부 마지막 위치에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만일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요소가 본문에 존재하면 그 요소를 제거한 후 복사한다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(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즉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이동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934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prepend</a:t>
                      </a:r>
                      <a:r>
                        <a:rPr lang="en-US" altLang="ko-KR" dirty="0" smtClean="0"/>
                        <a:t>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append(content)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처음위치에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770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prependTo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appendTo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처음위치에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 </a:t>
            </a:r>
            <a:r>
              <a:rPr lang="ko-KR" altLang="en-US" sz="2000" b="1" dirty="0" smtClean="0"/>
              <a:t>선택 요소내부에  추가하는 </a:t>
            </a: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들</a:t>
            </a:r>
            <a:endParaRPr lang="ko-KR" altLang="en-US" sz="2000" b="1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605657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조작관련</a:t>
            </a:r>
            <a:r>
              <a:rPr lang="en-US" altLang="ko-KR" dirty="0" smtClean="0"/>
              <a:t>(Manipulation)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16859" y="1936380"/>
          <a:ext cx="8212138" cy="351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55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670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after(content)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 뒤에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737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insertAfter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선택된 요소를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selector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에 의해 일치된 모든 요소들 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뒤쪽에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78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before(content)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 앞에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  <a:tr h="867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insertBefore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insertAfter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유사하나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앞쪽에 삽입한다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삽입된다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33488" y="1028257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 </a:t>
            </a:r>
            <a:r>
              <a:rPr lang="ko-KR" altLang="en-US" sz="2000" b="1" dirty="0" smtClean="0"/>
              <a:t>선택 요소  외부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에  추가하는 메소드 들</a:t>
            </a:r>
            <a:endParaRPr lang="ko-KR" altLang="en-US" sz="2000" b="1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013064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&lt;script&gt;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$(function(){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//p</a:t>
            </a:r>
            <a:r>
              <a:rPr lang="ko-KR" altLang="en-US"/>
              <a:t>를 클릭하면 그림을 추가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      $(‘p’).click(function() {     } );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});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&lt;/script&gt;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&lt;body&gt;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&lt;p title="Tulips"&gt;</a:t>
            </a:r>
            <a:r>
              <a:rPr lang="ko-KR" altLang="en-US"/>
              <a:t>튜울립</a:t>
            </a:r>
            <a:r>
              <a:rPr lang="en-US" altLang="ko-KR"/>
              <a:t>&lt;/p&gt;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&lt;p title="Chrysanthemum"&gt;</a:t>
            </a:r>
            <a:r>
              <a:rPr lang="ko-KR" altLang="en-US"/>
              <a:t>국화</a:t>
            </a:r>
            <a:r>
              <a:rPr lang="en-US" altLang="ko-KR"/>
              <a:t>&lt;/p&gt;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&lt;p title="Koala"&gt;</a:t>
            </a:r>
            <a:r>
              <a:rPr lang="ko-KR" altLang="en-US"/>
              <a:t>코알라</a:t>
            </a:r>
            <a:r>
              <a:rPr lang="en-US" altLang="ko-KR"/>
              <a:t>&lt;/p&gt;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&lt;p title="Hydrangeas"&gt;</a:t>
            </a:r>
            <a:r>
              <a:rPr lang="ko-KR" altLang="en-US"/>
              <a:t>수국     </a:t>
            </a:r>
            <a:r>
              <a:rPr lang="en-US" altLang="ko-KR"/>
              <a:t>&lt;/p&gt; 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&lt;/body&gt;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5372100" y="1704973"/>
            <a:ext cx="2276476" cy="3543301"/>
            <a:chOff x="5391150" y="1381126"/>
            <a:chExt cx="2276476" cy="4471988"/>
          </a:xfrm>
        </p:grpSpPr>
        <p:sp>
          <p:nvSpPr>
            <p:cNvPr id="4" name="직사각형 3"/>
            <p:cNvSpPr/>
            <p:nvPr/>
          </p:nvSpPr>
          <p:spPr>
            <a:xfrm>
              <a:off x="5391150" y="1381126"/>
              <a:ext cx="2276476" cy="44719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524500" y="1462089"/>
              <a:ext cx="2009775" cy="43100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</p:pic>
      </p:grpSp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6668" y="914400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/>
            <a:r>
              <a:rPr lang="ko-KR" altLang="en-US" sz="1800" dirty="0" smtClean="0"/>
              <a:t> </a:t>
            </a:r>
            <a:r>
              <a:rPr lang="ko-KR" altLang="en-US" b="1" dirty="0" smtClean="0">
                <a:latin typeface="+mn-ea"/>
                <a:ea typeface="+mn-ea"/>
              </a:rPr>
              <a:t>복사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r>
              <a:rPr lang="ko-KR" altLang="en-US" b="1" dirty="0" err="1" smtClean="0">
                <a:latin typeface="+mn-ea"/>
                <a:ea typeface="+mn-ea"/>
              </a:rPr>
              <a:t>메소드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endParaRPr lang="ko-KR" altLang="en-US" sz="1800" b="1" dirty="0" smtClean="0">
              <a:latin typeface="+mn-ea"/>
              <a:ea typeface="+mn-ea"/>
            </a:endParaRPr>
          </a:p>
          <a:p>
            <a:pPr marL="0" indent="0"/>
            <a:endParaRPr lang="ko-KR" altLang="en-US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조작관련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38376" y="1570618"/>
          <a:ext cx="8212138" cy="183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79"/>
                <a:gridCol w="6251559"/>
              </a:tblGrid>
              <a:tr h="574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459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empty()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</a:t>
                      </a:r>
                      <a:r>
                        <a:rPr lang="ko-KR" altLang="en-US" dirty="0" err="1" smtClean="0"/>
                        <a:t>모든요소의</a:t>
                      </a:r>
                      <a:r>
                        <a:rPr lang="ko-KR" altLang="en-US" dirty="0" smtClean="0"/>
                        <a:t> 자식요소를 지운다</a:t>
                      </a:r>
                      <a:endParaRPr lang="ko-KR" altLang="en-US" dirty="0"/>
                    </a:p>
                  </a:txBody>
                  <a:tcPr/>
                </a:tc>
              </a:tr>
              <a:tr h="804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remove</a:t>
                      </a:r>
                    </a:p>
                    <a:p>
                      <a:pPr latinLnBrk="1"/>
                      <a:r>
                        <a:rPr lang="en-US" altLang="ko-KR" dirty="0" smtClean="0"/>
                        <a:t>remove(selector)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모든 요소와 그의 자식요소를 지운다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$(‘p’).remove(‘.test’)  &lt;p&gt;&lt;/p&gt;  &lt;p class=‘test’&gt;&lt;/p&gt;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58522" y="1129553"/>
            <a:ext cx="3073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94852" y="4290809"/>
          <a:ext cx="8154296" cy="15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/>
                <a:gridCol w="6228677"/>
              </a:tblGrid>
              <a:tr h="4591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설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49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clone()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요소를 복사하고 선택한다 </a:t>
                      </a:r>
                      <a:endParaRPr lang="ko-KR" altLang="en-US" dirty="0"/>
                    </a:p>
                  </a:txBody>
                  <a:tcPr/>
                </a:tc>
              </a:tr>
              <a:tr h="552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clone(true)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일치된 요소의 이벤트 처리기를 포함하여 복사하고 선택한다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                                                       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필터링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438375" y="1271751"/>
          <a:ext cx="8214360" cy="469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80"/>
                <a:gridCol w="5593080"/>
              </a:tblGrid>
              <a:tr h="53492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/>
                        <a:t>메소드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480647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700"/>
                        <a:t>eq(index)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700"/>
                        <a:t>선택요소중 </a:t>
                      </a:r>
                      <a:r>
                        <a:rPr lang="en-US" altLang="ko-KR" sz="1700"/>
                        <a:t>index</a:t>
                      </a:r>
                      <a:r>
                        <a:rPr lang="ko-KR" altLang="en-US" sz="1700"/>
                        <a:t>번째의 요소</a:t>
                      </a:r>
                      <a:r>
                        <a:rPr lang="en-US" altLang="ko-KR" sz="1700"/>
                        <a:t>/</a:t>
                      </a:r>
                      <a:r>
                        <a:rPr lang="ko-KR" altLang="en-US" sz="1700"/>
                        <a:t>  </a:t>
                      </a:r>
                      <a:r>
                        <a:rPr lang="en-US" altLang="ko-KR" sz="1700"/>
                        <a:t>gt(). lt()</a:t>
                      </a:r>
                      <a:r>
                        <a:rPr lang="ko-KR" altLang="en-US" sz="1700"/>
                        <a:t>는 없슴</a:t>
                      </a:r>
                      <a:r>
                        <a:rPr lang="en-US" altLang="ko-KR" sz="1700"/>
                        <a:t>.</a:t>
                      </a:r>
                      <a:endParaRPr lang="en-US" altLang="ko-KR" sz="1700"/>
                    </a:p>
                  </a:txBody>
                  <a:tcPr marL="91440" marR="91440"/>
                </a:tc>
              </a:tr>
              <a:tr h="502960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700"/>
                        <a:t>first()/last()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700"/>
                        <a:t>선택요소 중 가장 첫 번째 </a:t>
                      </a:r>
                      <a:r>
                        <a:rPr lang="en-US" altLang="ko-KR" sz="1700"/>
                        <a:t>/</a:t>
                      </a:r>
                      <a:r>
                        <a:rPr lang="ko-KR" altLang="en-US" sz="1700"/>
                        <a:t>가장 마지막 번째 요소</a:t>
                      </a:r>
                      <a:endParaRPr lang="ko-KR" altLang="en-US" sz="1700"/>
                    </a:p>
                  </a:txBody>
                  <a:tcPr marL="91440" marR="91440"/>
                </a:tc>
              </a:tr>
              <a:tr h="627623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700"/>
                        <a:t>even()/odd()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700"/>
                        <a:t>선택요소 중 짝수번째</a:t>
                      </a:r>
                      <a:r>
                        <a:rPr lang="en-US" altLang="ko-KR" sz="1700"/>
                        <a:t>/</a:t>
                      </a:r>
                      <a:r>
                        <a:rPr lang="ko-KR" altLang="en-US" sz="1700"/>
                        <a:t>홀수번째</a:t>
                      </a:r>
                      <a:r>
                        <a:rPr lang="en-US" altLang="ko-KR" sz="1700"/>
                        <a:t>  </a:t>
                      </a:r>
                      <a:r>
                        <a:rPr lang="ko-KR" altLang="en-US" sz="1700"/>
                        <a:t> 요소</a:t>
                      </a:r>
                      <a:endParaRPr lang="ko-KR" altLang="en-US" sz="1700"/>
                    </a:p>
                  </a:txBody>
                  <a:tcPr marL="91440" marR="91440"/>
                </a:tc>
              </a:tr>
              <a:tr h="739319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700"/>
                        <a:t>not()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700"/>
                        <a:t>선택요소 중 기준과 일치하지 않는 모든 요소</a:t>
                      </a:r>
                      <a:endParaRPr lang="ko-KR" altLang="en-US" sz="1700"/>
                    </a:p>
                    <a:p>
                      <a:pPr lvl="0" latinLnBrk="1">
                        <a:defRPr/>
                      </a:pPr>
                      <a:r>
                        <a:rPr lang="ko-KR" altLang="en-US" sz="1700"/>
                        <a:t> $("p").not(".intro");</a:t>
                      </a:r>
                      <a:endParaRPr lang="ko-KR" altLang="en-US" sz="1700"/>
                    </a:p>
                  </a:txBody>
                  <a:tcPr marL="91440" marR="91440"/>
                </a:tc>
              </a:tr>
              <a:tr h="1017396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700"/>
                    </a:p>
                    <a:p>
                      <a:pPr lvl="0" latinLnBrk="1">
                        <a:defRPr/>
                      </a:pPr>
                      <a:r>
                        <a:rPr lang="en-US" altLang="ko-KR" sz="1700"/>
                        <a:t>filter(selector)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700"/>
                        <a:t>선택요소 중 </a:t>
                      </a:r>
                      <a:r>
                        <a:rPr lang="en-US" altLang="ko-KR" sz="1700"/>
                        <a:t>Selector</a:t>
                      </a:r>
                      <a:r>
                        <a:rPr lang="ko-KR" altLang="en-US" sz="1700"/>
                        <a:t>와 일치하는 요소를 필터링한다</a:t>
                      </a:r>
                      <a:endParaRPr lang="ko-KR" altLang="en-US" sz="1700"/>
                    </a:p>
                    <a:p>
                      <a:pPr lvl="0" latinLnBrk="1">
                        <a:defRPr/>
                      </a:pPr>
                      <a:r>
                        <a:rPr lang="en-US" altLang="ko-KR" sz="1700"/>
                        <a:t>filter(‘:gt(1)’)</a:t>
                      </a:r>
                      <a:r>
                        <a:rPr lang="ko-KR" altLang="en-US" sz="1700"/>
                        <a:t>    </a:t>
                      </a:r>
                      <a:r>
                        <a:rPr lang="en-US" altLang="ko-KR" sz="1700"/>
                        <a:t>filter(‘:even’)   filter(‘:first)’</a:t>
                      </a:r>
                      <a:endParaRPr lang="en-US" altLang="ko-KR" sz="1700"/>
                    </a:p>
                    <a:p>
                      <a:pPr lvl="0" latinLnBrk="1">
                        <a:defRPr/>
                      </a:pPr>
                      <a:r>
                        <a:rPr lang="en-US" altLang="ko-KR" sz="1700"/>
                        <a:t>$("p").filter(".intro");</a:t>
                      </a:r>
                      <a:endParaRPr lang="en-US" altLang="ko-KR" sz="1700"/>
                    </a:p>
                  </a:txBody>
                  <a:tcPr marL="91440" marR="91440"/>
                </a:tc>
              </a:tr>
              <a:tr h="791720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700"/>
                        <a:t>is(</a:t>
                      </a:r>
                      <a:r>
                        <a:rPr lang="en-US" altLang="ko-KR" sz="1700" b="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selectorElement</a:t>
                      </a:r>
                      <a:r>
                        <a:rPr lang="en-US" altLang="ko-KR" sz="1700"/>
                        <a:t>)</a:t>
                      </a:r>
                      <a:endParaRPr lang="ko-KR" altLang="en-US" sz="17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700"/>
                        <a:t>선택요소가</a:t>
                      </a:r>
                      <a:r>
                        <a:rPr lang="en-US" altLang="ko-KR" sz="1700"/>
                        <a:t> </a:t>
                      </a:r>
                      <a:r>
                        <a:rPr lang="en-US" altLang="ko-KR" sz="1700" b="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selectorElement</a:t>
                      </a:r>
                      <a:r>
                        <a:rPr lang="en-US" altLang="ko-KR" sz="1700" baseline="0"/>
                        <a:t> </a:t>
                      </a:r>
                      <a:r>
                        <a:rPr lang="ko-KR" altLang="en-US" sz="1700" baseline="0"/>
                        <a:t>와 일치하는지 판단</a:t>
                      </a:r>
                      <a:endParaRPr lang="ko-KR" altLang="en-US" sz="1700" baseline="0"/>
                    </a:p>
                    <a:p>
                      <a:pPr lvl="0" latinLnBrk="1">
                        <a:defRPr/>
                      </a:pPr>
                      <a:r>
                        <a:rPr lang="en-US" altLang="ko-KR" sz="1700" baseline="0"/>
                        <a:t>true/ false</a:t>
                      </a:r>
                      <a:r>
                        <a:rPr lang="ko-KR" altLang="en-US" sz="1700" baseline="0"/>
                        <a:t>를 리턴</a:t>
                      </a:r>
                      <a:endParaRPr lang="ko-KR" altLang="en-US" sz="17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메소드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찾기탐색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endParaRPr lang="ko-KR" altLang="en-US"/>
          </a:p>
        </p:txBody>
      </p:sp>
      <p:graphicFrame>
        <p:nvGraphicFramePr>
          <p:cNvPr id="4" name="내용 개체 틀 5"/>
          <p:cNvGraphicFramePr/>
          <p:nvPr/>
        </p:nvGraphicFramePr>
        <p:xfrm>
          <a:off x="395342" y="849854"/>
          <a:ext cx="8350623" cy="453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35"/>
                <a:gridCol w="5799088"/>
              </a:tblGrid>
              <a:tr h="446876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/>
                        <a:t>메소드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357501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add()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/>
                        <a:t>선택확장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26141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next() nextAll()</a:t>
                      </a:r>
                      <a:endParaRPr lang="en-US" altLang="ko-KR"/>
                    </a:p>
                    <a:p>
                      <a:pPr lvl="0" latinLnBrk="1">
                        <a:defRPr/>
                      </a:pPr>
                      <a:r>
                        <a:rPr lang="en-US" altLang="ko-KR"/>
                        <a:t>nextUntil(selector)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/>
                        <a:t>선택요소의 다음 형제요소들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77732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prev() preveAll()</a:t>
                      </a:r>
                      <a:endParaRPr lang="en-US" altLang="ko-KR"/>
                    </a:p>
                    <a:p>
                      <a:pPr lvl="0" latinLnBrk="1">
                        <a:defRPr/>
                      </a:pPr>
                      <a:r>
                        <a:rPr lang="en-US" altLang="ko-KR"/>
                        <a:t>prevUntil(selector)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/>
                        <a:t>선택요소의 이전 형제요소들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00461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parent() pratents()</a:t>
                      </a:r>
                      <a:endParaRPr lang="en-US" altLang="ko-KR"/>
                    </a:p>
                    <a:p>
                      <a:pPr lvl="0" latinLnBrk="1">
                        <a:defRPr/>
                      </a:pPr>
                      <a:r>
                        <a:rPr lang="en-US" altLang="ko-KR"/>
                        <a:t>parents(selector)</a:t>
                      </a:r>
                      <a:endParaRPr lang="en-US" altLang="ko-KR"/>
                    </a:p>
                    <a:p>
                      <a:pPr lvl="0" latinLnBrk="1">
                        <a:defRPr/>
                      </a:pPr>
                      <a:r>
                        <a:rPr lang="en-US" altLang="ko-KR"/>
                        <a:t>parentsUntil(selector)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/>
                        <a:t>선택요소의 부모요소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77732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siblings() </a:t>
                      </a:r>
                      <a:endParaRPr lang="en-US" altLang="ko-KR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siblings(selector)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/>
                        <a:t>선택요소의 앞뒤 모든 요소들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31231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/>
                        <a:t>find()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baseline="0"/>
                        <a:t>선택요소의 후손요소들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892885"/>
            <a:ext cx="8650512" cy="5121381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div</a:t>
            </a:r>
            <a:r>
              <a:rPr lang="ko-KR" altLang="en-US"/>
              <a:t>로 감싸는 </a:t>
            </a:r>
            <a:r>
              <a:rPr lang="en-US" altLang="ko-KR"/>
              <a:t>p</a:t>
            </a:r>
            <a:r>
              <a:rPr lang="ko-KR" altLang="en-US"/>
              <a:t>태그와 그렇지 않은 </a:t>
            </a:r>
            <a:r>
              <a:rPr lang="en-US" altLang="ko-KR"/>
              <a:t>p</a:t>
            </a:r>
            <a:r>
              <a:rPr lang="ko-KR" altLang="en-US"/>
              <a:t>태그를 이용하여 </a:t>
            </a:r>
            <a:endParaRPr lang="ko-KR" altLang="en-US"/>
          </a:p>
          <a:p>
            <a:pPr lvl="0">
              <a:buNone/>
              <a:defRPr/>
            </a:pPr>
            <a:r>
              <a:rPr lang="en-US" altLang="ko-KR"/>
              <a:t>     </a:t>
            </a:r>
            <a:r>
              <a:rPr lang="ko-KR" altLang="en-US"/>
              <a:t>문자열을 작성한다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P</a:t>
            </a:r>
            <a:r>
              <a:rPr lang="ko-KR" altLang="en-US"/>
              <a:t>태그를 클릭하면 부모가</a:t>
            </a:r>
            <a:r>
              <a:rPr lang="en-US" altLang="ko-KR"/>
              <a:t>  div</a:t>
            </a:r>
            <a:r>
              <a:rPr lang="ko-KR" altLang="en-US"/>
              <a:t>인지 판단하여  맞다면</a:t>
            </a:r>
            <a:r>
              <a:rPr lang="en-US" altLang="ko-KR"/>
              <a:t> p</a:t>
            </a:r>
            <a:r>
              <a:rPr lang="ko-KR" altLang="en-US"/>
              <a:t>태그를 복사하여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글자색 빨강색으로 설정하여 부모에 붙여넣는다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    </a:t>
            </a:r>
            <a:endParaRPr lang="en-US" altLang="ko-KR"/>
          </a:p>
          <a:p>
            <a:pPr lvl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찾기메소드</a:t>
            </a:r>
            <a:r>
              <a:rPr lang="en-US" altLang="ko-KR"/>
              <a:t>(parent-is)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87276" y="2361360"/>
            <a:ext cx="4001845" cy="196321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25789" y="2334409"/>
            <a:ext cx="3985372" cy="2130014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06137" y="4603433"/>
            <a:ext cx="4392068" cy="1877209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906</ep:Words>
  <ep:PresentationFormat>화면 슬라이드 쇼(4:3)</ep:PresentationFormat>
  <ep:Paragraphs>87</ep:Paragraphs>
  <ep:Slides>20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1_Crayons</vt:lpstr>
      <vt:lpstr>슬라이드 1</vt:lpstr>
      <vt:lpstr>조작관련(Manipulation) 메소드들</vt:lpstr>
      <vt:lpstr>조작관련(Manipulation) 메소드들</vt:lpstr>
      <vt:lpstr>조작관련(Manipulation) 메소드들</vt:lpstr>
      <vt:lpstr>예제</vt:lpstr>
      <vt:lpstr>조작관련 (삭제 복사) 메소드</vt:lpstr>
      <vt:lpstr>필터링 메소드</vt:lpstr>
      <vt:lpstr>찾기탐색 메소드</vt:lpstr>
      <vt:lpstr>찾기메소드(parent-is)</vt:lpstr>
      <vt:lpstr>스타일시트(css)관련 메소드</vt:lpstr>
      <vt:lpstr>속성(attribute) 관련 메소드</vt:lpstr>
      <vt:lpstr>속성 메소드</vt:lpstr>
      <vt:lpstr>prop() 속성상태 설정 및 상태 얻기</vt:lpstr>
      <vt:lpstr>prop() 속성상태 설정 및 상태 얻기</vt:lpstr>
      <vt:lpstr>prop() 속성상태 설정 및 상태 얻기</vt:lpstr>
      <vt:lpstr>이벤트관련 메소드</vt:lpstr>
      <vt:lpstr>이벤트관련 메소드</vt:lpstr>
      <vt:lpstr>이벤트관련 메소드</vt:lpstr>
      <vt:lpstr>bind/delegate</vt:lpstr>
      <vt:lpstr>delegate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bms</cp:lastModifiedBy>
  <dcterms:modified xsi:type="dcterms:W3CDTF">2024-08-12T03:09:07.050</dcterms:modified>
  <cp:revision>2253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