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비동기</a:t>
            </a:r>
            <a:r>
              <a:rPr lang="en-US" altLang="ko-KR"/>
              <a:t>/</a:t>
            </a:r>
            <a:r>
              <a:rPr lang="ko-KR" altLang="en-US"/>
              <a:t>동기</a:t>
            </a:r>
            <a:br>
              <a:rPr lang="ko-KR" altLang="en-US"/>
            </a:b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콜백함수</a:t>
            </a:r>
            <a:r>
              <a:rPr lang="en-US" altLang="ko-KR"/>
              <a:t>-</a:t>
            </a: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91986"/>
            <a:ext cx="10972798" cy="5156840"/>
          </a:xfrm>
        </p:spPr>
        <p:txBody>
          <a:bodyPr>
            <a:normAutofit fontScale="62500" lnSpcReduction="2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84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차례로</a:t>
            </a:r>
            <a:r>
              <a:rPr xmlns:mc="http://schemas.openxmlformats.org/markup-compatibility/2006" xmlns:hp="http://schemas.haansoft.com/office/presentation/8.0" lang="en-US" altLang="ko-KR" sz="384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384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실행</a:t>
            </a:r>
            <a:r>
              <a:rPr xmlns:mc="http://schemas.openxmlformats.org/markup-compatibility/2006" xmlns:hp="http://schemas.haansoft.com/office/presentation/8.0" lang="en-US" altLang="ko-KR" sz="384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  <a:r>
              <a:rPr xmlns:mc="http://schemas.openxmlformats.org/markup-compatibility/2006" xmlns:hp="http://schemas.haansoft.com/office/presentation/8.0" lang="ko-KR" altLang="en-US" sz="384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결과 값의 순서를 보장 할 수 없다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login(‘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히어로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’, (username) =&gt;{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     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consile.log(`${username}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님 안녕하세요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`);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}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addToCart(‘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감자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’, (product) =&gt; {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      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console,log(`${product}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를 장바구니에 넣었습니다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`);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}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makePayment( ‘123412341234’, ‘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감자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’, (cardNumber, product) =&gt;{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      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console.log(`${cardNumber.slice(0,6)}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으로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${product}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를 구매 했어요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`);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})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콜백함수</a:t>
            </a:r>
            <a:r>
              <a:rPr lang="en-US" altLang="ko-KR"/>
              <a:t>-</a:t>
            </a: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796673"/>
          </a:xfrm>
        </p:spPr>
        <p:txBody>
          <a:bodyPr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각 작업은 이전의 작업에 의존한다 –이전작업 완료후 다음 작업 수행</a:t>
            </a:r>
            <a:endParaRPr xmlns:mc="http://schemas.openxmlformats.org/markup-compatibility/2006" xmlns:hp="http://schemas.haansoft.com/office/presentation/8.0" sz="2000" b="0" i="0" u="none" strike="noStrike" mc:Ignorable="hp" hp:hslEmbossed="0">
              <a:solidFill>
                <a:srgbClr val="000000"/>
              </a:solidFill>
              <a:latin typeface="맑은 고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콜백 함수를 이용하여 다음 작업을 호출한다</a:t>
            </a:r>
            <a:endParaRPr xmlns:mc="http://schemas.openxmlformats.org/markup-compatibility/2006" xmlns:hp="http://schemas.haansoft.com/office/presentation/8.0" sz="2000" b="0" i="0" u="none" strike="noStrike" mc:Ignorable="hp" hp:hslEmbossed="0">
              <a:solidFill>
                <a:srgbClr val="000000"/>
              </a:solidFill>
              <a:latin typeface="맑은 고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sz="2000" b="0" i="0" u="none" strike="noStrike" mc:Ignorable="hp" hp:hslEmbossed="0">
              <a:solidFill>
                <a:srgbClr val="000000"/>
              </a:solidFill>
              <a:latin typeface="맑은 고딕"/>
              <a:cs typeface="함초롬바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3935" y="2886225"/>
            <a:ext cx="10564127" cy="28078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login</a:t>
            </a:r>
            <a:r>
              <a:rPr xmlns:mc="http://schemas.openxmlformats.org/markup-compatibility/2006" xmlns:hp="http://schemas.haansoft.com/office/presentation/8.0" sz="2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(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2a00ff">
                    <a:alpha val="100000"/>
                  </a:srgbClr>
                </a:solidFill>
                <a:latin typeface="Arial"/>
                <a:ea typeface="굴림"/>
              </a:rPr>
              <a:t>'히어로'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  (dataname) =&gt; {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console.log(`${dataname}님 안녕하세요`);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addToCart(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2a00ff">
                    <a:alpha val="100000"/>
                  </a:srgbClr>
                </a:solidFill>
                <a:latin typeface="Arial"/>
                <a:ea typeface="굴림"/>
              </a:rPr>
              <a:t>'마들렌'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 (data)=&gt;{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	console.log(`${data}를 장바구니에 넣었습니다`);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	makePayment(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2a00ff">
                    <a:alpha val="100000"/>
                  </a:srgbClr>
                </a:solidFill>
                <a:latin typeface="Arial"/>
                <a:ea typeface="굴림"/>
              </a:rPr>
              <a:t>'123412341234'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2a00ff">
                    <a:alpha val="100000"/>
                  </a:srgbClr>
                </a:solidFill>
                <a:latin typeface="Arial"/>
                <a:ea typeface="굴림"/>
              </a:rPr>
              <a:t>'마들렌'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 (cardn, prod)=&gt;{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		console.log(`${cardn.slice(0,6)}****** 으로 ${prod}를 구매했습니다`);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	})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})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})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콜백함수</a:t>
            </a:r>
            <a:r>
              <a:rPr lang="en-US" altLang="ko-KR"/>
              <a:t>-</a:t>
            </a: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91986"/>
            <a:ext cx="10972798" cy="5455545"/>
          </a:xfrm>
        </p:spPr>
        <p:txBody>
          <a:bodyPr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코드의 가</a:t>
            </a:r>
            <a:r>
              <a:rPr xmlns:mc="http://schemas.openxmlformats.org/markup-compatibility/2006" xmlns:hp="http://schemas.haansoft.com/office/presentation/8.0" lang="ko-KR" altLang="en-US" sz="19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독</a:t>
            </a: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성</a:t>
            </a:r>
            <a:r>
              <a:rPr xmlns:mc="http://schemas.openxmlformats.org/markup-compatibility/2006" xmlns:hp="http://schemas.haansoft.com/office/presentation/8.0" lang="ko-KR" altLang="en-US" sz="19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  떨어짐</a:t>
            </a:r>
            <a:r>
              <a:rPr xmlns:mc="http://schemas.openxmlformats.org/markup-compatibility/2006" xmlns:hp="http://schemas.haansoft.com/office/presentation/8.0" lang="en-US" altLang="ko-KR" sz="19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/</a:t>
            </a:r>
            <a:r>
              <a:rPr xmlns:mc="http://schemas.openxmlformats.org/markup-compatibility/2006" xmlns:hp="http://schemas.haansoft.com/office/presentation/8.0" lang="ko-KR" altLang="en-US" sz="19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유지보수 어려움</a:t>
            </a:r>
            <a:endParaRPr xmlns:mc="http://schemas.openxmlformats.org/markup-compatibility/2006" xmlns:hp="http://schemas.haansoft.com/office/presentation/8.0" sz="1900" b="0" i="0" u="none" strike="noStrike" mc:Ignorable="hp" hp:hslEmbossed="0">
              <a:solidFill>
                <a:srgbClr val="000000"/>
              </a:solidFill>
              <a:latin typeface="맑은 고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결제후 리뷰 기능이나 쿠폰받기 기능이 필요하다면 그에 대한 콜백 함수가 추가된다 </a:t>
            </a:r>
            <a:r>
              <a:rPr xmlns:mc="http://schemas.openxmlformats.org/markup-compatibility/2006" xmlns:hp="http://schemas.haansoft.com/office/presentation/8.0" lang="EN-US" sz="19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endParaRPr xmlns:mc="http://schemas.openxmlformats.org/markup-compatibility/2006" xmlns:hp="http://schemas.haansoft.com/office/presentation/8.0" lang="EN-US" sz="19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더 많은 기능이 필요할 때 마다 콜백함수를 추가 하게 된다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xmlns:mc="http://schemas.openxmlformats.org/markup-compatibility/2006" xmlns:hp="http://schemas.haansoft.com/office/presentation/8.0" sz="2200" b="1" i="0" u="none" strike="noStrike" mc:Ignorable="hp" hp:hslEmbossed="0">
                <a:solidFill>
                  <a:srgbClr val="ff0000"/>
                </a:solidFill>
                <a:latin typeface="맑은 고딕"/>
                <a:cs typeface="함초롬바탕"/>
              </a:rPr>
              <a:t>콜백지옥</a:t>
            </a:r>
            <a:endParaRPr lang="ko-KR" altLang="en-US" sz="2200" b="1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9546" y="2840963"/>
            <a:ext cx="9545955" cy="38055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login('히어로',  (dataname) =&gt; {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3f7f5f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4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	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addToCart('마들렌', (data)=&gt;{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3f7f5f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		   makePayment('123412341234', '마들렌', (cardn, prod)=&gt;{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3f7f5f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		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        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reviewProduct(() =&gt; { 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3f7f5f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			       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 getCoupon(()=&gt;{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3f7f5f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				   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3f7f5f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			       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})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3f7f5f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		      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 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})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3f7f5f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		  })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3f7f5f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	   })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3f7f5f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3f7f5f">
                    <a:alpha val="100000"/>
                  </a:srgbClr>
                </a:solidFill>
                <a:latin typeface="Arial"/>
                <a:ea typeface="굴림"/>
              </a:rPr>
              <a:t>})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3f7f5f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콜백해결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l</a:t>
            </a:r>
            <a:r>
              <a:rPr lang="ko-KR" altLang="en-US" sz="2800"/>
              <a:t>ogin('히어로')</a:t>
            </a:r>
            <a:endParaRPr lang="ko-KR" altLang="en-US" sz="2800"/>
          </a:p>
          <a:p>
            <a:pPr marL="0" lvl="0" indent="0">
              <a:buNone/>
              <a:defRPr/>
            </a:pPr>
            <a:r>
              <a:rPr lang="ko-KR" altLang="en-US" sz="2800"/>
              <a:t> 	.then((username) =&gt; addToCart('마들렌'))</a:t>
            </a:r>
            <a:endParaRPr lang="ko-KR" altLang="en-US" sz="2800"/>
          </a:p>
          <a:p>
            <a:pPr marL="0" lvl="0" indent="0">
              <a:buNone/>
              <a:defRPr/>
            </a:pPr>
            <a:r>
              <a:rPr lang="ko-KR" altLang="en-US" sz="2800"/>
              <a:t> 	.then((product) =&gt; makePayment('123412341234', '마들렌'))</a:t>
            </a:r>
            <a:endParaRPr lang="ko-KR" altLang="en-US" sz="2800"/>
          </a:p>
          <a:p>
            <a:pPr marL="0" lvl="0" indent="0">
              <a:buNone/>
              <a:defRPr/>
            </a:pPr>
            <a:r>
              <a:rPr lang="ko-KR" altLang="en-US" sz="2800"/>
              <a:t> 	.then((cardNo,product) =&gt; reviewProduct(('good~~'))</a:t>
            </a:r>
            <a:endParaRPr lang="ko-KR" altLang="en-US" sz="2800"/>
          </a:p>
          <a:p>
            <a:pPr marL="0" lvl="0" indent="0">
              <a:buNone/>
              <a:defRPr/>
            </a:pPr>
            <a:r>
              <a:rPr lang="ko-KR" altLang="en-US" sz="2800"/>
              <a:t> 	.then(() =&gt;getCoupon())	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동기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sz="2500"/>
              <a:t>동기  </a:t>
            </a:r>
            <a:r>
              <a:rPr lang="en-US" altLang="ko-KR" sz="2500"/>
              <a:t> :</a:t>
            </a:r>
            <a:r>
              <a:rPr lang="ko-KR" altLang="en-US" sz="2500"/>
              <a:t> 순차적으로 한번에 하나씩 </a:t>
            </a:r>
            <a:endParaRPr lang="ko-KR" altLang="en-US" sz="2500"/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console.log(“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작업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1”);</a:t>
            </a: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console.log(“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작업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2”);</a:t>
            </a: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console.log(“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작업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3”);</a:t>
            </a: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엔진은 싱글쓰레드 – 한번에 하나씩 순차적으로 수행</a:t>
            </a:r>
            <a:endParaRPr xmlns:mc="http://schemas.openxmlformats.org/markup-compatibility/2006" xmlns:hp="http://schemas.haansoft.com/office/presentation/8.0" sz="22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작업 </a:t>
            </a:r>
            <a:r>
              <a:rPr xmlns:mc="http://schemas.openxmlformats.org/markup-compatibility/2006" xmlns:hp="http://schemas.haansoft.com/office/presentation/8.0" lang="EN-US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1</a:t>
            </a:r>
            <a:r>
              <a:rPr xmlns:mc="http://schemas.openxmlformats.org/markup-compatibility/2006" xmlns:hp="http://schemas.haansoft.com/office/presentation/8.0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 오래걸리는 작업이라면 </a:t>
            </a:r>
            <a:r>
              <a:rPr xmlns:mc="http://schemas.openxmlformats.org/markup-compatibility/2006" xmlns:hp="http://schemas.haansoft.com/office/presentation/8.0" lang="ko-KR" altLang="en-US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작업</a:t>
            </a:r>
            <a:r>
              <a:rPr xmlns:mc="http://schemas.openxmlformats.org/markup-compatibility/2006" xmlns:hp="http://schemas.haansoft.com/office/presentation/8.0" lang="EN-US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2, </a:t>
            </a:r>
            <a:r>
              <a:rPr xmlns:mc="http://schemas.openxmlformats.org/markup-compatibility/2006" xmlns:hp="http://schemas.haansoft.com/office/presentation/8.0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작업</a:t>
            </a:r>
            <a:r>
              <a:rPr xmlns:mc="http://schemas.openxmlformats.org/markup-compatibility/2006" xmlns:hp="http://schemas.haansoft.com/office/presentation/8.0" lang="EN-US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3</a:t>
            </a:r>
            <a:r>
              <a:rPr xmlns:mc="http://schemas.openxmlformats.org/markup-compatibility/2006" xmlns:hp="http://schemas.haansoft.com/office/presentation/8.0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은 작업</a:t>
            </a:r>
            <a:r>
              <a:rPr xmlns:mc="http://schemas.openxmlformats.org/markup-compatibility/2006" xmlns:hp="http://schemas.haansoft.com/office/presentation/8.0" lang="EN-US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1</a:t>
            </a:r>
            <a:r>
              <a:rPr xmlns:mc="http://schemas.openxmlformats.org/markup-compatibility/2006" xmlns:hp="http://schemas.haansoft.com/office/presentation/8.0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 끝날때까지 기다려야 한다 </a:t>
            </a:r>
            <a:endParaRPr xmlns:mc="http://schemas.openxmlformats.org/markup-compatibility/2006" xmlns:hp="http://schemas.haansoft.com/office/presentation/8.0" sz="22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작업</a:t>
            </a:r>
            <a:r>
              <a:rPr xmlns:mc="http://schemas.openxmlformats.org/markup-compatibility/2006" xmlns:hp="http://schemas.haansoft.com/office/presentation/8.0" lang="EN-US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1</a:t>
            </a:r>
            <a:r>
              <a:rPr xmlns:mc="http://schemas.openxmlformats.org/markup-compatibility/2006" xmlns:hp="http://schemas.haansoft.com/office/presentation/8.0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 수행되는동안 </a:t>
            </a:r>
            <a:r>
              <a:rPr xmlns:mc="http://schemas.openxmlformats.org/markup-compatibility/2006" xmlns:hp="http://schemas.haansoft.com/office/presentation/8.0" lang="EN-US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blocking</a:t>
            </a:r>
            <a:r>
              <a:rPr xmlns:mc="http://schemas.openxmlformats.org/markup-compatibility/2006" xmlns:hp="http://schemas.haansoft.com/office/presentation/8.0" lang="en-US" altLang="ko-KR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된다</a:t>
            </a:r>
            <a:endParaRPr xmlns:mc="http://schemas.openxmlformats.org/markup-compatibility/2006" xmlns:hp="http://schemas.haansoft.com/office/presentation/8.0" lang="ko-KR" altLang="en-US" sz="22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4" name="그림 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5691112" y="2015289"/>
            <a:ext cx="5070956" cy="201115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비동기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Wep Api </a:t>
            </a:r>
            <a:endParaRPr xmlns:mc="http://schemas.openxmlformats.org/markup-compatibility/2006" xmlns:hp="http://schemas.haansoft.com/office/presentation/8.0" lang="EN-US" sz="23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비동기가 가능한 이유는 </a:t>
            </a:r>
            <a:r>
              <a:rPr xmlns:mc="http://schemas.openxmlformats.org/markup-compatibility/2006" xmlns:hp="http://schemas.haansoft.com/office/presentation/8.0" 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WebApi </a:t>
            </a:r>
            <a:r>
              <a:rPr xmlns:mc="http://schemas.openxmlformats.org/markup-compatibility/2006" xmlns:hp="http://schemas.haansoft.com/office/presentation/8.0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의 존재</a:t>
            </a:r>
            <a:endParaRPr xmlns:mc="http://schemas.openxmlformats.org/markup-compatibility/2006" xmlns:hp="http://schemas.haansoft.com/office/presentation/8.0" sz="23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엔진과 별도로 별개의 브라우저</a:t>
            </a:r>
            <a:endParaRPr xmlns:mc="http://schemas.openxmlformats.org/markup-compatibility/2006" xmlns:hp="http://schemas.haansoft.com/office/presentation/8.0" sz="23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    </a:t>
            </a:r>
            <a:r>
              <a:rPr xmlns:mc="http://schemas.openxmlformats.org/markup-compatibility/2006" xmlns:hp="http://schemas.haansoft.com/office/presentation/8.0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환경에서 실행</a:t>
            </a:r>
            <a:endParaRPr xmlns:mc="http://schemas.openxmlformats.org/markup-compatibility/2006" xmlns:hp="http://schemas.haansoft.com/office/presentation/8.0" sz="23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여러가지를 동시에 실행할 수 있는</a:t>
            </a:r>
            <a:endParaRPr xmlns:mc="http://schemas.openxmlformats.org/markup-compatibility/2006" xmlns:hp="http://schemas.haansoft.com/office/presentation/8.0" sz="23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   </a:t>
            </a:r>
            <a:r>
              <a:rPr xmlns:mc="http://schemas.openxmlformats.org/markup-compatibility/2006" xmlns:hp="http://schemas.haansoft.com/office/presentation/8.0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멀티쓰레드 환경</a:t>
            </a:r>
            <a:endParaRPr xmlns:mc="http://schemas.openxmlformats.org/markup-compatibility/2006" xmlns:hp="http://schemas.haansoft.com/office/presentation/8.0" sz="23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pic>
        <p:nvPicPr>
          <p:cNvPr id="4" name="그림 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697579" y="1871539"/>
            <a:ext cx="4374703" cy="1991641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비동기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997199"/>
          </a:xfrm>
        </p:spPr>
        <p:txBody>
          <a:bodyPr>
            <a:normAutofit fontScale="62500" lnSpcReduction="20000"/>
          </a:bodyPr>
          <a:lstStyle/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sz="2857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857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s</a:t>
            </a:r>
            <a:r>
              <a:rPr xmlns:mc="http://schemas.openxmlformats.org/markup-compatibility/2006" xmlns:hp="http://schemas.haansoft.com/office/presentation/8.0" lang="EN-US" sz="2857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etTimeout(()=&gt;{</a:t>
            </a:r>
            <a:r>
              <a:rPr xmlns:mc="http://schemas.openxmlformats.org/markup-compatibility/2006" xmlns:hp="http://schemas.haansoft.com/office/presentation/8.0" lang="ko-KR" altLang="en-US" sz="2857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sz="2857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console.log(“2”);</a:t>
            </a:r>
            <a:r>
              <a:rPr xmlns:mc="http://schemas.openxmlformats.org/markup-compatibility/2006" xmlns:hp="http://schemas.haansoft.com/office/presentation/8.0" lang="ko-KR" altLang="en-US" sz="2857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endParaRPr xmlns:mc="http://schemas.openxmlformats.org/markup-compatibility/2006" xmlns:hp="http://schemas.haansoft.com/office/presentation/8.0" lang="ko-KR" altLang="en-US" sz="2857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EN-US" sz="2857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}. 3000)</a:t>
            </a:r>
            <a:endParaRPr xmlns:mc="http://schemas.openxmlformats.org/markup-compatibility/2006" xmlns:hp="http://schemas.haansoft.com/office/presentation/8.0" lang="EN-US" sz="2857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EN-US" sz="2857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console.log(“1”);</a:t>
            </a:r>
            <a:r>
              <a:rPr xmlns:mc="http://schemas.openxmlformats.org/markup-compatibility/2006" xmlns:hp="http://schemas.haansoft.com/office/presentation/8.0" lang="ko-KR" altLang="en-US" sz="2857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endParaRPr xmlns:mc="http://schemas.openxmlformats.org/markup-compatibility/2006" xmlns:hp="http://schemas.haansoft.com/office/presentation/8.0" lang="ko-KR" altLang="en-US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235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2235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결과  </a:t>
            </a:r>
            <a:r>
              <a:rPr xmlns:mc="http://schemas.openxmlformats.org/markup-compatibility/2006" xmlns:hp="http://schemas.haansoft.com/office/presentation/8.0" lang="en-US" altLang="ko-KR" sz="2235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1</a:t>
            </a:r>
            <a:r>
              <a:rPr xmlns:mc="http://schemas.openxmlformats.org/markup-compatibility/2006" xmlns:hp="http://schemas.haansoft.com/office/presentation/8.0" lang="ko-KR" altLang="en-US" sz="2235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235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=&gt;</a:t>
            </a:r>
            <a:r>
              <a:rPr xmlns:mc="http://schemas.openxmlformats.org/markup-compatibility/2006" xmlns:hp="http://schemas.haansoft.com/office/presentation/8.0" lang="ko-KR" altLang="en-US" sz="2235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 </a:t>
            </a:r>
            <a:r>
              <a:rPr xmlns:mc="http://schemas.openxmlformats.org/markup-compatibility/2006" xmlns:hp="http://schemas.haansoft.com/office/presentation/8.0" lang="en-US" altLang="ko-KR" sz="2235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</a:t>
            </a:r>
            <a:endParaRPr xmlns:mc="http://schemas.openxmlformats.org/markup-compatibility/2006" xmlns:hp="http://schemas.haansoft.com/office/presentation/8.0" lang="en-US" altLang="ko-KR" sz="2235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endParaRPr xmlns:mc="http://schemas.openxmlformats.org/markup-compatibility/2006" xmlns:hp="http://schemas.haansoft.com/office/presentation/8.0" lang="en-US" altLang="ko-KR" sz="2235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setTimeout(function(){ console.log("작업1");</a:t>
            </a:r>
            <a:endParaRPr xmlns:mc="http://schemas.openxmlformats.org/markup-compatibility/2006" xmlns:hp="http://schemas.haansoft.com/office/presentation/8.0" lang="ko-KR" altLang="en-US" sz="29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}, 2000);</a:t>
            </a:r>
            <a:endParaRPr xmlns:mc="http://schemas.openxmlformats.org/markup-compatibility/2006" xmlns:hp="http://schemas.haansoft.com/office/presentation/8.0" lang="ko-KR" altLang="en-US" sz="29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console.log("작업2");</a:t>
            </a:r>
            <a:endParaRPr xmlns:mc="http://schemas.openxmlformats.org/markup-compatibility/2006" xmlns:hp="http://schemas.haansoft.com/office/presentation/8.0" lang="ko-KR" altLang="en-US" sz="29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console.log("작업3");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   </a:t>
            </a:r>
            <a:endParaRPr xmlns:mc="http://schemas.openxmlformats.org/markup-compatibility/2006" xmlns:hp="http://schemas.haansoft.com/office/presentation/8.0" lang="ko-KR" altLang="en-US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352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결과 </a:t>
            </a:r>
            <a:r>
              <a:rPr xmlns:mc="http://schemas.openxmlformats.org/markup-compatibility/2006" xmlns:hp="http://schemas.haansoft.com/office/presentation/8.0" lang="en-US" altLang="ko-KR" sz="2352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:</a:t>
            </a:r>
            <a:r>
              <a:rPr xmlns:mc="http://schemas.openxmlformats.org/markup-compatibility/2006" xmlns:hp="http://schemas.haansoft.com/office/presentation/8.0" lang="ko-KR" altLang="en-US" sz="2352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작업</a:t>
            </a:r>
            <a:r>
              <a:rPr xmlns:mc="http://schemas.openxmlformats.org/markup-compatibility/2006" xmlns:hp="http://schemas.haansoft.com/office/presentation/8.0" lang="en-US" altLang="ko-KR" sz="2352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</a:t>
            </a:r>
            <a:r>
              <a:rPr xmlns:mc="http://schemas.openxmlformats.org/markup-compatibility/2006" xmlns:hp="http://schemas.haansoft.com/office/presentation/8.0" lang="ko-KR" altLang="en-US" sz="2352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352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=&gt;</a:t>
            </a:r>
            <a:r>
              <a:rPr xmlns:mc="http://schemas.openxmlformats.org/markup-compatibility/2006" xmlns:hp="http://schemas.haansoft.com/office/presentation/8.0" lang="ko-KR" altLang="en-US" sz="2352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작업</a:t>
            </a:r>
            <a:r>
              <a:rPr xmlns:mc="http://schemas.openxmlformats.org/markup-compatibility/2006" xmlns:hp="http://schemas.haansoft.com/office/presentation/8.0" lang="en-US" altLang="ko-KR" sz="2352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3</a:t>
            </a:r>
            <a:r>
              <a:rPr xmlns:mc="http://schemas.openxmlformats.org/markup-compatibility/2006" xmlns:hp="http://schemas.haansoft.com/office/presentation/8.0" lang="ko-KR" altLang="en-US" sz="2352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352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=&gt;</a:t>
            </a:r>
            <a:r>
              <a:rPr xmlns:mc="http://schemas.openxmlformats.org/markup-compatibility/2006" xmlns:hp="http://schemas.haansoft.com/office/presentation/8.0" lang="ko-KR" altLang="en-US" sz="2352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작업</a:t>
            </a:r>
            <a:r>
              <a:rPr xmlns:mc="http://schemas.openxmlformats.org/markup-compatibility/2006" xmlns:hp="http://schemas.haansoft.com/office/presentation/8.0" lang="en-US" altLang="ko-KR" sz="2352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1</a:t>
            </a:r>
            <a:endParaRPr xmlns:mc="http://schemas.openxmlformats.org/markup-compatibility/2006" xmlns:hp="http://schemas.haansoft.com/office/presentation/8.0" lang="en-US" altLang="ko-KR" sz="2352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endParaRPr xmlns:mc="http://schemas.openxmlformats.org/markup-compatibility/2006" xmlns:hp="http://schemas.haansoft.com/office/presentation/8.0" lang="en-US" altLang="ko-KR" sz="2352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88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작업1 을 WEPAPI로 넘기고( 2초가 지난다음 실행)</a:t>
            </a:r>
            <a:endParaRPr xmlns:mc="http://schemas.openxmlformats.org/markup-compatibility/2006" xmlns:hp="http://schemas.haansoft.com/office/presentation/8.0" lang="ko-KR" altLang="en-US" sz="288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88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다음 작업2, 작업3이  곧바로 실행된다</a:t>
            </a:r>
            <a:endParaRPr xmlns:mc="http://schemas.openxmlformats.org/markup-compatibility/2006" xmlns:hp="http://schemas.haansoft.com/office/presentation/8.0" lang="ko-KR" altLang="en-US" sz="288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419473" y="1600200"/>
            <a:ext cx="3774220" cy="273415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콜백함수</a:t>
            </a:r>
            <a:r>
              <a:rPr lang="en-US" altLang="ko-KR"/>
              <a:t>-</a:t>
            </a:r>
            <a:r>
              <a:rPr lang="ko-KR" altLang="en-US"/>
              <a:t>동기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5047332"/>
          </a:xfrm>
        </p:spPr>
        <p:txBody>
          <a:bodyPr>
            <a:normAutofit fontScale="85000" lnSpcReduction="2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콜백 함수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: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다른 함수의 인자로 전달되는 함수</a:t>
            </a:r>
            <a:endParaRPr xmlns:mc="http://schemas.openxmlformats.org/markup-compatibility/2006" xmlns:hp="http://schemas.haansoft.com/office/presentation/8.0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lvl="0" indent="0">
              <a:buNone/>
              <a:defRPr/>
            </a:pPr>
            <a:r>
              <a:rPr lang="ko-KR" altLang="en-US" sz="2500">
                <a:solidFill>
                  <a:srgbClr val="ff0000"/>
                </a:solidFill>
              </a:rPr>
              <a:t>function main</a:t>
            </a:r>
            <a:r>
              <a:rPr lang="ko-KR" altLang="en-US" sz="2500"/>
              <a:t>(</a:t>
            </a:r>
            <a:r>
              <a:rPr lang="ko-KR" altLang="en-US" sz="2500">
                <a:solidFill>
                  <a:srgbClr val="0000ff"/>
                </a:solidFill>
              </a:rPr>
              <a:t>fncall</a:t>
            </a:r>
            <a:r>
              <a:rPr lang="ko-KR" altLang="en-US" sz="2500"/>
              <a:t>){     </a:t>
            </a:r>
            <a:r>
              <a:rPr lang="en-US" altLang="ko-KR" sz="2500"/>
              <a:t>//fncall  : function</a:t>
            </a:r>
            <a:r>
              <a:rPr lang="ko-KR" altLang="en-US" sz="2500"/>
              <a:t> </a:t>
            </a:r>
            <a:r>
              <a:rPr lang="en-US" altLang="ko-KR" sz="2500"/>
              <a:t>dl </a:t>
            </a:r>
            <a:r>
              <a:rPr lang="ko-KR" altLang="en-US" sz="2500"/>
              <a:t>전달되어</a:t>
            </a:r>
            <a:r>
              <a:rPr lang="en-US" altLang="ko-KR" sz="2500"/>
              <a:t> </a:t>
            </a:r>
            <a:r>
              <a:rPr lang="ko-KR" altLang="en-US" sz="2500"/>
              <a:t>짐</a:t>
            </a:r>
            <a:endParaRPr lang="ko-KR" altLang="en-US" sz="2500"/>
          </a:p>
          <a:p>
            <a:pPr marL="0" lvl="0" indent="0">
              <a:buNone/>
              <a:defRPr/>
            </a:pPr>
            <a:r>
              <a:rPr lang="ko-KR" altLang="en-US" sz="2500"/>
              <a:t>	console.log("1");</a:t>
            </a:r>
            <a:endParaRPr lang="ko-KR" altLang="en-US" sz="2500"/>
          </a:p>
          <a:p>
            <a:pPr marL="0" lvl="0" indent="0">
              <a:buNone/>
              <a:defRPr/>
            </a:pPr>
            <a:r>
              <a:rPr lang="ko-KR" altLang="en-US" sz="2500"/>
              <a:t>	</a:t>
            </a:r>
            <a:endParaRPr lang="ko-KR" altLang="en-US" sz="2500"/>
          </a:p>
          <a:p>
            <a:pPr marL="0" lvl="0" indent="0">
              <a:buNone/>
              <a:defRPr/>
            </a:pPr>
            <a:r>
              <a:rPr lang="ko-KR" altLang="en-US" sz="2500"/>
              <a:t>	//main()의 인자 로 받은</a:t>
            </a:r>
            <a:r>
              <a:rPr lang="en-US" altLang="ko-KR" sz="2500"/>
              <a:t> </a:t>
            </a:r>
            <a:r>
              <a:rPr lang="en-US" altLang="ko-KR" sz="2500">
                <a:solidFill>
                  <a:srgbClr val="0000ff"/>
                </a:solidFill>
              </a:rPr>
              <a:t>f</a:t>
            </a:r>
            <a:r>
              <a:rPr lang="ko-KR" altLang="en-US" sz="2500">
                <a:solidFill>
                  <a:srgbClr val="0000ff"/>
                </a:solidFill>
              </a:rPr>
              <a:t>unc</a:t>
            </a:r>
            <a:r>
              <a:rPr lang="en-US" altLang="ko-KR" sz="2500">
                <a:solidFill>
                  <a:srgbClr val="0000ff"/>
                </a:solidFill>
              </a:rPr>
              <a:t>tion</a:t>
            </a:r>
            <a:r>
              <a:rPr lang="ko-KR" altLang="en-US" sz="2500">
                <a:solidFill>
                  <a:srgbClr val="0000ff"/>
                </a:solidFill>
              </a:rPr>
              <a:t>를 호출</a:t>
            </a:r>
            <a:r>
              <a:rPr lang="ko-KR" altLang="en-US" sz="2500"/>
              <a:t> 한다</a:t>
            </a:r>
            <a:endParaRPr lang="ko-KR" altLang="en-US" sz="2500"/>
          </a:p>
          <a:p>
            <a:pPr marL="0" lvl="0" indent="0">
              <a:buNone/>
              <a:defRPr/>
            </a:pPr>
            <a:r>
              <a:rPr lang="ko-KR" altLang="en-US" sz="2500"/>
              <a:t>	fncall();</a:t>
            </a:r>
            <a:endParaRPr lang="ko-KR" altLang="en-US" sz="2500"/>
          </a:p>
          <a:p>
            <a:pPr marL="0" lvl="0" indent="0">
              <a:buNone/>
              <a:defRPr/>
            </a:pPr>
            <a:r>
              <a:rPr lang="ko-KR" altLang="en-US" sz="2500"/>
              <a:t>}</a:t>
            </a:r>
            <a:endParaRPr lang="ko-KR" altLang="en-US" sz="2500"/>
          </a:p>
          <a:p>
            <a:pPr marL="0" lvl="0" indent="0">
              <a:buNone/>
              <a:defRPr/>
            </a:pPr>
            <a:endParaRPr lang="ko-KR" altLang="en-US" sz="2500"/>
          </a:p>
          <a:p>
            <a:pPr marL="342900" lvl="0" indent="-342900">
              <a:defRPr/>
            </a:pPr>
            <a:r>
              <a:rPr lang="ko-KR" altLang="en-US" sz="2500"/>
              <a:t> </a:t>
            </a:r>
            <a:r>
              <a:rPr lang="en-US" altLang="ko-KR" sz="2500"/>
              <a:t>main()</a:t>
            </a:r>
            <a:r>
              <a:rPr lang="ko-KR" altLang="en-US" sz="2500"/>
              <a:t>함수 호출시 인자로 </a:t>
            </a:r>
            <a:r>
              <a:rPr lang="en-US" altLang="ko-KR" sz="2500"/>
              <a:t>function()</a:t>
            </a:r>
            <a:r>
              <a:rPr lang="ko-KR" altLang="en-US" sz="2500"/>
              <a:t>을 전달 </a:t>
            </a:r>
            <a:r>
              <a:rPr lang="en-US" altLang="ko-KR" sz="2500"/>
              <a:t>,</a:t>
            </a:r>
            <a:r>
              <a:rPr lang="ko-KR" altLang="en-US" sz="2500"/>
              <a:t> </a:t>
            </a:r>
            <a:r>
              <a:rPr lang="en-US" altLang="ko-KR" sz="2500"/>
              <a:t>main() </a:t>
            </a:r>
            <a:r>
              <a:rPr lang="ko-KR" altLang="en-US" sz="2500"/>
              <a:t>함수에서</a:t>
            </a:r>
            <a:r>
              <a:rPr lang="en-US" altLang="ko-KR" sz="2500"/>
              <a:t> </a:t>
            </a:r>
            <a:r>
              <a:rPr lang="ko-KR" altLang="en-US" sz="2500"/>
              <a:t> </a:t>
            </a:r>
            <a:r>
              <a:rPr lang="en-US" altLang="ko-KR" sz="2500"/>
              <a:t>fncall</a:t>
            </a:r>
            <a:r>
              <a:rPr lang="ko-KR" altLang="en-US" sz="2500"/>
              <a:t>변수로 받는다</a:t>
            </a:r>
            <a:endParaRPr lang="ko-KR" altLang="en-US" sz="2500"/>
          </a:p>
          <a:p>
            <a:pPr marL="0" lvl="0" indent="0">
              <a:buNone/>
              <a:defRPr/>
            </a:pPr>
            <a:r>
              <a:rPr lang="ko-KR" altLang="en-US" sz="2500">
                <a:solidFill>
                  <a:srgbClr val="ff0000"/>
                </a:solidFill>
              </a:rPr>
              <a:t>main</a:t>
            </a:r>
            <a:r>
              <a:rPr lang="ko-KR" altLang="en-US" sz="2500"/>
              <a:t>(</a:t>
            </a:r>
            <a:r>
              <a:rPr lang="ko-KR" altLang="en-US" sz="2500">
                <a:solidFill>
                  <a:srgbClr val="0000ff"/>
                </a:solidFill>
              </a:rPr>
              <a:t>function(){      </a:t>
            </a:r>
            <a:endParaRPr lang="en-US" altLang="ko-KR" sz="2500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500">
                <a:solidFill>
                  <a:srgbClr val="0000ff"/>
                </a:solidFill>
              </a:rPr>
              <a:t>	console.log("2");</a:t>
            </a:r>
            <a:endParaRPr lang="ko-KR" altLang="en-US" sz="2500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500">
                <a:solidFill>
                  <a:srgbClr val="0000ff"/>
                </a:solidFill>
              </a:rPr>
              <a:t>}</a:t>
            </a:r>
            <a:r>
              <a:rPr lang="ko-KR" altLang="en-US" sz="2500"/>
              <a:t>)</a:t>
            </a:r>
            <a:endParaRPr lang="ko-KR" altLang="en-US" sz="2500"/>
          </a:p>
          <a:p>
            <a:pPr marL="0" lvl="0" indent="0">
              <a:buNone/>
              <a:defRPr/>
            </a:pPr>
            <a:r>
              <a:rPr lang="ko-KR" altLang="en-US" sz="2500"/>
              <a:t>console.log("3");</a:t>
            </a:r>
            <a:endParaRPr lang="ko-KR" altLang="en-US" sz="2500"/>
          </a:p>
          <a:p>
            <a:pPr marL="0" lvl="0" indent="0">
              <a:buNone/>
              <a:defRPr/>
            </a:pPr>
            <a:endParaRPr lang="ko-KR" altLang="en-US" sz="2500"/>
          </a:p>
          <a:p>
            <a:pPr marL="0" lvl="0" indent="0">
              <a:buNone/>
              <a:defRPr/>
            </a:pPr>
            <a:r>
              <a:rPr lang="ko-KR" altLang="en-US" sz="2500"/>
              <a:t>//결과 : 1 2 3 </a:t>
            </a:r>
            <a:endParaRPr xmlns:mc="http://schemas.openxmlformats.org/markup-compatibility/2006" xmlns:hp="http://schemas.haansoft.com/office/presentation/8.0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endParaRPr xmlns:mc="http://schemas.openxmlformats.org/markup-compatibility/2006" xmlns:hp="http://schemas.haansoft.com/office/presentation/8.0" lang="en-US" altLang="ko-KR" sz="21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비동기에서의콜백함수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비동기 처리에서 사용 </a:t>
            </a:r>
            <a:r>
              <a:rPr xmlns:mc="http://schemas.openxmlformats.org/markup-compatibility/2006" xmlns:hp="http://schemas.haansoft.com/office/presentation/8.0" 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- </a:t>
            </a:r>
            <a:r>
              <a:rPr xmlns:mc="http://schemas.openxmlformats.org/markup-compatibility/2006" xmlns:hp="http://schemas.haansoft.com/office/presentation/8.0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비동기 콜백</a:t>
            </a:r>
            <a:endParaRPr xmlns:mc="http://schemas.openxmlformats.org/markup-compatibility/2006" xmlns:hp="http://schemas.haansoft.com/office/presentation/8.0" sz="23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비동기 처리후 서버에서 받아온 데이터로 후처리를 하려고 한다 </a:t>
            </a:r>
            <a:endParaRPr xmlns:mc="http://schemas.openxmlformats.org/markup-compatibility/2006" xmlns:hp="http://schemas.haansoft.com/office/presentation/8.0" lang="ko-KR" altLang="en-US" sz="23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하지만 후처리가 먼저 실행 되어짐</a:t>
            </a:r>
            <a:endParaRPr xmlns:mc="http://schemas.openxmlformats.org/markup-compatibility/2006" xmlns:hp="http://schemas.haansoft.com/office/presentation/8.0" lang="ko-KR" altLang="en-US" sz="23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710" y="3429000"/>
            <a:ext cx="7763654" cy="22745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rgbClr val="7f0055">
                    <a:alpha val="100000"/>
                  </a:srgbClr>
                </a:solidFill>
                <a:latin typeface="Arial"/>
                <a:ea typeface="굴림"/>
              </a:rPr>
              <a:t>function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main(){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setTimeout(()=&gt;{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	console.log(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2a00ff">
                    <a:alpha val="100000"/>
                  </a:srgbClr>
                </a:solidFill>
                <a:latin typeface="Arial"/>
                <a:ea typeface="굴림"/>
              </a:rPr>
              <a:t>"서버에서 데이타 받아옴"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}, 2000)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}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main();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console.log(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2a00ff">
                    <a:alpha val="100000"/>
                  </a:srgbClr>
                </a:solidFill>
                <a:latin typeface="Arial"/>
                <a:ea typeface="굴림"/>
              </a:rPr>
              <a:t>"후처리"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);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     </a:t>
            </a:r>
            <a:endParaRPr xmlns:mc="http://schemas.openxmlformats.org/markup-compatibility/2006" xmlns:hp="http://schemas.haansoft.com/office/presentation/8.0" lang="ko-KR" altLang="en-US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비동기에서의콜백함수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5088305"/>
          </a:xfrm>
        </p:spPr>
        <p:txBody>
          <a:bodyPr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2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비동기 작업이 실행된후 후처리는 콜백함수를 통하여 한다</a:t>
            </a:r>
            <a:endParaRPr lang="ko-KR" altLang="en-US" sz="2200"/>
          </a:p>
        </p:txBody>
      </p:sp>
      <p:sp>
        <p:nvSpPr>
          <p:cNvPr id="5" name="가로 글상자 4"/>
          <p:cNvSpPr txBox="1"/>
          <p:nvPr/>
        </p:nvSpPr>
        <p:spPr>
          <a:xfrm>
            <a:off x="1122947" y="2214412"/>
            <a:ext cx="6096000" cy="96393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main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()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함수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의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인자로 함수를 전달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setTimeout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내 에서 인자로 전달된 콜백함수를 호출한다 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23523" y="3178342"/>
            <a:ext cx="6627295" cy="32595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800" b="1" i="0" strike="noStrike" mc:Ignorable="hp" hp:hslEmbossed="0">
                <a:solidFill>
                  <a:srgbClr val="7f0055">
                    <a:alpha val="100000"/>
                  </a:srgbClr>
                </a:solidFill>
                <a:latin typeface="Arial"/>
                <a:ea typeface="굴림"/>
              </a:rPr>
              <a:t>function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main(fncall){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setTimeout(()=&gt;{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	console.log(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2a00ff">
                    <a:alpha val="100000"/>
                  </a:srgbClr>
                </a:solidFill>
                <a:latin typeface="Arial"/>
                <a:ea typeface="굴림"/>
              </a:rPr>
              <a:t>"서버에서 데이타 받아옴"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);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	fncall();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   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여기서 콜백함수를 호출</a:t>
            </a: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}, 2000)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}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main(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7f0055">
                    <a:alpha val="100000"/>
                  </a:srgbClr>
                </a:solidFill>
                <a:latin typeface="Arial"/>
                <a:ea typeface="굴림"/>
              </a:rPr>
              <a:t>function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(){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console.log(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2a00ff">
                    <a:alpha val="100000"/>
                  </a:srgbClr>
                </a:solidFill>
                <a:latin typeface="Arial"/>
                <a:ea typeface="굴림"/>
              </a:rPr>
              <a:t>"후처리"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);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}); 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콜백함수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836779"/>
          </a:xfrm>
        </p:spPr>
        <p:txBody>
          <a:bodyPr/>
          <a:lstStyle/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</a:rPr>
              <a:t>콜백 함수의 호출시 인자로 데이타가 있는 경우</a:t>
            </a:r>
            <a:endParaRPr lang="ko-KR" altLang="en-US" sz="20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</a:rPr>
              <a:t>비동기</a:t>
            </a:r>
            <a:r>
              <a:rPr lang="en-US" altLang="ko-KR" sz="2000">
                <a:latin typeface="맑은 고딕"/>
                <a:ea typeface="맑은 고딕"/>
              </a:rPr>
              <a:t> </a:t>
            </a:r>
            <a:r>
              <a:rPr lang="ko-KR" altLang="en-US" sz="2000">
                <a:latin typeface="맑은 고딕"/>
                <a:ea typeface="맑은 고딕"/>
              </a:rPr>
              <a:t>처리시</a:t>
            </a:r>
            <a:r>
              <a:rPr lang="en-US" altLang="ko-KR" sz="2000">
                <a:latin typeface="맑은 고딕"/>
                <a:ea typeface="맑은 고딕"/>
              </a:rPr>
              <a:t>(setTimeout) </a:t>
            </a:r>
            <a:r>
              <a:rPr lang="ko-KR" altLang="en-US" sz="2000">
                <a:latin typeface="맑은 고딕"/>
                <a:ea typeface="맑은 고딕"/>
              </a:rPr>
              <a:t>내에서</a:t>
            </a:r>
            <a:r>
              <a:rPr lang="en-US" altLang="ko-KR" sz="2000">
                <a:latin typeface="맑은 고딕"/>
                <a:ea typeface="맑은 고딕"/>
              </a:rPr>
              <a:t> callback</a:t>
            </a:r>
            <a:r>
              <a:rPr lang="ko-KR" altLang="en-US" sz="2000">
                <a:latin typeface="맑은 고딕"/>
                <a:ea typeface="맑은 고딕"/>
              </a:rPr>
              <a:t>호출시 </a:t>
            </a:r>
            <a:r>
              <a:rPr lang="en-US" altLang="ko-KR" sz="2000">
                <a:latin typeface="맑은 고딕"/>
                <a:ea typeface="맑은 고딕"/>
              </a:rPr>
              <a:t>{name : ‘</a:t>
            </a:r>
            <a:r>
              <a:rPr lang="ko-KR" altLang="en-US" sz="2000">
                <a:latin typeface="맑은 고딕"/>
                <a:ea typeface="맑은 고딕"/>
              </a:rPr>
              <a:t>데이타'</a:t>
            </a:r>
            <a:r>
              <a:rPr lang="en-US" altLang="ko-KR" sz="2000">
                <a:latin typeface="맑은 고딕"/>
                <a:ea typeface="맑은 고딕"/>
              </a:rPr>
              <a:t>}</a:t>
            </a:r>
            <a:r>
              <a:rPr lang="ko-KR" altLang="en-US" sz="2000">
                <a:latin typeface="맑은 고딕"/>
                <a:ea typeface="맑은 고딕"/>
              </a:rPr>
              <a:t> 를 </a:t>
            </a:r>
            <a:endParaRPr lang="ko-KR" altLang="en-US" sz="2000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latin typeface="맑은 고딕"/>
                <a:ea typeface="맑은 고딕"/>
              </a:rPr>
              <a:t>    인자로 넘기면  </a:t>
            </a:r>
            <a:r>
              <a:rPr lang="en-US" altLang="ko-KR" sz="2000">
                <a:latin typeface="맑은 고딕"/>
                <a:ea typeface="맑은 고딕"/>
              </a:rPr>
              <a:t>getData()</a:t>
            </a:r>
            <a:r>
              <a:rPr lang="ko-KR" altLang="en-US" sz="2000">
                <a:latin typeface="맑은 고딕"/>
                <a:ea typeface="맑은 고딕"/>
              </a:rPr>
              <a:t>함수의 콜백함수에서 </a:t>
            </a:r>
            <a:r>
              <a:rPr lang="en-US" altLang="ko-KR" sz="2000">
                <a:latin typeface="맑은 고딕"/>
                <a:ea typeface="맑은 고딕"/>
              </a:rPr>
              <a:t>data</a:t>
            </a:r>
            <a:r>
              <a:rPr lang="ko-KR" altLang="en-US" sz="2000">
                <a:latin typeface="맑은 고딕"/>
                <a:ea typeface="맑은 고딕"/>
              </a:rPr>
              <a:t>변수로 받는다 </a:t>
            </a:r>
            <a:endParaRPr lang="ko-KR" altLang="en-US" sz="2000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0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20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33023" y="2709762"/>
            <a:ext cx="10176610" cy="32890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function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getData(fncall){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setTimeout(()=&gt;{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	console.log(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"서버에서 데이타 받아옴"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);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	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ff0000"/>
                </a:solidFill>
                <a:latin typeface="Arial"/>
                <a:ea typeface="굴림"/>
              </a:rPr>
              <a:t>fncall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({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Arial"/>
                <a:ea typeface="굴림"/>
              </a:rPr>
              <a:t>name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: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2a00ff">
                    <a:alpha val="100000"/>
                  </a:srgbClr>
                </a:solidFill>
                <a:latin typeface="Arial"/>
                <a:ea typeface="굴림"/>
              </a:rPr>
              <a:t>"히어로"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});</a:t>
            </a:r>
            <a:r>
              <a:rPr xmlns:mc="http://schemas.openxmlformats.org/markup-compatibility/2006" xmlns:hp="http://schemas.haansoft.com/office/presentation/8.0" lang="ko-KR" altLang="en-US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   </a:t>
            </a:r>
            <a:r>
              <a:rPr xmlns:mc="http://schemas.openxmlformats.org/markup-compatibility/2006" xmlns:hp="http://schemas.haansoft.com/office/presentation/8.0" lang="en-US" altLang="ko-KR" sz="2100" b="0" i="0" strike="noStrike" mc:Ignorable="hp" hp:hslEmbossed="0">
                <a:solidFill>
                  <a:srgbClr val="6182d6"/>
                </a:solidFill>
                <a:latin typeface="Arial"/>
                <a:ea typeface="굴림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2100" b="0" i="0" strike="noStrike" mc:Ignorable="hp" hp:hslEmbossed="0">
                <a:solidFill>
                  <a:srgbClr val="6182d6"/>
                </a:solidFill>
                <a:latin typeface="Arial"/>
                <a:ea typeface="굴림"/>
              </a:rPr>
              <a:t>콜백함수호출시 파라미터로 넘김</a:t>
            </a:r>
            <a:r>
              <a:rPr xmlns:mc="http://schemas.openxmlformats.org/markup-compatibility/2006" xmlns:hp="http://schemas.haansoft.com/office/presentation/8.0" lang="ko-KR" altLang="en-US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endParaRPr xmlns:mc="http://schemas.openxmlformats.org/markup-compatibility/2006" xmlns:hp="http://schemas.haansoft.com/office/presentation/8.0" lang="ko-KR" altLang="en-US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}, 2000)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}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getData(</a:t>
            </a:r>
            <a:r>
              <a:rPr xmlns:mc="http://schemas.openxmlformats.org/markup-compatibility/2006" xmlns:hp="http://schemas.haansoft.com/office/presentation/8.0" sz="2100" b="1" i="0" strike="noStrike" mc:Ignorable="hp" hp:hslEmbossed="0">
                <a:solidFill>
                  <a:srgbClr val="7f0055">
                    <a:alpha val="100000"/>
                  </a:srgbClr>
                </a:solidFill>
                <a:latin typeface="Arial"/>
                <a:ea typeface="굴림"/>
              </a:rPr>
              <a:t>function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(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/>
                </a:solidFill>
                <a:latin typeface="Arial"/>
                <a:ea typeface="굴림"/>
              </a:rPr>
              <a:t>data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){</a:t>
            </a:r>
            <a:r>
              <a:rPr xmlns:mc="http://schemas.openxmlformats.org/markup-compatibility/2006" xmlns:hp="http://schemas.haansoft.com/office/presentation/8.0" lang="ko-KR" altLang="en-US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  </a:t>
            </a:r>
            <a:r>
              <a:rPr xmlns:mc="http://schemas.openxmlformats.org/markup-compatibility/2006" xmlns:hp="http://schemas.haansoft.com/office/presentation/8.0" lang="en-US" altLang="ko-KR" sz="2100" b="0" i="0" strike="noStrike" mc:Ignorable="hp" hp:hslEmbossed="0">
                <a:solidFill>
                  <a:srgbClr val="6182d6"/>
                </a:solidFill>
                <a:latin typeface="Arial"/>
                <a:ea typeface="굴림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2100" b="0" i="0" strike="noStrike" mc:Ignorable="hp" hp:hslEmbossed="0">
                <a:solidFill>
                  <a:srgbClr val="6182d6"/>
                </a:solidFill>
                <a:latin typeface="Arial"/>
                <a:ea typeface="굴림"/>
              </a:rPr>
              <a:t> 파라미터값을 받는 변수</a:t>
            </a:r>
            <a:endParaRPr xmlns:mc="http://schemas.openxmlformats.org/markup-compatibility/2006" xmlns:hp="http://schemas.haansoft.com/office/presentation/8.0" lang="ko-KR" altLang="en-US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console.log(`후처리 데이타 ${data.name}`);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}); 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콜백함수</a:t>
            </a:r>
            <a:r>
              <a:rPr lang="en-US" altLang="ko-KR"/>
              <a:t>-</a:t>
            </a: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987173"/>
          </a:xfrm>
        </p:spPr>
        <p:txBody>
          <a:bodyPr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로그인</a:t>
            </a:r>
            <a:r>
              <a:rPr xmlns:mc="http://schemas.openxmlformats.org/markup-compatibility/2006" xmlns:hp="http://schemas.haansoft.com/office/presentation/8.0" lang="en-US" altLang="ko-KR" sz="19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/</a:t>
            </a: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장바구니</a:t>
            </a:r>
            <a:r>
              <a:rPr xmlns:mc="http://schemas.openxmlformats.org/markup-compatibility/2006" xmlns:hp="http://schemas.haansoft.com/office/presentation/8.0" lang="en-US" altLang="ko-KR" sz="19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/</a:t>
            </a: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결제하기 </a:t>
            </a:r>
            <a:endParaRPr xmlns:mc="http://schemas.openxmlformats.org/markup-compatibility/2006" xmlns:hp="http://schemas.haansoft.com/office/presentation/8.0" sz="1900" b="0" i="0" u="none" strike="noStrike" mc:Ignorable="hp" hp:hslEmbossed="0">
              <a:solidFill>
                <a:srgbClr val="000000"/>
              </a:solidFill>
              <a:latin typeface="맑은 고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맑은 고딕"/>
                <a:cs typeface="함초롬바탕"/>
              </a:rPr>
              <a:t>각 작업은 이전의 작업에 의존한다 –이전작업 완료후 다음 작업 수행</a:t>
            </a:r>
            <a:endParaRPr lang="ko-KR" altLang="en-US" sz="1900">
              <a:latin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85335" y="2940367"/>
            <a:ext cx="3021330" cy="2390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1102892" y="2617144"/>
            <a:ext cx="8141369" cy="3229301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f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unction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ko-KR" altLang="en-US" sz="3000" b="1" i="0" strike="noStrike" mc:Ignorable="hp" hp:hslEmbossed="0">
                <a:solidFill>
                  <a:srgbClr val="7f0055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login(username, fncall){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setTimeout( ()=&gt;{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fncall(username);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}, </a:t>
            </a:r>
            <a:r>
              <a:rPr xmlns:mc="http://schemas.openxmlformats.org/markup-compatibility/2006" xmlns:hp="http://schemas.haansoft.com/office/presentation/8.0" lang="en-US" altLang="ko-KR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2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000)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}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function addToCart(product, fncall){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setTimeout(()=&gt;{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fncall(product);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}, </a:t>
            </a:r>
            <a:r>
              <a:rPr xmlns:mc="http://schemas.openxmlformats.org/markup-compatibility/2006" xmlns:hp="http://schemas.haansoft.com/office/presentation/8.0" lang="en-US" altLang="ko-KR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000)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}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marL="0" lvl="0" indent="0" algn="l">
              <a:buNone/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function makePayment(cardNo, product, fncall){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marL="0" lvl="0" indent="0" algn="l">
              <a:buNone/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	setTimeout(()=&gt;{fncall(cardNo, product);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},1000)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marL="0" lvl="0" indent="0" algn="l">
              <a:buNone/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}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399</ep:Words>
  <ep:PresentationFormat>화면 슬라이드 쇼(4:3)</ep:PresentationFormat>
  <ep:Paragraphs>138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비동기/동기</vt:lpstr>
      <vt:lpstr>동기</vt:lpstr>
      <vt:lpstr>비동기</vt:lpstr>
      <vt:lpstr>비동기</vt:lpstr>
      <vt:lpstr>콜백함수-동기</vt:lpstr>
      <vt:lpstr>비동기에서의콜백함수</vt:lpstr>
      <vt:lpstr>비동기에서의콜백함수</vt:lpstr>
      <vt:lpstr>콜백함수</vt:lpstr>
      <vt:lpstr>콜백함수-예제</vt:lpstr>
      <vt:lpstr>콜백함수-예제</vt:lpstr>
      <vt:lpstr>콜백함수-예제</vt:lpstr>
      <vt:lpstr>콜백함수-예제</vt:lpstr>
      <vt:lpstr>콜백해결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2024-05-14T02:32:18.172</dcterms:created>
  <dc:creator>bms</dc:creator>
  <cp:lastModifiedBy>bms</cp:lastModifiedBy>
  <dcterms:modified xsi:type="dcterms:W3CDTF">2024-08-13T01:13:28.004</dcterms:modified>
  <cp:revision>88</cp:revision>
  <dc:title>비동기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