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6" r:id="rId1"/>
  </p:sldMasterIdLst>
  <p:notesMasterIdLst>
    <p:notesMasterId r:id="rId2"/>
  </p:notesMasterIdLst>
  <p:handoutMasterIdLst>
    <p:handoutMasterId r:id="rId3"/>
  </p:handoutMasterIdLst>
  <p:sldIdLst>
    <p:sldId id="904" r:id="rId4"/>
    <p:sldId id="667" r:id="rId5"/>
    <p:sldId id="668" r:id="rId6"/>
    <p:sldId id="890" r:id="rId7"/>
    <p:sldId id="900" r:id="rId8"/>
    <p:sldId id="891" r:id="rId9"/>
    <p:sldId id="916" r:id="rId10"/>
    <p:sldId id="918" r:id="rId11"/>
    <p:sldId id="820" r:id="rId12"/>
    <p:sldId id="892" r:id="rId13"/>
    <p:sldId id="675" r:id="rId14"/>
    <p:sldId id="901" r:id="rId15"/>
    <p:sldId id="922" r:id="rId16"/>
    <p:sldId id="920" r:id="rId17"/>
    <p:sldId id="923" r:id="rId18"/>
    <p:sldId id="921" r:id="rId19"/>
    <p:sldId id="908" r:id="rId20"/>
    <p:sldId id="325" r:id="rId21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721" autoAdjust="0"/>
    <p:restoredTop sz="93525" autoAdjust="0"/>
  </p:normalViewPr>
  <p:slideViewPr>
    <p:cSldViewPr snapToGrid="0">
      <p:cViewPr varScale="1">
        <p:scale>
          <a:sx n="100" d="100"/>
          <a:sy n="100" d="100"/>
        </p:scale>
        <p:origin x="-2442" y="-534"/>
      </p:cViewPr>
      <p:guideLst>
        <p:guide orient="horz" pos="214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1"/>
        <p:guide pos="2177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fld id="{176FFADF-79CB-4D72-852F-AAC670A3D037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fld id="{949F3908-8432-46C2-9A97-2AAB410800A8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1162050" y="692150"/>
            <a:ext cx="4610100" cy="3457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jquery-logo-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750130"/>
          </a:xfrm>
          <a:prstGeom prst="rect">
            <a:avLst/>
          </a:prstGeom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invGray"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</p:spPr>
        <p:txBody>
          <a:bodyPr/>
          <a:lstStyle>
            <a:lvl1pPr marL="717550" indent="0" algn="r">
              <a:defRPr sz="36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69403"/>
            <a:ext cx="8618239" cy="4991548"/>
          </a:xfrm>
        </p:spPr>
        <p:txBody>
          <a:bodyPr/>
          <a:lstStyle>
            <a:lvl1pPr>
              <a:buClr>
                <a:srgbClr val="460000"/>
              </a:buClr>
              <a:buFont typeface="Wingdings" pitchFamily="2" charset="2"/>
              <a:buChar char="u"/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5C0000"/>
              </a:buClr>
              <a:buFont typeface="Wingdings" pitchFamily="2" charset="2"/>
              <a:buChar char="l"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5C0000"/>
              </a:buClr>
              <a:buFont typeface="Wingdings" pitchFamily="2" charset="2"/>
              <a:buChar char="§"/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buClr>
                <a:srgbClr val="7E0404"/>
              </a:buCl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buClr>
                <a:srgbClr val="68040B"/>
              </a:buClr>
              <a:buFont typeface="Wingdings" pitchFamily="2" charset="2"/>
              <a:buChar char="ü"/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9" name="Group 192"/>
          <p:cNvGrpSpPr>
            <a:grpSpLocks/>
          </p:cNvGrpSpPr>
          <p:nvPr/>
        </p:nvGrpSpPr>
        <p:grpSpPr bwMode="auto">
          <a:xfrm>
            <a:off x="236668" y="720761"/>
            <a:ext cx="8665342" cy="79709"/>
            <a:chOff x="192" y="446"/>
            <a:chExt cx="5513" cy="78"/>
          </a:xfrm>
          <a:solidFill>
            <a:srgbClr val="000066"/>
          </a:solidFill>
        </p:grpSpPr>
        <p:sp>
          <p:nvSpPr>
            <p:cNvPr id="11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1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sp>
        <p:nvSpPr>
          <p:cNvPr id="28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rgbClr val="760000"/>
        </a:buClr>
        <a:buFont typeface="Wingdings" pitchFamily="2" charset="2"/>
        <a:buChar char="u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rgbClr val="70060E"/>
        </a:buClr>
        <a:buFont typeface="Wingdings" pitchFamily="2" charset="2"/>
        <a:buChar char="l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rgbClr val="680816"/>
        </a:buClr>
        <a:buFont typeface="Wingdings" pitchFamily="2" charset="2"/>
        <a:buChar char="§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rgbClr val="680404"/>
        </a:buClr>
        <a:buFont typeface="Arial" pitchFamily="34" charset="0"/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rgbClr val="720808"/>
        </a:buClr>
        <a:buFont typeface="Wingdings" pitchFamily="2" charset="2"/>
        <a:buChar char="ü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2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wmf"  /><Relationship Id="rId3" Type="http://schemas.openxmlformats.org/officeDocument/2006/relationships/image" Target="../media/image21.wmf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50946" y="5034579"/>
            <a:ext cx="2947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jQuery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Ajax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그림 6" descr="bottom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2261" y="6135671"/>
            <a:ext cx="1724025" cy="266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95666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2729" y="1075765"/>
            <a:ext cx="8575209" cy="5260489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en-US" altLang="ko-KR" sz="1800"/>
              <a:t>Json object</a:t>
            </a:r>
            <a:endParaRPr lang="en-US" altLang="ko-KR" sz="1800"/>
          </a:p>
          <a:p>
            <a:pPr marL="0" lvl="0" indent="0">
              <a:buNone/>
              <a:defRPr/>
            </a:pPr>
            <a:r>
              <a:rPr lang="en-US" altLang="ko-KR" sz="1800"/>
              <a:t>{ “name” : “</a:t>
            </a:r>
            <a:r>
              <a:rPr lang="ko-KR" altLang="en-US" sz="1800"/>
              <a:t>홍길동</a:t>
            </a:r>
            <a:r>
              <a:rPr lang="en-US" altLang="ko-KR" sz="1800"/>
              <a:t>”,     “addr”   : “</a:t>
            </a:r>
            <a:r>
              <a:rPr lang="ko-KR" altLang="en-US" sz="1800"/>
              <a:t>대전</a:t>
            </a:r>
            <a:r>
              <a:rPr lang="en-US" altLang="ko-KR" sz="1800"/>
              <a:t>”,    “tel”     : “010-1234-5678”}</a:t>
            </a:r>
            <a:endParaRPr lang="en-US" altLang="ko-KR" sz="1800"/>
          </a:p>
          <a:p>
            <a:pPr marL="0" lvl="0" indent="0">
              <a:buNone/>
              <a:defRPr/>
            </a:pPr>
            <a:endParaRPr lang="en-US" altLang="ko-KR" sz="1800"/>
          </a:p>
          <a:p>
            <a:pPr marL="0" lvl="0" indent="0">
              <a:buNone/>
              <a:defRPr/>
            </a:pPr>
            <a:r>
              <a:rPr lang="ko-KR" altLang="en-US" sz="1800"/>
              <a:t>배열</a:t>
            </a:r>
            <a:endParaRPr lang="ko-KR" altLang="en-US" sz="1800"/>
          </a:p>
          <a:p>
            <a:pPr marL="0" lvl="0" indent="0">
              <a:buNone/>
              <a:defRPr/>
            </a:pPr>
            <a:r>
              <a:rPr lang="en-US" altLang="ko-KR" sz="1800"/>
              <a:t>[“</a:t>
            </a:r>
            <a:r>
              <a:rPr lang="ko-KR" altLang="en-US" sz="1800"/>
              <a:t>홍길동</a:t>
            </a:r>
            <a:r>
              <a:rPr lang="en-US" altLang="ko-KR" sz="1800"/>
              <a:t>”, “</a:t>
            </a:r>
            <a:r>
              <a:rPr lang="ko-KR" altLang="en-US" sz="1800"/>
              <a:t>개나리</a:t>
            </a:r>
            <a:r>
              <a:rPr lang="en-US" altLang="ko-KR" sz="1800"/>
              <a:t>”,”</a:t>
            </a:r>
            <a:r>
              <a:rPr lang="ko-KR" altLang="en-US" sz="1800"/>
              <a:t>진달래</a:t>
            </a:r>
            <a:r>
              <a:rPr lang="en-US" altLang="ko-KR" sz="1800"/>
              <a:t>”, “</a:t>
            </a:r>
            <a:r>
              <a:rPr lang="ko-KR" altLang="en-US" sz="1800"/>
              <a:t>이도령</a:t>
            </a:r>
            <a:r>
              <a:rPr lang="en-US" altLang="ko-KR" sz="1800"/>
              <a:t>” ]</a:t>
            </a:r>
            <a:endParaRPr lang="en-US" altLang="ko-KR" sz="1800"/>
          </a:p>
          <a:p>
            <a:pPr marL="0" lvl="0" indent="0">
              <a:buNone/>
              <a:defRPr/>
            </a:pPr>
            <a:endParaRPr lang="en-US" altLang="ko-KR" sz="1800"/>
          </a:p>
          <a:p>
            <a:pPr marL="0" lvl="0" indent="0">
              <a:buNone/>
              <a:defRPr/>
            </a:pPr>
            <a:r>
              <a:rPr lang="en-US" altLang="ko-KR" sz="1800"/>
              <a:t>Json object </a:t>
            </a:r>
            <a:r>
              <a:rPr lang="ko-KR" altLang="en-US" sz="1800"/>
              <a:t>배열 </a:t>
            </a:r>
            <a:endParaRPr lang="ko-KR" altLang="en-US" sz="1800"/>
          </a:p>
          <a:p>
            <a:pPr marL="0" lvl="0" indent="0">
              <a:buNone/>
              <a:defRPr/>
            </a:pPr>
            <a:r>
              <a:rPr lang="en-US" altLang="ko-KR" sz="1800"/>
              <a:t>[</a:t>
            </a:r>
            <a:endParaRPr lang="en-US" altLang="ko-KR" sz="1800"/>
          </a:p>
          <a:p>
            <a:pPr marL="0" lvl="0" indent="0">
              <a:buNone/>
              <a:defRPr/>
            </a:pPr>
            <a:r>
              <a:rPr lang="en-US" altLang="ko-KR" sz="1800"/>
              <a:t>  { “name” : “aaa”,      “addr”  : “</a:t>
            </a:r>
            <a:r>
              <a:rPr lang="ko-KR" altLang="en-US" sz="1800"/>
              <a:t>대전</a:t>
            </a:r>
            <a:r>
              <a:rPr lang="en-US" altLang="ko-KR" sz="1800"/>
              <a:t>”,       “tel”  : “010-1234-5678”},</a:t>
            </a:r>
            <a:endParaRPr lang="en-US" altLang="ko-KR" sz="1800"/>
          </a:p>
          <a:p>
            <a:pPr marL="0" lvl="0" indent="0">
              <a:buNone/>
              <a:defRPr/>
            </a:pPr>
            <a:r>
              <a:rPr lang="en-US" altLang="ko-KR" sz="1800"/>
              <a:t>  { “name” : “bbb”,      “addr”  : “</a:t>
            </a:r>
            <a:r>
              <a:rPr lang="ko-KR" altLang="en-US" sz="1800"/>
              <a:t>서울</a:t>
            </a:r>
            <a:r>
              <a:rPr lang="en-US" altLang="ko-KR" sz="1800"/>
              <a:t>”,      “tel”  : “010-6789-3456”},</a:t>
            </a:r>
            <a:endParaRPr lang="en-US" altLang="ko-KR" sz="1800"/>
          </a:p>
          <a:p>
            <a:pPr marL="0" lvl="0" indent="0">
              <a:buNone/>
              <a:defRPr/>
            </a:pPr>
            <a:r>
              <a:rPr lang="en-US" altLang="ko-KR" sz="1800"/>
              <a:t>  { “name” : “kkk”,       “addr”  : “</a:t>
            </a:r>
            <a:r>
              <a:rPr lang="ko-KR" altLang="en-US" sz="1800"/>
              <a:t>부산</a:t>
            </a:r>
            <a:r>
              <a:rPr lang="en-US" altLang="ko-KR" sz="1800"/>
              <a:t>”,      “tel”  : “010-8900-3421”}</a:t>
            </a:r>
            <a:endParaRPr lang="en-US" altLang="ko-KR" sz="1800"/>
          </a:p>
          <a:p>
            <a:pPr marL="0" lvl="0" indent="0">
              <a:buNone/>
              <a:defRPr/>
            </a:pPr>
            <a:r>
              <a:rPr lang="en-US" altLang="ko-KR" sz="1800"/>
              <a:t>]</a:t>
            </a:r>
            <a:endParaRPr lang="en-US" altLang="ko-KR" sz="1800"/>
          </a:p>
          <a:p>
            <a:pPr marL="0" lvl="0" indent="0">
              <a:buNone/>
              <a:defRPr/>
            </a:pPr>
            <a:endParaRPr lang="ko-KR" altLang="en-US" sz="1800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json </a:t>
            </a:r>
            <a:r>
              <a:rPr lang="ko-KR" altLang="en-US"/>
              <a:t>형식</a:t>
            </a:r>
            <a:r>
              <a:rPr lang="en-US" altLang="ko-KR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4403" y="1290918"/>
            <a:ext cx="8413535" cy="3528508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lvl="0" indent="0" latinLnBrk="0">
              <a:buNone/>
              <a:defRPr/>
            </a:pPr>
            <a:r>
              <a:rPr lang="en-US" altLang="ko-KR" sz="1600"/>
              <a:t>{</a:t>
            </a:r>
            <a:endParaRPr lang="en-US" altLang="ko-KR" sz="1600"/>
          </a:p>
          <a:p>
            <a:pPr marL="0" lvl="0" indent="0" latinLnBrk="0">
              <a:buNone/>
              <a:defRPr/>
            </a:pPr>
            <a:r>
              <a:rPr lang="en-US" altLang="ko-KR" sz="1600"/>
              <a:t>    "name": "HongGilDong",</a:t>
            </a:r>
            <a:endParaRPr lang="en-US" altLang="ko-KR" sz="1600"/>
          </a:p>
          <a:p>
            <a:pPr marL="0" lvl="0" indent="0" latinLnBrk="0">
              <a:buNone/>
              <a:defRPr/>
            </a:pPr>
            <a:r>
              <a:rPr lang="en-US" altLang="ko-KR" sz="1600"/>
              <a:t>    "age": 25,</a:t>
            </a:r>
            <a:endParaRPr lang="en-US" altLang="ko-KR" sz="1600"/>
          </a:p>
          <a:p>
            <a:pPr marL="0" lvl="0" indent="0" latinLnBrk="0">
              <a:buNone/>
              <a:defRPr/>
            </a:pPr>
            <a:r>
              <a:rPr lang="en-US" altLang="ko-KR" sz="1600"/>
              <a:t>    "address": {</a:t>
            </a:r>
            <a:endParaRPr lang="en-US" altLang="ko-KR" sz="1600"/>
          </a:p>
          <a:p>
            <a:pPr marL="0" lvl="0" indent="0" latinLnBrk="0">
              <a:buNone/>
              <a:defRPr/>
            </a:pPr>
            <a:r>
              <a:rPr lang="en-US" altLang="ko-KR" sz="1600"/>
              <a:t>        "nation": "Korea",</a:t>
            </a:r>
            <a:endParaRPr lang="en-US" altLang="ko-KR" sz="1600"/>
          </a:p>
          <a:p>
            <a:pPr marL="0" lvl="0" indent="0" latinLnBrk="0">
              <a:buNone/>
              <a:defRPr/>
            </a:pPr>
            <a:r>
              <a:rPr lang="en-US" altLang="ko-KR" sz="1600"/>
              <a:t>        "city": "Seoul",</a:t>
            </a:r>
            <a:endParaRPr lang="en-US" altLang="ko-KR" sz="1600"/>
          </a:p>
          <a:p>
            <a:pPr marL="0" lvl="0" indent="0" latinLnBrk="0">
              <a:buNone/>
              <a:defRPr/>
            </a:pPr>
            <a:r>
              <a:rPr lang="en-US" altLang="ko-KR" sz="1600"/>
              <a:t>        "postalCode": "123-456"</a:t>
            </a:r>
            <a:endParaRPr lang="en-US" altLang="ko-KR" sz="1600"/>
          </a:p>
          <a:p>
            <a:pPr marL="0" lvl="0" indent="0" latinLnBrk="0">
              <a:buNone/>
              <a:defRPr/>
            </a:pPr>
            <a:r>
              <a:rPr lang="en-US" altLang="ko-KR" sz="1600"/>
              <a:t>    },</a:t>
            </a:r>
            <a:endParaRPr lang="en-US" altLang="ko-KR" sz="1600"/>
          </a:p>
          <a:p>
            <a:pPr marL="0" lvl="0" indent="0" latinLnBrk="0">
              <a:buNone/>
              <a:defRPr/>
            </a:pPr>
            <a:r>
              <a:rPr lang="en-US" altLang="ko-KR" sz="1600"/>
              <a:t>    "</a:t>
            </a:r>
            <a:r>
              <a:rPr lang="ko-KR" altLang="en-US" sz="1600"/>
              <a:t>특기</a:t>
            </a:r>
            <a:r>
              <a:rPr lang="en-US" altLang="ko-KR" sz="1600"/>
              <a:t>": ["</a:t>
            </a:r>
            <a:r>
              <a:rPr lang="ko-KR" altLang="en-US" sz="1600"/>
              <a:t>검술</a:t>
            </a:r>
            <a:r>
              <a:rPr lang="en-US" altLang="ko-KR" sz="1600"/>
              <a:t>", "</a:t>
            </a:r>
            <a:r>
              <a:rPr lang="ko-KR" altLang="en-US" sz="1600"/>
              <a:t>무술</a:t>
            </a:r>
            <a:r>
              <a:rPr lang="en-US" altLang="ko-KR" sz="1600"/>
              <a:t>"],</a:t>
            </a:r>
            <a:endParaRPr lang="en-US" altLang="ko-KR" sz="1600"/>
          </a:p>
          <a:p>
            <a:pPr marL="0" lvl="0" indent="0" latinLnBrk="0">
              <a:buNone/>
              <a:defRPr/>
            </a:pPr>
            <a:r>
              <a:rPr lang="en-US" altLang="ko-KR" sz="1600"/>
              <a:t>    "phone": "010-123-4567"</a:t>
            </a:r>
            <a:endParaRPr lang="en-US" altLang="ko-KR" sz="1600"/>
          </a:p>
          <a:p>
            <a:pPr marL="0" lvl="0" indent="0" latinLnBrk="0">
              <a:buNone/>
              <a:defRPr/>
            </a:pPr>
            <a:r>
              <a:rPr lang="en-US" altLang="ko-KR" sz="1600"/>
              <a:t>}</a:t>
            </a:r>
            <a:endParaRPr lang="ko-KR" altLang="en-US" sz="1600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json</a:t>
            </a:r>
            <a:r>
              <a:rPr lang="ko-KR" altLang="en-US"/>
              <a:t>으로 표현된 객체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Data</a:t>
            </a:r>
            <a:r>
              <a:rPr lang="ko-KR" altLang="en-US"/>
              <a:t>타입테스트- </a:t>
            </a:r>
            <a:r>
              <a:rPr lang="en-US" altLang="ko-KR"/>
              <a:t> XMLHttpRequest-</a:t>
            </a:r>
            <a:r>
              <a:rPr lang="ko-KR" altLang="en-US"/>
              <a:t> </a:t>
            </a:r>
            <a:r>
              <a:rPr lang="en-US" altLang="ko-KR"/>
              <a:t>dataType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47738" y="2841918"/>
            <a:ext cx="1000125" cy="18192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066925" y="3003847"/>
            <a:ext cx="800100" cy="14954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990850" y="3246729"/>
            <a:ext cx="2590800" cy="9239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784868" y="2827630"/>
            <a:ext cx="2652713" cy="36671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제목 8"/>
          <p:cNvSpPr>
            <a:spLocks noGrp="1"/>
          </p:cNvSpPr>
          <p:nvPr>
            <p:ph type="title" idx="0"/>
          </p:nvPr>
        </p:nvSpPr>
        <p:spPr>
          <a:xfrm>
            <a:off x="355002" y="193638"/>
            <a:ext cx="8338380" cy="4733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3600"/>
              <a:t>XMLHttpRequest-dataType</a:t>
            </a:r>
            <a:endParaRPr lang="ko-KR" altLang="en-US" sz="3600"/>
          </a:p>
        </p:txBody>
      </p:sp>
      <p:grpSp>
        <p:nvGrpSpPr>
          <p:cNvPr id="10" name="그룹 9"/>
          <p:cNvGrpSpPr/>
          <p:nvPr/>
        </p:nvGrpSpPr>
        <p:grpSpPr>
          <a:xfrm rot="0">
            <a:off x="740227" y="1817915"/>
            <a:ext cx="5486400" cy="925286"/>
            <a:chOff x="3004457" y="4441371"/>
            <a:chExt cx="5486400" cy="925286"/>
          </a:xfrm>
        </p:grpSpPr>
        <p:sp>
          <p:nvSpPr>
            <p:cNvPr id="11" name="직사각형 10"/>
            <p:cNvSpPr/>
            <p:nvPr/>
          </p:nvSpPr>
          <p:spPr>
            <a:xfrm>
              <a:off x="3004457" y="4441371"/>
              <a:ext cx="5486400" cy="92528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cap="none" normalizeH="0" baseline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pic>
          <p:nvPicPr>
            <p:cNvPr id="12" name="Picture 11"/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3113315" y="4558109"/>
              <a:ext cx="5268685" cy="73234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rgbClr val="ffc000"/>
              </a:solidFill>
              <a:miter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                                                 </a:t>
            </a:r>
            <a:endParaRPr lang="ko-KR" altLang="en-US"/>
          </a:p>
        </p:txBody>
      </p:sp>
      <p:sp>
        <p:nvSpPr>
          <p:cNvPr id="3" name="제목 개체 틀 27"/>
          <p:cNvSpPr>
            <a:spLocks noGrp="1"/>
          </p:cNvSpPr>
          <p:nvPr>
            <p:ph type="title" idx="0"/>
          </p:nvPr>
        </p:nvSpPr>
        <p:spPr>
          <a:xfrm>
            <a:off x="355002" y="193638"/>
            <a:ext cx="8195506" cy="473336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XMLHttpRequest-dataType</a:t>
            </a: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5128" y="1054444"/>
            <a:ext cx="8145117" cy="25293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8513" y="3798094"/>
            <a:ext cx="7797410" cy="2774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  <a:defRPr/>
            </a:pPr>
            <a:r>
              <a:rPr lang="en-US" altLang="ko-KR"/>
              <a:t>                                                        </a:t>
            </a: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355002" y="193638"/>
            <a:ext cx="8219319" cy="4733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3600"/>
              <a:t>XMLHttpReq  promise</a:t>
            </a:r>
            <a:r>
              <a:rPr lang="ko-KR" altLang="en-US" sz="3600"/>
              <a:t>테스트</a:t>
            </a:r>
            <a:r>
              <a:rPr lang="en-US" altLang="ko-KR" sz="3600"/>
              <a:t> -get</a:t>
            </a:r>
            <a:endParaRPr lang="en-US" altLang="ko-KR" sz="3600"/>
          </a:p>
        </p:txBody>
      </p:sp>
      <p:pic>
        <p:nvPicPr>
          <p:cNvPr id="5123" name="그림 51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9042" y="1042517"/>
            <a:ext cx="8225916" cy="54039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>
          <a:xfrm>
            <a:off x="279699" y="3150590"/>
            <a:ext cx="8618239" cy="3110360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                                                             </a:t>
            </a:r>
            <a:endParaRPr lang="en-US" altLang="ko-KR"/>
          </a:p>
        </p:txBody>
      </p:sp>
      <p:sp>
        <p:nvSpPr>
          <p:cNvPr id="3" name="제목 개체 틀 27"/>
          <p:cNvSpPr>
            <a:spLocks noGrp="1"/>
          </p:cNvSpPr>
          <p:nvPr>
            <p:ph type="title" idx="0"/>
          </p:nvPr>
        </p:nvSpPr>
        <p:spPr>
          <a:xfrm>
            <a:off x="355002" y="193638"/>
            <a:ext cx="8350288" cy="4733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3600"/>
              <a:t>XMLHttpReq promise</a:t>
            </a:r>
            <a:r>
              <a:rPr lang="ko-KR" altLang="en-US" sz="3600"/>
              <a:t>테스트</a:t>
            </a:r>
            <a:r>
              <a:rPr lang="en-US" altLang="ko-KR" sz="3600"/>
              <a:t>-get</a:t>
            </a:r>
            <a:endParaRPr lang="en-US" altLang="ko-KR" sz="36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6678" y="3059601"/>
            <a:ext cx="7830642" cy="30605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1012" y="999786"/>
            <a:ext cx="7249536" cy="1869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355002" y="193638"/>
            <a:ext cx="8231225" cy="4733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3500"/>
              <a:t>XMLHttpReq promise</a:t>
            </a:r>
            <a:r>
              <a:rPr lang="ko-KR" altLang="en-US" sz="3500"/>
              <a:t>테스트</a:t>
            </a:r>
            <a:r>
              <a:rPr lang="en-US" altLang="ko-KR" sz="3500"/>
              <a:t>-post</a:t>
            </a:r>
            <a:endParaRPr lang="en-US" altLang="ko-KR" sz="3500"/>
          </a:p>
        </p:txBody>
      </p:sp>
      <p:sp>
        <p:nvSpPr>
          <p:cNvPr id="7171" name="직사각형 7170"/>
          <p:cNvSpPr>
            <a:spLocks noGrp="1"/>
          </p:cNvSpPr>
          <p:nvPr>
            <p:ph idx="1"/>
          </p:nvPr>
        </p:nvSpPr>
        <p:spPr>
          <a:xfrm>
            <a:off x="262880" y="933226"/>
            <a:ext cx="8618239" cy="4991548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                                           </a:t>
            </a:r>
            <a:endParaRPr lang="en-US" altLang="ko-KR"/>
          </a:p>
        </p:txBody>
      </p:sp>
      <p:pic>
        <p:nvPicPr>
          <p:cNvPr id="7174" name="그림 717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9328" y="1090903"/>
            <a:ext cx="8239124" cy="5533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355002" y="193638"/>
            <a:ext cx="8124069" cy="473336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MemberList-Req promise_member</a:t>
            </a:r>
            <a:endParaRPr lang="en-US" altLang="ko-K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1110343" y="925287"/>
            <a:ext cx="6008914" cy="57150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90919"/>
            <a:ext cx="8661270" cy="5043206"/>
          </a:xfrm>
        </p:spPr>
        <p:txBody>
          <a:bodyPr/>
          <a:lstStyle/>
          <a:p>
            <a:r>
              <a:rPr lang="en-US" altLang="ko-KR" dirty="0"/>
              <a:t>AJAX(Asynchronous JavaScript and XML)</a:t>
            </a:r>
            <a:r>
              <a:rPr lang="ko-KR" altLang="en-US" dirty="0"/>
              <a:t>는 서버와 데이터를 교환하는 기술의 </a:t>
            </a:r>
            <a:r>
              <a:rPr lang="ko-KR" altLang="en-US" dirty="0" smtClean="0"/>
              <a:t>하나</a:t>
            </a:r>
            <a:endParaRPr lang="en-US" altLang="ko-KR" dirty="0" smtClean="0"/>
          </a:p>
          <a:p>
            <a:r>
              <a:rPr lang="ko-KR" altLang="en-US" dirty="0"/>
              <a:t>자바스크립트를 이용해서 비동기적으로 서버와 브라우저가 데이터를 주고 받는 방식을 의미한다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전체 페이지를 다시 로드 하지 않고도 웹 페이지의 일부를 업데이트 할 수 있습니다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AJAX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2669042" y="3262994"/>
            <a:ext cx="4482872" cy="2775954"/>
            <a:chOff x="2571071" y="3252108"/>
            <a:chExt cx="4482872" cy="2775954"/>
          </a:xfrm>
        </p:grpSpPr>
        <p:pic>
          <p:nvPicPr>
            <p:cNvPr id="2355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071" y="3252108"/>
              <a:ext cx="4462462" cy="2775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직사각형 5"/>
            <p:cNvSpPr/>
            <p:nvPr/>
          </p:nvSpPr>
          <p:spPr bwMode="auto">
            <a:xfrm>
              <a:off x="3875314" y="3897086"/>
              <a:ext cx="435429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6683829" y="3929745"/>
              <a:ext cx="370114" cy="47897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4865914" y="4223655"/>
              <a:ext cx="402771" cy="44631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005775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1809750"/>
            <a:ext cx="503872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의 동작 원리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411426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80161"/>
            <a:ext cx="8661270" cy="5152912"/>
          </a:xfrm>
        </p:spPr>
        <p:txBody>
          <a:bodyPr/>
          <a:lstStyle/>
          <a:p>
            <a:pPr>
              <a:buNone/>
            </a:pPr>
            <a:r>
              <a:rPr lang="en-US" altLang="ko-KR" b="1" dirty="0" err="1"/>
              <a:t>var</a:t>
            </a:r>
            <a:r>
              <a:rPr lang="en-US" altLang="ko-KR" b="1" dirty="0"/>
              <a:t> </a:t>
            </a:r>
            <a:r>
              <a:rPr lang="en-US" altLang="ko-KR" b="1" dirty="0" err="1"/>
              <a:t>xhttp</a:t>
            </a:r>
            <a:r>
              <a:rPr lang="en-US" altLang="ko-KR" b="1" dirty="0"/>
              <a:t> = new </a:t>
            </a:r>
            <a:r>
              <a:rPr lang="en-US" altLang="ko-KR" b="1" dirty="0" err="1"/>
              <a:t>XMLHttpRequest</a:t>
            </a:r>
            <a:r>
              <a:rPr lang="en-US" altLang="ko-KR" b="1" dirty="0"/>
              <a:t>();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Font typeface="Wingdings" pitchFamily="2" charset="2"/>
              <a:buChar char="v"/>
            </a:pPr>
            <a:r>
              <a:rPr lang="ko-KR" altLang="en-US" sz="3200" b="1" dirty="0" smtClean="0"/>
              <a:t> 요청 </a:t>
            </a:r>
            <a:r>
              <a:rPr lang="en-US" altLang="ko-KR" sz="3200" b="1" dirty="0"/>
              <a:t>get</a:t>
            </a:r>
            <a:r>
              <a:rPr lang="en-US" altLang="ko-KR" sz="2800" b="1" dirty="0"/>
              <a:t>-</a:t>
            </a:r>
            <a:r>
              <a:rPr lang="en-US" altLang="ko-KR" dirty="0"/>
              <a:t>----------------------------------------------</a:t>
            </a:r>
          </a:p>
          <a:p>
            <a:pPr marL="0" indent="0">
              <a:buNone/>
            </a:pPr>
            <a:r>
              <a:rPr lang="en-US" altLang="ko-KR" dirty="0" err="1"/>
              <a:t>xhttp.open</a:t>
            </a:r>
            <a:r>
              <a:rPr lang="en-US" altLang="ko-KR" dirty="0"/>
              <a:t>("GET", "</a:t>
            </a:r>
            <a:r>
              <a:rPr lang="en-US" altLang="ko-KR" dirty="0" err="1" smtClean="0"/>
              <a:t>textData.jsp?name</a:t>
            </a:r>
            <a:r>
              <a:rPr lang="en-US" altLang="ko-KR" dirty="0" smtClean="0"/>
              <a:t>=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", </a:t>
            </a:r>
            <a:r>
              <a:rPr lang="en-US" altLang="ko-KR" b="1" dirty="0"/>
              <a:t>true);</a:t>
            </a:r>
          </a:p>
          <a:p>
            <a:pPr marL="0" indent="0">
              <a:buNone/>
            </a:pPr>
            <a:r>
              <a:rPr lang="en-US" altLang="ko-KR" dirty="0" err="1"/>
              <a:t>xhttp.send</a:t>
            </a:r>
            <a:r>
              <a:rPr lang="en-US" altLang="ko-KR" dirty="0"/>
              <a:t>(); </a:t>
            </a:r>
            <a:r>
              <a:rPr lang="en-US" altLang="ko-KR" dirty="0" smtClean="0"/>
              <a:t>  //</a:t>
            </a:r>
            <a:r>
              <a:rPr lang="en-US" altLang="ko-KR" dirty="0"/>
              <a:t>get</a:t>
            </a:r>
            <a:r>
              <a:rPr lang="ko-KR" altLang="en-US" dirty="0" err="1"/>
              <a:t>일때는</a:t>
            </a:r>
            <a:r>
              <a:rPr lang="ko-KR" altLang="en-US" dirty="0"/>
              <a:t> </a:t>
            </a:r>
            <a:r>
              <a:rPr lang="en-US" altLang="ko-KR" dirty="0" err="1"/>
              <a:t>url</a:t>
            </a:r>
            <a:r>
              <a:rPr lang="ko-KR" altLang="en-US" dirty="0"/>
              <a:t>에 </a:t>
            </a:r>
            <a:r>
              <a:rPr lang="ko-KR" altLang="en-US" dirty="0" err="1" smtClean="0"/>
              <a:t>쿼리스트링으로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Font typeface="Wingdings" pitchFamily="2" charset="2"/>
              <a:buChar char="v"/>
            </a:pPr>
            <a:r>
              <a:rPr lang="ko-KR" altLang="en-US" sz="3200" b="1" dirty="0" smtClean="0"/>
              <a:t> 요청</a:t>
            </a:r>
            <a:r>
              <a:rPr lang="en-US" altLang="ko-KR" sz="3200" b="1" dirty="0" smtClean="0"/>
              <a:t>post-</a:t>
            </a:r>
            <a:r>
              <a:rPr lang="en-US" altLang="ko-KR" dirty="0" smtClean="0"/>
              <a:t>--------------------------------------------------</a:t>
            </a:r>
          </a:p>
          <a:p>
            <a:pPr marL="0" indent="0">
              <a:buNone/>
            </a:pPr>
            <a:r>
              <a:rPr lang="en-US" altLang="ko-KR" dirty="0" smtClean="0"/>
              <a:t> data </a:t>
            </a:r>
            <a:r>
              <a:rPr lang="en-US" altLang="ko-KR" dirty="0"/>
              <a:t>= "</a:t>
            </a:r>
            <a:r>
              <a:rPr lang="en-US" altLang="ko-KR" dirty="0" smtClean="0"/>
              <a:t>name=</a:t>
            </a:r>
            <a:r>
              <a:rPr lang="en-US" altLang="ko-KR" dirty="0" err="1" smtClean="0"/>
              <a:t>korea&amp;age</a:t>
            </a:r>
            <a:r>
              <a:rPr lang="en-US" altLang="ko-KR" dirty="0" smtClean="0"/>
              <a:t>=15“;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/>
              <a:t>xhttp.open</a:t>
            </a:r>
            <a:r>
              <a:rPr lang="en-US" altLang="ko-KR" dirty="0"/>
              <a:t>("POST", "</a:t>
            </a:r>
            <a:r>
              <a:rPr lang="en-US" altLang="ko-KR" dirty="0" err="1"/>
              <a:t>first.jsp</a:t>
            </a:r>
            <a:r>
              <a:rPr lang="en-US" altLang="ko-KR" dirty="0"/>
              <a:t>", </a:t>
            </a:r>
            <a:r>
              <a:rPr lang="en-US" altLang="ko-KR" b="1" dirty="0"/>
              <a:t>true);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xhttp.setRequestHeader</a:t>
            </a:r>
            <a:r>
              <a:rPr lang="en-US" altLang="ko-KR" dirty="0"/>
              <a:t>("Content-type",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 "application/x-www-form-</a:t>
            </a:r>
            <a:r>
              <a:rPr lang="en-US" altLang="ko-KR" dirty="0" err="1" smtClean="0"/>
              <a:t>urlencoded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xhttp.send</a:t>
            </a:r>
            <a:r>
              <a:rPr lang="en-US" altLang="ko-KR" dirty="0"/>
              <a:t>(data);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JavaScript</a:t>
            </a:r>
            <a:r>
              <a:rPr lang="ko-KR" altLang="en-US" dirty="0" err="1" smtClean="0"/>
              <a:t>비동기통신</a:t>
            </a:r>
            <a:r>
              <a:rPr lang="en-US" altLang="ko-KR" dirty="0" smtClean="0"/>
              <a:t>(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9199019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001486"/>
            <a:ext cx="8618239" cy="5486400"/>
          </a:xfrm>
        </p:spPr>
        <p:txBody>
          <a:bodyPr/>
          <a:lstStyle/>
          <a:p>
            <a:pPr marL="0" lvl="0" indent="0">
              <a:buFont typeface="Wingdings"/>
              <a:buChar char="v"/>
              <a:defRPr/>
            </a:pPr>
            <a:r>
              <a:rPr lang="ko-KR" altLang="en-US" sz="2800" b="1"/>
              <a:t> 응답</a:t>
            </a:r>
            <a:r>
              <a:rPr lang="en-US" altLang="ko-KR"/>
              <a:t>-------------------------------------------------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xhttp.onreadystatechange = </a:t>
            </a:r>
            <a:r>
              <a:rPr lang="en-US" altLang="ko-KR" b="1"/>
              <a:t>function() {</a:t>
            </a:r>
            <a:endParaRPr lang="en-US" altLang="ko-KR" b="1"/>
          </a:p>
          <a:p>
            <a:pPr marL="0" lvl="0" indent="0">
              <a:buNone/>
              <a:defRPr/>
            </a:pPr>
            <a:r>
              <a:rPr lang="en-US" altLang="ko-KR"/>
              <a:t>   </a:t>
            </a:r>
            <a:r>
              <a:rPr lang="en-US" altLang="ko-KR" b="1"/>
              <a:t>if (this.readyState == 4 &amp;&amp; this.status == 200) {</a:t>
            </a:r>
            <a:endParaRPr lang="en-US" altLang="ko-KR" b="1"/>
          </a:p>
          <a:p>
            <a:pPr marL="0" lvl="0" indent="0">
              <a:buNone/>
              <a:defRPr/>
            </a:pPr>
            <a:r>
              <a:rPr lang="en-US" altLang="ko-KR" b="1"/>
              <a:t>                res =        this.responseText;</a:t>
            </a:r>
            <a:endParaRPr lang="en-US" altLang="ko-KR" b="1"/>
          </a:p>
          <a:p>
            <a:pPr marL="0" lvl="0" indent="0">
              <a:buNone/>
              <a:defRPr/>
            </a:pPr>
            <a:r>
              <a:rPr lang="en-US" altLang="ko-KR" b="1"/>
              <a:t>               resjson = JSON.parse(res)    ;  </a:t>
            </a:r>
            <a:endParaRPr lang="en-US" altLang="ko-KR" b="1"/>
          </a:p>
          <a:p>
            <a:pPr marL="0" lvl="0" indent="0">
              <a:buNone/>
              <a:defRPr/>
            </a:pPr>
            <a:r>
              <a:rPr lang="en-US" altLang="ko-KR" b="1"/>
              <a:t>   </a:t>
            </a:r>
            <a:r>
              <a:rPr lang="ko-KR" altLang="en-US"/>
              <a:t>   </a:t>
            </a:r>
            <a:r>
              <a:rPr lang="en-US" altLang="ko-KR"/>
              <a:t>}</a:t>
            </a:r>
            <a:endParaRPr lang="en-US" altLang="ko-KR"/>
          </a:p>
          <a:p>
            <a:pPr lvl="0">
              <a:buNone/>
              <a:defRPr/>
            </a:pPr>
            <a:r>
              <a:rPr lang="en-US" altLang="ko-KR"/>
              <a:t>} </a:t>
            </a:r>
            <a:endParaRPr lang="en-US" altLang="ko-KR"/>
          </a:p>
          <a:p>
            <a:pPr lvl="0">
              <a:buNone/>
              <a:defRPr/>
            </a:pPr>
            <a:r>
              <a:rPr lang="en-US" altLang="ko-KR"/>
              <a:t>onload          4               200</a:t>
            </a:r>
            <a:endParaRPr lang="en-US" altLang="ko-KR"/>
          </a:p>
          <a:p>
            <a:pPr lvl="0">
              <a:buNone/>
              <a:defRPr/>
            </a:pPr>
            <a:r>
              <a:rPr lang="en-US" altLang="ko-KR"/>
              <a:t>onloadend     4               200 </a:t>
            </a:r>
            <a:endParaRPr lang="en-US" altLang="ko-KR"/>
          </a:p>
          <a:p>
            <a:pPr lvl="0">
              <a:buNone/>
              <a:defRPr/>
            </a:pPr>
            <a:r>
              <a:rPr lang="en-US" altLang="ko-KR"/>
              <a:t>onprogress     3(</a:t>
            </a:r>
            <a:r>
              <a:rPr lang="ko-KR" altLang="en-US"/>
              <a:t>처리중</a:t>
            </a:r>
            <a:r>
              <a:rPr lang="en-US" altLang="ko-KR"/>
              <a:t>)     200</a:t>
            </a:r>
            <a:endParaRPr lang="en-US" altLang="ko-KR"/>
          </a:p>
          <a:p>
            <a:pPr lvl="0">
              <a:buNone/>
              <a:defRPr/>
            </a:pPr>
            <a:r>
              <a:rPr lang="en-US" altLang="ko-KR"/>
              <a:t>onloadstart     1(</a:t>
            </a:r>
            <a:r>
              <a:rPr lang="ko-KR" altLang="en-US"/>
              <a:t>연결완료</a:t>
            </a:r>
            <a:r>
              <a:rPr lang="en-US" altLang="ko-KR"/>
              <a:t>)    0(</a:t>
            </a:r>
            <a:r>
              <a:rPr lang="ko-KR" altLang="en-US"/>
              <a:t>상태코드를 받지 못하고 기본값 </a:t>
            </a:r>
            <a:r>
              <a:rPr lang="en-US" altLang="ko-KR"/>
              <a:t>0</a:t>
            </a:r>
            <a:r>
              <a:rPr lang="ko-KR" altLang="en-US"/>
              <a:t>을 반환</a:t>
            </a:r>
            <a:r>
              <a:rPr lang="en-US" altLang="ko-KR"/>
              <a:t>)</a:t>
            </a:r>
            <a:endParaRPr lang="en-US" altLang="ko-KR"/>
          </a:p>
          <a:p>
            <a:pPr lvl="0">
              <a:buNone/>
              <a:defRPr/>
            </a:pPr>
            <a:r>
              <a:rPr lang="en-US" altLang="ko-KR"/>
              <a:t>onreadystatechange  - readyState</a:t>
            </a:r>
            <a:r>
              <a:rPr lang="ko-KR" altLang="en-US"/>
              <a:t>코드값이 변경될 때마다 콜백함수를 호출하며 응답받음</a:t>
            </a:r>
            <a:endParaRPr lang="ko-KR" altLang="en-US"/>
          </a:p>
          <a:p>
            <a:pPr lvl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JavaScript</a:t>
            </a:r>
            <a:r>
              <a:rPr lang="ko-KR" altLang="en-US"/>
              <a:t>비동기통신</a:t>
            </a:r>
            <a:r>
              <a:rPr lang="en-US" altLang="ko-KR"/>
              <a:t>(</a:t>
            </a:r>
            <a:r>
              <a:rPr lang="ko-KR" altLang="en-US"/>
              <a:t>응답</a:t>
            </a:r>
            <a:r>
              <a:rPr lang="en-US" altLang="ko-KR"/>
              <a:t>)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Char char="v"/>
            </a:pP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readyState</a:t>
            </a:r>
            <a:r>
              <a:rPr lang="en-US" altLang="ko-KR" sz="2800" dirty="0" smtClean="0"/>
              <a:t>-</a:t>
            </a:r>
            <a:r>
              <a:rPr lang="en-US" altLang="ko-KR" dirty="0"/>
              <a:t>----------------------</a:t>
            </a:r>
          </a:p>
          <a:p>
            <a:pPr marL="0" indent="0">
              <a:buNone/>
            </a:pPr>
            <a:r>
              <a:rPr lang="en-US" altLang="ko-KR" dirty="0"/>
              <a:t>0 : open()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ko-KR" altLang="en-US" dirty="0" err="1"/>
              <a:t>수행전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1 : </a:t>
            </a:r>
            <a:r>
              <a:rPr lang="ko-KR" altLang="en-US" dirty="0" err="1"/>
              <a:t>로딩중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2 : </a:t>
            </a:r>
            <a:r>
              <a:rPr lang="ko-KR" altLang="en-US" dirty="0"/>
              <a:t>로딩완료</a:t>
            </a:r>
          </a:p>
          <a:p>
            <a:pPr marL="0" indent="0">
              <a:buNone/>
            </a:pPr>
            <a:r>
              <a:rPr lang="en-US" altLang="ko-KR" dirty="0"/>
              <a:t>3 : </a:t>
            </a:r>
            <a:r>
              <a:rPr lang="ko-KR" altLang="en-US" dirty="0" err="1"/>
              <a:t>서버처리중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4 : </a:t>
            </a:r>
            <a:r>
              <a:rPr lang="ko-KR" altLang="en-US" dirty="0" err="1" smtClean="0"/>
              <a:t>서버처리끝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Font typeface="Wingdings" pitchFamily="2" charset="2"/>
              <a:buChar char="v"/>
            </a:pPr>
            <a:r>
              <a:rPr lang="en-US" altLang="ko-KR" sz="2800" dirty="0" smtClean="0"/>
              <a:t> status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서버의 처리결과</a:t>
            </a:r>
            <a:r>
              <a:rPr lang="en-US" altLang="ko-KR" dirty="0" smtClean="0"/>
              <a:t>)--------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200 : </a:t>
            </a:r>
            <a:r>
              <a:rPr lang="ko-KR" altLang="en-US" dirty="0"/>
              <a:t>성공</a:t>
            </a:r>
          </a:p>
          <a:p>
            <a:pPr marL="0" indent="0">
              <a:buNone/>
            </a:pPr>
            <a:r>
              <a:rPr lang="en-US" altLang="ko-KR" dirty="0"/>
              <a:t>403 : </a:t>
            </a:r>
            <a:r>
              <a:rPr lang="ko-KR" altLang="en-US" dirty="0"/>
              <a:t>접근거부</a:t>
            </a:r>
          </a:p>
          <a:p>
            <a:pPr marL="0" indent="0">
              <a:buNone/>
            </a:pPr>
            <a:r>
              <a:rPr lang="en-US" altLang="ko-KR" dirty="0"/>
              <a:t>404 : </a:t>
            </a:r>
            <a:r>
              <a:rPr lang="ko-KR" altLang="en-US" dirty="0"/>
              <a:t>파일</a:t>
            </a:r>
            <a:r>
              <a:rPr lang="en-US" altLang="ko-KR" dirty="0"/>
              <a:t>/</a:t>
            </a:r>
            <a:r>
              <a:rPr lang="ko-KR" altLang="en-US" dirty="0"/>
              <a:t>페이지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304 : </a:t>
            </a:r>
            <a:r>
              <a:rPr lang="ko-KR" altLang="en-US" dirty="0" smtClean="0"/>
              <a:t>요청오류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55002" y="193638"/>
            <a:ext cx="7526255" cy="47333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JavaScript</a:t>
            </a:r>
            <a:r>
              <a:rPr lang="ko-KR" altLang="en-US" dirty="0" err="1" smtClean="0"/>
              <a:t>비동기통신</a:t>
            </a:r>
            <a:r>
              <a:rPr lang="en-US" altLang="ko-KR" dirty="0" smtClean="0"/>
              <a:t>(</a:t>
            </a:r>
            <a:r>
              <a:rPr lang="ko-KR" altLang="en-US" dirty="0" smtClean="0"/>
              <a:t>응답 상태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142260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355002" y="193638"/>
            <a:ext cx="8227618" cy="4733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/>
              <a:t>예제</a:t>
            </a:r>
            <a:r>
              <a:rPr lang="en-US" altLang="ko-KR"/>
              <a:t>-get-XMLHttpRequest</a:t>
            </a:r>
            <a:endParaRPr lang="en-US" altLang="ko-KR"/>
          </a:p>
        </p:txBody>
      </p:sp>
      <p:sp>
        <p:nvSpPr>
          <p:cNvPr id="1030" name="직사각형 1029"/>
          <p:cNvSpPr/>
          <p:nvPr/>
        </p:nvSpPr>
        <p:spPr>
          <a:xfrm>
            <a:off x="381000" y="1690687"/>
            <a:ext cx="5262561" cy="483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029" name="직사각형 1028"/>
          <p:cNvSpPr>
            <a:spLocks noGrp="1"/>
          </p:cNvSpPr>
          <p:nvPr>
            <p:ph idx="1"/>
          </p:nvPr>
        </p:nvSpPr>
        <p:spPr>
          <a:xfrm>
            <a:off x="279699" y="1057736"/>
            <a:ext cx="8618239" cy="5203215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reqtest.jsp?name=</a:t>
            </a:r>
            <a:r>
              <a:rPr lang="ko-KR" altLang="en-US"/>
              <a:t>홍길동</a:t>
            </a:r>
            <a:r>
              <a:rPr lang="en-US" altLang="ko-KR"/>
              <a:t>&amp;tel=010-1234-5678</a:t>
            </a:r>
            <a:endParaRPr lang="en-US" altLang="ko-KR"/>
          </a:p>
        </p:txBody>
      </p:sp>
      <p:grpSp>
        <p:nvGrpSpPr>
          <p:cNvPr id="1032" name="그룹 1031"/>
          <p:cNvGrpSpPr/>
          <p:nvPr/>
        </p:nvGrpSpPr>
        <p:grpSpPr>
          <a:xfrm rot="0">
            <a:off x="5828959" y="1765356"/>
            <a:ext cx="2793885" cy="3339193"/>
            <a:chOff x="5007429" y="1219199"/>
            <a:chExt cx="3853542" cy="3624943"/>
          </a:xfrm>
        </p:grpSpPr>
        <p:sp>
          <p:nvSpPr>
            <p:cNvPr id="1033" name="직사각형 8"/>
            <p:cNvSpPr/>
            <p:nvPr/>
          </p:nvSpPr>
          <p:spPr>
            <a:xfrm>
              <a:off x="5007429" y="1219199"/>
              <a:ext cx="3853542" cy="3624943"/>
            </a:xfrm>
            <a:prstGeom prst="rect">
              <a:avLst/>
            </a:prstGeom>
            <a:solidFill>
              <a:srgbClr val="ffef66">
                <a:alpha val="100000"/>
              </a:srgbClr>
            </a:solidFill>
            <a:ln w="9525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p>
              <a:pPr marL="0" marR="0" lvl="0" indent="0" algn="l" defTabSz="9144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</a:endParaRPr>
            </a:p>
          </p:txBody>
        </p:sp>
        <p:pic>
          <p:nvPicPr>
            <p:cNvPr id="1034" name="Picture 3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5094514" y="1313956"/>
              <a:ext cx="3663043" cy="3481027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</p:pic>
      </p:grpSp>
      <p:pic>
        <p:nvPicPr>
          <p:cNvPr id="1035" name="그림 103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8712" y="1768920"/>
            <a:ext cx="5075232" cy="46655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83029" y="957943"/>
            <a:ext cx="4648200" cy="421277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355002" y="193638"/>
            <a:ext cx="8243132" cy="4733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/>
              <a:t>예제 </a:t>
            </a:r>
            <a:r>
              <a:rPr lang="en-US" altLang="ko-KR"/>
              <a:t>-post-XMLHttpRequest</a:t>
            </a:r>
            <a:endParaRPr lang="en-US" altLang="ko-KR"/>
          </a:p>
        </p:txBody>
      </p:sp>
      <p:grpSp>
        <p:nvGrpSpPr>
          <p:cNvPr id="18" name="그룹 17"/>
          <p:cNvGrpSpPr/>
          <p:nvPr/>
        </p:nvGrpSpPr>
        <p:grpSpPr>
          <a:xfrm rot="0">
            <a:off x="5007429" y="1219199"/>
            <a:ext cx="3853542" cy="3624943"/>
            <a:chOff x="5007429" y="1219199"/>
            <a:chExt cx="3853542" cy="3624943"/>
          </a:xfrm>
        </p:grpSpPr>
        <p:sp>
          <p:nvSpPr>
            <p:cNvPr id="9" name="직사각형 8"/>
            <p:cNvSpPr/>
            <p:nvPr/>
          </p:nvSpPr>
          <p:spPr>
            <a:xfrm>
              <a:off x="5007429" y="1219199"/>
              <a:ext cx="3853542" cy="362494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cap="none" normalizeH="0" baseline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5094514" y="1313956"/>
              <a:ext cx="3663043" cy="3481027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</p:pic>
      </p:grp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370115" y="1072924"/>
            <a:ext cx="4419598" cy="394539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500743" y="5326521"/>
            <a:ext cx="76091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>
                <a:latin typeface="HY견고딕"/>
                <a:ea typeface="HY견고딕"/>
              </a:rPr>
              <a:t>동기 방식</a:t>
            </a:r>
            <a:r>
              <a:rPr lang="ko-KR" altLang="en-US" sz="2000" b="1"/>
              <a:t>에서는 새로운  페이지로 이동되어 응답결과를 받고  </a:t>
            </a:r>
            <a:endParaRPr lang="en-US" altLang="ko-KR" sz="2000" b="1"/>
          </a:p>
        </p:txBody>
      </p:sp>
      <p:sp>
        <p:nvSpPr>
          <p:cNvPr id="13" name="직사각형 12"/>
          <p:cNvSpPr/>
          <p:nvPr/>
        </p:nvSpPr>
        <p:spPr>
          <a:xfrm>
            <a:off x="544286" y="5788299"/>
            <a:ext cx="76853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latin typeface="HY견고딕"/>
                <a:ea typeface="HY견고딕"/>
              </a:rPr>
              <a:t>비 동기 방식</a:t>
            </a:r>
            <a:r>
              <a:rPr lang="ko-KR" altLang="en-US" sz="2000" b="1"/>
              <a:t>은  페이지 이동 없이</a:t>
            </a:r>
            <a:r>
              <a:rPr lang="en-US" altLang="ko-KR" sz="2000" b="1"/>
              <a:t>, </a:t>
            </a:r>
            <a:r>
              <a:rPr lang="ko-KR" altLang="en-US" sz="2000" b="1"/>
              <a:t>응답결과를 받는다 </a:t>
            </a:r>
            <a:endParaRPr lang="ko-KR" altLang="en-US" sz="2000" b="1"/>
          </a:p>
        </p:txBody>
      </p:sp>
      <p:sp>
        <p:nvSpPr>
          <p:cNvPr id="16" name="오른쪽 화살표 15"/>
          <p:cNvSpPr/>
          <p:nvPr/>
        </p:nvSpPr>
        <p:spPr>
          <a:xfrm>
            <a:off x="2623458" y="2710542"/>
            <a:ext cx="2634342" cy="25037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1371600" y="2895600"/>
            <a:ext cx="185057" cy="40277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80160"/>
            <a:ext cx="8618239" cy="4377690"/>
          </a:xfrm>
        </p:spPr>
        <p:txBody>
          <a:bodyPr/>
          <a:lstStyle/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JSON(JavaScript Object Notation)</a:t>
            </a:r>
            <a:r>
              <a:rPr lang="ko-KR" altLang="en-US"/>
              <a:t>은 텍스트</a:t>
            </a:r>
            <a:r>
              <a:rPr lang="en-US" altLang="ko-KR"/>
              <a:t>-</a:t>
            </a:r>
            <a:r>
              <a:rPr lang="ko-KR" altLang="en-US"/>
              <a:t>기반의 데이터 교환 형식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JSON</a:t>
            </a:r>
            <a:r>
              <a:rPr lang="ko-KR" altLang="en-US"/>
              <a:t>은 자바 스크립트 언어에서 유래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JSON </a:t>
            </a:r>
            <a:r>
              <a:rPr lang="ko-KR" altLang="en-US"/>
              <a:t>형식은 </a:t>
            </a:r>
            <a:r>
              <a:rPr lang="en-US" altLang="ko-KR"/>
              <a:t>Douglas Crockford</a:t>
            </a:r>
            <a:r>
              <a:rPr lang="ko-KR" altLang="en-US"/>
              <a:t>에 의하여 처음으로 지정되었으며</a:t>
            </a:r>
            <a:r>
              <a:rPr lang="en-US" altLang="ko-KR"/>
              <a:t>, RFC 4627</a:t>
            </a:r>
            <a:r>
              <a:rPr lang="ko-KR" altLang="en-US"/>
              <a:t>에 기술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공식적인 인터넷 미디어 타입은 </a:t>
            </a:r>
            <a:r>
              <a:rPr lang="en-US" altLang="ko-KR"/>
              <a:t>application/json</a:t>
            </a:r>
            <a:r>
              <a:rPr lang="ko-KR" altLang="en-US"/>
              <a:t>이며 파일 이름 확장자는 </a:t>
            </a:r>
            <a:r>
              <a:rPr lang="en-US" altLang="ko-KR"/>
              <a:t>.json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JSON.parse(textob) : json</a:t>
            </a:r>
            <a:r>
              <a:rPr lang="ko-KR" altLang="en-US"/>
              <a:t>형식의 텍스트데이타를 자바스크립트 객체로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변환</a:t>
            </a:r>
            <a:r>
              <a:rPr lang="en-US" altLang="ko-KR"/>
              <a:t>(</a:t>
            </a:r>
            <a:r>
              <a:rPr lang="ko-KR" altLang="en-US"/>
              <a:t>역직렬화</a:t>
            </a:r>
            <a:r>
              <a:rPr lang="en-US" altLang="ko-KR"/>
              <a:t>)</a:t>
            </a:r>
            <a:endParaRPr lang="en-US" altLang="ko-KR"/>
          </a:p>
          <a:p>
            <a:pPr marL="342900" lvl="0" indent="-342900">
              <a:defRPr/>
            </a:pPr>
            <a:r>
              <a:rPr lang="en-US" altLang="ko-KR"/>
              <a:t>JSON.stringify(obj) :</a:t>
            </a:r>
            <a:r>
              <a:rPr lang="ko-KR" altLang="en-US"/>
              <a:t> </a:t>
            </a:r>
            <a:r>
              <a:rPr lang="en-US" altLang="ko-KR"/>
              <a:t>script</a:t>
            </a:r>
            <a:r>
              <a:rPr lang="ko-KR" altLang="en-US"/>
              <a:t>객체를 </a:t>
            </a:r>
            <a:r>
              <a:rPr lang="en-US" altLang="ko-KR"/>
              <a:t>json</a:t>
            </a:r>
            <a:r>
              <a:rPr lang="ko-KR" altLang="en-US"/>
              <a:t>문자열로 변환</a:t>
            </a:r>
            <a:r>
              <a:rPr lang="en-US" altLang="ko-KR"/>
              <a:t>(</a:t>
            </a:r>
            <a:r>
              <a:rPr lang="ko-KR" altLang="en-US"/>
              <a:t>직렬화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json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283</ep:Words>
  <ep:PresentationFormat>화면 슬라이드 쇼(4:3)</ep:PresentationFormat>
  <ep:Paragraphs>90</ep:Paragraphs>
  <ep:Slides>18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1_Crayons</vt:lpstr>
      <vt:lpstr>슬라이드 1</vt:lpstr>
      <vt:lpstr>AJAX 개요</vt:lpstr>
      <vt:lpstr>AJAX의 동작 원리</vt:lpstr>
      <vt:lpstr>JavaScript비동기통신(요청)</vt:lpstr>
      <vt:lpstr>JavaScript비동기통신(응답)</vt:lpstr>
      <vt:lpstr>JavaScript비동기통신(응답 상태)</vt:lpstr>
      <vt:lpstr>예제-get-XMLHttpRequest</vt:lpstr>
      <vt:lpstr>예제 -post-XMLHttpRequest</vt:lpstr>
      <vt:lpstr>json</vt:lpstr>
      <vt:lpstr>json 형식</vt:lpstr>
      <vt:lpstr>json으로 표현된 객체</vt:lpstr>
      <vt:lpstr>XMLHttpRequest-dataType</vt:lpstr>
      <vt:lpstr>XMLHttpRequest-dataType</vt:lpstr>
      <vt:lpstr>XMLHttpReq  promise테스트 -get</vt:lpstr>
      <vt:lpstr>XMLHttpReq promise테스트-get</vt:lpstr>
      <vt:lpstr>XMLHttpReq promise테스트-post</vt:lpstr>
      <vt:lpstr>MemberList-Req promise_member</vt:lpstr>
      <vt:lpstr>Q &amp; A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2007-06-29T06:43:39.000</dcterms:created>
  <dc:creator>천인국</dc:creator>
  <cp:lastModifiedBy>bms</cp:lastModifiedBy>
  <dcterms:modified xsi:type="dcterms:W3CDTF">2024-08-13T02:19:41.327</dcterms:modified>
  <cp:revision>2183</cp:revision>
  <dc:title>쉽게 풀어쓴 C 프로그래밍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