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4" r:id="rId17"/>
    <p:sldId id="275" r:id="rId18"/>
    <p:sldId id="277" r:id="rId19"/>
    <p:sldId id="270" r:id="rId20"/>
    <p:sldId id="271" r:id="rId21"/>
    <p:sldId id="272" r:id="rId22"/>
    <p:sldId id="273" r:id="rId23"/>
    <p:sldId id="276" r:id="rId24"/>
    <p:sldId id="278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7" r:id="rId38"/>
    <p:sldId id="294" r:id="rId39"/>
    <p:sldId id="295" r:id="rId40"/>
    <p:sldId id="296" r:id="rId41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3BF30400-1CD3-4976-A1DB-0224292285D2}" name="HTML5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4"/>
            <p14:sldId id="275"/>
            <p14:sldId id="277"/>
            <p14:sldId id="270"/>
            <p14:sldId id="271"/>
            <p14:sldId id="272"/>
            <p14:sldId id="273"/>
            <p14:sldId id="276"/>
            <p14:sldId id="278"/>
            <p14:sldId id="279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id="{D2C78D48-A115-4072-A02C-4ED1383C6250}" name="CSS3">
          <p14:sldIdLst>
            <p14:sldId id="291"/>
            <p14:sldId id="292"/>
            <p14:sldId id="297"/>
            <p14:sldId id="294"/>
            <p14:sldId id="295"/>
            <p14:sldId id="296"/>
          </p14:sldIdLst>
        </p14:section>
        <p14:section id="{21A0D544-C98B-4767-8E9B-BFA545D479FA}" name="Javascript">
          <p14:sldIdLst/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8229" autoAdjust="0"/>
    <p:restoredTop sz="93514" autoAdjust="0"/>
  </p:normalViewPr>
  <p:slideViewPr>
    <p:cSldViewPr snapToGrid="0">
      <p:cViewPr varScale="1">
        <p:scale>
          <a:sx n="100" d="100"/>
          <a:sy n="100" d="100"/>
        </p:scale>
        <p:origin x="-786" y="-96"/>
      </p:cViewPr>
      <p:guideLst>
        <p:guide orient="horz" pos="2805"/>
        <p:guide pos="37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presProps" Target="presProps.xml"  /><Relationship Id="rId43" Type="http://schemas.openxmlformats.org/officeDocument/2006/relationships/viewProps" Target="viewProps.xml"  /><Relationship Id="rId44" Type="http://schemas.openxmlformats.org/officeDocument/2006/relationships/theme" Target="theme/theme1.xml"  /><Relationship Id="rId45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www.naver.com/" TargetMode="External"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9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890945" y="2768073"/>
            <a:ext cx="10097374" cy="3108291"/>
          </a:xfrm>
        </p:spPr>
        <p:txBody>
          <a:bodyPr/>
          <a:lstStyle/>
          <a:p>
            <a:r>
              <a:rPr lang="en-US" altLang="ko-KR" dirty="0" smtClean="0">
                <a:latin typeface="+mj-lt"/>
              </a:rPr>
              <a:t>HTML – 02</a:t>
            </a:r>
            <a:br>
              <a:rPr lang="en-US" altLang="ko-KR" dirty="0" smtClean="0">
                <a:latin typeface="+mj-lt"/>
              </a:rPr>
            </a:br>
            <a:r>
              <a:rPr lang="en-US" altLang="ko-KR" dirty="0">
                <a:latin typeface="+mj-lt"/>
              </a:rPr>
              <a:t/>
            </a:r>
            <a:br>
              <a:rPr lang="en-US" altLang="ko-KR" dirty="0">
                <a:latin typeface="+mj-lt"/>
              </a:rPr>
            </a:br>
            <a:r>
              <a:rPr lang="en-US" altLang="ko-KR" dirty="0" smtClean="0">
                <a:latin typeface="+mj-lt"/>
              </a:rPr>
              <a:t>HTML </a:t>
            </a:r>
            <a:r>
              <a:rPr lang="ko-KR" altLang="en-US" dirty="0" smtClean="0">
                <a:latin typeface="+mj-lt"/>
              </a:rPr>
              <a:t>기본 요소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2210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5500">
                <a:latin typeface="맑은 고딕"/>
                <a:ea typeface="나눔고딕"/>
              </a:rPr>
              <a:t>텍스트 서식</a:t>
            </a:r>
            <a:r>
              <a:rPr lang="en-US" altLang="ko-KR" sz="5500">
                <a:latin typeface="맑은 고딕"/>
                <a:ea typeface="나눔고딕"/>
              </a:rPr>
              <a:t>(2/3)</a:t>
            </a:r>
            <a:endParaRPr lang="ko-KR" altLang="en-US" sz="5500"/>
          </a:p>
        </p:txBody>
      </p:sp>
      <p:sp>
        <p:nvSpPr>
          <p:cNvPr id="4" name="내용 개체 틀 2"/>
          <p:cNvSpPr txBox="1"/>
          <p:nvPr/>
        </p:nvSpPr>
        <p:spPr>
          <a:xfrm>
            <a:off x="416303" y="1769754"/>
            <a:ext cx="11092479" cy="6392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200" b="1">
                <a:latin typeface="맑은 고딕"/>
                <a:ea typeface="맑은 고딕"/>
              </a:rPr>
              <a:t>&lt;!DOCTYPE html&gt;</a:t>
            </a:r>
          </a:p>
          <a:p>
            <a:pPr mar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&lt;html&gt;</a:t>
            </a:r>
          </a:p>
          <a:p>
            <a:pPr mar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&lt;body&gt;</a:t>
            </a:r>
          </a:p>
          <a:p>
            <a:pPr mar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&lt;p&gt;</a:t>
            </a:r>
            <a:r>
              <a:rPr lang="ko-KR" altLang="en-US" sz="2200" b="1">
                <a:latin typeface="맑은 고딕"/>
                <a:ea typeface="맑은 고딕"/>
              </a:rPr>
              <a:t>이 텍스트는 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&lt;b&gt;</a:t>
            </a:r>
            <a:r>
              <a:rPr lang="en-US" altLang="ko-KR" sz="2200" b="1">
                <a:latin typeface="맑은 고딕"/>
                <a:ea typeface="맑은 고딕"/>
              </a:rPr>
              <a:t>bold</a:t>
            </a:r>
            <a:r>
              <a:rPr lang="ko-KR" altLang="en-US" sz="2200" b="1">
                <a:latin typeface="맑은 고딕"/>
                <a:ea typeface="맑은 고딕"/>
              </a:rPr>
              <a:t>입니다</a:t>
            </a:r>
            <a:r>
              <a:rPr lang="en-US" altLang="ko-KR" sz="2200" b="1">
                <a:latin typeface="맑은 고딕"/>
                <a:ea typeface="맑은 고딕"/>
              </a:rPr>
              <a:t>.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&lt;/b&gt;&lt;/p&gt;</a:t>
            </a:r>
          </a:p>
          <a:p>
            <a:pPr mar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&lt;p&gt;</a:t>
            </a:r>
            <a:r>
              <a:rPr lang="ko-KR" altLang="en-US" sz="2200" b="1">
                <a:latin typeface="맑은 고딕"/>
                <a:ea typeface="맑은 고딕"/>
              </a:rPr>
              <a:t>이 텍스트는 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&lt;strong&gt;</a:t>
            </a:r>
            <a:r>
              <a:rPr lang="en-US" altLang="ko-KR" sz="2200" b="1">
                <a:latin typeface="맑은 고딕"/>
                <a:ea typeface="맑은 고딕"/>
              </a:rPr>
              <a:t>strong</a:t>
            </a:r>
            <a:r>
              <a:rPr lang="ko-KR" altLang="en-US" sz="2200" b="1">
                <a:latin typeface="맑은 고딕"/>
                <a:ea typeface="맑은 고딕"/>
              </a:rPr>
              <a:t>입니다</a:t>
            </a:r>
            <a:r>
              <a:rPr lang="en-US" altLang="ko-KR" sz="2200" b="1">
                <a:latin typeface="맑은 고딕"/>
                <a:ea typeface="맑은 고딕"/>
              </a:rPr>
              <a:t>.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&lt;/strong&gt;&lt;/p&gt;</a:t>
            </a:r>
          </a:p>
          <a:p>
            <a:pPr mar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&lt;p&gt;</a:t>
            </a:r>
            <a:r>
              <a:rPr lang="ko-KR" altLang="en-US" sz="2200" b="1">
                <a:latin typeface="맑은 고딕"/>
                <a:ea typeface="맑은 고딕"/>
              </a:rPr>
              <a:t>이 텍스트는 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&lt;i&gt;</a:t>
            </a:r>
            <a:r>
              <a:rPr lang="en-US" altLang="ko-KR" sz="2200" b="1">
                <a:latin typeface="맑은 고딕"/>
                <a:ea typeface="맑은 고딕"/>
              </a:rPr>
              <a:t>italic</a:t>
            </a:r>
            <a:r>
              <a:rPr lang="ko-KR" altLang="en-US" sz="2200" b="1">
                <a:latin typeface="맑은 고딕"/>
                <a:ea typeface="맑은 고딕"/>
              </a:rPr>
              <a:t>입니다</a:t>
            </a:r>
            <a:r>
              <a:rPr lang="en-US" altLang="ko-KR" sz="2200" b="1">
                <a:latin typeface="맑은 고딕"/>
                <a:ea typeface="맑은 고딕"/>
              </a:rPr>
              <a:t>.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&lt;/i&gt;&lt;/p&gt;</a:t>
            </a:r>
          </a:p>
          <a:p>
            <a:pPr mar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&lt;p&gt;</a:t>
            </a:r>
            <a:r>
              <a:rPr lang="ko-KR" altLang="en-US" sz="2200" b="1">
                <a:latin typeface="맑은 고딕"/>
                <a:ea typeface="맑은 고딕"/>
              </a:rPr>
              <a:t>이 텍스트는 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&lt;em&gt;</a:t>
            </a:r>
            <a:r>
              <a:rPr lang="en-US" altLang="ko-KR" sz="2200" b="1">
                <a:latin typeface="맑은 고딕"/>
                <a:ea typeface="맑은 고딕"/>
              </a:rPr>
              <a:t>emphasized</a:t>
            </a:r>
            <a:r>
              <a:rPr lang="ko-KR" altLang="en-US" sz="2200" b="1">
                <a:latin typeface="맑은 고딕"/>
                <a:ea typeface="맑은 고딕"/>
              </a:rPr>
              <a:t>입니다</a:t>
            </a:r>
            <a:r>
              <a:rPr lang="en-US" altLang="ko-KR" sz="2200" b="1">
                <a:latin typeface="맑은 고딕"/>
                <a:ea typeface="맑은 고딕"/>
              </a:rPr>
              <a:t>.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&lt;/em&gt;&lt;/p&gt;</a:t>
            </a:r>
          </a:p>
          <a:p>
            <a:pPr mar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&lt;p&gt;</a:t>
            </a:r>
            <a:r>
              <a:rPr lang="ko-KR" altLang="en-US" sz="2200" b="1">
                <a:latin typeface="맑은 고딕"/>
                <a:ea typeface="맑은 고딕"/>
              </a:rPr>
              <a:t>이 텍스트는 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&lt;mark&gt;</a:t>
            </a:r>
            <a:r>
              <a:rPr lang="en-US" altLang="ko-KR" sz="2200" b="1">
                <a:latin typeface="맑은 고딕"/>
                <a:ea typeface="맑은 고딕"/>
              </a:rPr>
              <a:t>mark</a:t>
            </a:r>
            <a:r>
              <a:rPr lang="ko-KR" altLang="en-US" sz="2200" b="1">
                <a:latin typeface="맑은 고딕"/>
                <a:ea typeface="맑은 고딕"/>
              </a:rPr>
              <a:t>입니다</a:t>
            </a:r>
            <a:r>
              <a:rPr lang="en-US" altLang="ko-KR" sz="2200" b="1">
                <a:latin typeface="맑은 고딕"/>
                <a:ea typeface="맑은 고딕"/>
              </a:rPr>
              <a:t>.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&lt;/mark&gt;&lt;/p&gt;</a:t>
            </a:r>
          </a:p>
          <a:p>
            <a:pPr mar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  &lt;p&gt;</a:t>
            </a:r>
          </a:p>
          <a:p>
            <a:pPr mar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  &lt;sub&gt;</a:t>
            </a:r>
            <a:r>
              <a:rPr lang="en-US" altLang="ko-KR" sz="2200" b="1">
                <a:latin typeface="맑은 고딕"/>
                <a:ea typeface="맑은 고딕"/>
              </a:rPr>
              <a:t> subscript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&lt;/sub&gt;</a:t>
            </a:r>
            <a:r>
              <a:rPr lang="ko-KR" altLang="en-US" sz="2200" b="1">
                <a:latin typeface="맑은 고딕"/>
                <a:ea typeface="맑은 고딕"/>
              </a:rPr>
              <a:t>이고</a:t>
            </a:r>
          </a:p>
          <a:p>
            <a:pPr mar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  &lt;sup&gt;</a:t>
            </a:r>
            <a:r>
              <a:rPr lang="en-US" altLang="ko-KR" sz="2200" b="1">
                <a:latin typeface="맑은 고딕"/>
                <a:ea typeface="맑은 고딕"/>
              </a:rPr>
              <a:t>superscript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&lt;/sup&gt;</a:t>
            </a:r>
            <a:r>
              <a:rPr lang="ko-KR" altLang="en-US" sz="2200" b="1">
                <a:latin typeface="맑은 고딕"/>
                <a:ea typeface="맑은 고딕"/>
              </a:rPr>
              <a:t>입니다</a:t>
            </a:r>
            <a:r>
              <a:rPr lang="en-US" altLang="ko-KR" sz="2200" b="1">
                <a:latin typeface="맑은 고딕"/>
                <a:ea typeface="맑은 고딕"/>
              </a:rPr>
              <a:t>.</a:t>
            </a:r>
          </a:p>
          <a:p>
            <a:pPr mar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&lt;/p&gt;</a:t>
            </a:r>
          </a:p>
          <a:p>
            <a:pPr mar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&lt;/body&gt;</a:t>
            </a:r>
          </a:p>
          <a:p>
            <a:pPr mar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&lt;/html&gt;</a:t>
            </a:r>
            <a:endParaRPr lang="ko-KR" altLang="en-US" sz="2200" b="1">
              <a:solidFill>
                <a:srgbClr val="0000FF"/>
              </a:solidFill>
              <a:latin typeface="맑은 고딕"/>
              <a:ea typeface="맑은 고딕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68030" y="3209925"/>
            <a:ext cx="3048463" cy="38123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서식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(3/3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4994446"/>
          </a:xfrm>
        </p:spPr>
        <p:txBody>
          <a:bodyPr/>
          <a:lstStyle/>
          <a:p>
            <a:r>
              <a:rPr lang="ko-KR" altLang="en-US" sz="3000" dirty="0" smtClean="0"/>
              <a:t>참고사항</a:t>
            </a:r>
            <a:endParaRPr lang="en-US" altLang="ko-KR" sz="30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en-US" altLang="ko-KR" sz="2400" dirty="0" smtClean="0"/>
              <a:t>HTML5 </a:t>
            </a:r>
            <a:r>
              <a:rPr lang="ko-KR" altLang="en-US" sz="2400" dirty="0" err="1" smtClean="0"/>
              <a:t>스펙에</a:t>
            </a:r>
            <a:r>
              <a:rPr lang="ko-KR" altLang="en-US" sz="2400" dirty="0" smtClean="0"/>
              <a:t> 따르면 </a:t>
            </a:r>
            <a:r>
              <a:rPr lang="en-US" altLang="ko-KR" sz="2400" dirty="0" smtClean="0"/>
              <a:t>&lt;b&gt;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태그는 다른 모든 태그가 적절하지 않는 경우에만 사용되어야 함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ko-KR" altLang="en-US" sz="2400" dirty="0" smtClean="0"/>
              <a:t>강조해야 하는 텍스트는 </a:t>
            </a: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em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을 사용하는 편이 좋음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ko-KR" altLang="en-US" sz="2400" dirty="0" smtClean="0"/>
              <a:t>중요한 텍스트는 </a:t>
            </a:r>
            <a:r>
              <a:rPr lang="en-US" altLang="ko-KR" sz="2400" dirty="0" smtClean="0"/>
              <a:t>&lt;strong&gt; </a:t>
            </a:r>
            <a:r>
              <a:rPr lang="ko-KR" altLang="en-US" sz="2400" dirty="0" smtClean="0"/>
              <a:t>태그를 사용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ko-KR" altLang="en-US" sz="2400" dirty="0" smtClean="0"/>
              <a:t>하이라이트 된 텍스트는 </a:t>
            </a:r>
            <a:r>
              <a:rPr lang="en-US" altLang="ko-KR" sz="2400" dirty="0" smtClean="0"/>
              <a:t>&lt;mark&gt; </a:t>
            </a:r>
            <a:r>
              <a:rPr lang="ko-KR" altLang="en-US" sz="2400" dirty="0" smtClean="0"/>
              <a:t>태그를 사용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ko-KR" altLang="en-US" sz="2400" dirty="0" smtClean="0"/>
              <a:t>모든 텍스트 스타일은 </a:t>
            </a:r>
            <a:r>
              <a:rPr lang="en-US" altLang="ko-KR" sz="2400" dirty="0" smtClean="0"/>
              <a:t>CSS</a:t>
            </a:r>
            <a:r>
              <a:rPr lang="ko-KR" altLang="en-US" sz="2400" dirty="0" smtClean="0"/>
              <a:t>를 이용하는 것이 원칙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ko-KR" altLang="en-US" sz="2400" dirty="0" smtClean="0"/>
              <a:t>볼드 텍스트를 만들려면 </a:t>
            </a:r>
            <a:r>
              <a:rPr lang="en-US" altLang="ko-KR" sz="2400" dirty="0" smtClean="0"/>
              <a:t>CSS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font-weight </a:t>
            </a:r>
            <a:r>
              <a:rPr lang="ko-KR" altLang="en-US" sz="2400" dirty="0" smtClean="0"/>
              <a:t>속성을 사용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3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956942" y="6727070"/>
            <a:ext cx="4895218" cy="13849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800" dirty="0"/>
              <a:t>&lt;style&gt;</a:t>
            </a:r>
          </a:p>
          <a:p>
            <a:pPr marL="0" indent="0">
              <a:buNone/>
            </a:pPr>
            <a:r>
              <a:rPr lang="en-US" altLang="ko-KR" sz="2800" dirty="0"/>
              <a:t>  </a:t>
            </a:r>
            <a:r>
              <a:rPr lang="en-US" altLang="ko-KR" sz="2800" dirty="0" smtClean="0"/>
              <a:t>span { </a:t>
            </a:r>
            <a:r>
              <a:rPr lang="en-US" altLang="ko-KR" sz="2800" dirty="0"/>
              <a:t>font-weight : bold;  }</a:t>
            </a:r>
          </a:p>
          <a:p>
            <a:pPr marL="0" indent="0">
              <a:buNone/>
            </a:pPr>
            <a:r>
              <a:rPr lang="en-US" altLang="ko-KR" sz="2800" dirty="0"/>
              <a:t>&lt;/style</a:t>
            </a:r>
            <a:r>
              <a:rPr lang="en-US" altLang="ko-KR" sz="2800" dirty="0" smtClean="0"/>
              <a:t>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1810554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특수문자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5647764"/>
            <a:ext cx="11262614" cy="2536821"/>
          </a:xfrm>
        </p:spPr>
        <p:txBody>
          <a:bodyPr/>
          <a:lstStyle/>
          <a:p>
            <a:r>
              <a:rPr lang="en-US" altLang="ko-KR" sz="2400" dirty="0" smtClean="0"/>
              <a:t>HTML</a:t>
            </a:r>
            <a:r>
              <a:rPr lang="ko-KR" altLang="en-US" sz="2400" dirty="0" smtClean="0"/>
              <a:t>은 여러 개의 공백이 이웃해 있더라도 하나의 공백으로 간주한다</a:t>
            </a:r>
            <a:r>
              <a:rPr lang="en-US" altLang="ko-KR" sz="2400" dirty="0" smtClean="0"/>
              <a:t>.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따라서 불가피하게 여러 개의 공백을 나타내고자 할 때는 </a:t>
            </a:r>
            <a:r>
              <a:rPr lang="en-US" altLang="ko-KR" sz="2400" dirty="0" smtClean="0"/>
              <a:t>&amp;</a:t>
            </a:r>
            <a:r>
              <a:rPr lang="en-US" altLang="ko-KR" sz="2400" dirty="0" err="1" smtClean="0"/>
              <a:t>nbsp</a:t>
            </a:r>
            <a:r>
              <a:rPr lang="en-US" altLang="ko-KR" sz="2400" dirty="0" smtClean="0"/>
              <a:t>;</a:t>
            </a:r>
            <a:r>
              <a:rPr lang="ko-KR" altLang="en-US" sz="2400" dirty="0" smtClean="0"/>
              <a:t>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여러 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사용해야 한다</a:t>
            </a:r>
            <a:r>
              <a:rPr lang="en-US" altLang="ko-KR" sz="2400" dirty="0" smtClean="0"/>
              <a:t>. (non-breaking space</a:t>
            </a:r>
            <a:r>
              <a:rPr lang="ko-KR" altLang="en-US" sz="2400" dirty="0" smtClean="0"/>
              <a:t>의 약자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/>
              <a:t>‘</a:t>
            </a:r>
            <a:r>
              <a:rPr lang="en-US" altLang="ko-KR" sz="2400" dirty="0"/>
              <a:t>&lt;’</a:t>
            </a:r>
            <a:r>
              <a:rPr lang="ko-KR" altLang="en-US" sz="2400" dirty="0"/>
              <a:t>와 ‘</a:t>
            </a:r>
            <a:r>
              <a:rPr lang="en-US" altLang="ko-KR" sz="2400" dirty="0"/>
              <a:t>&gt;’ </a:t>
            </a:r>
            <a:r>
              <a:rPr lang="ko-KR" altLang="en-US" sz="2400" dirty="0"/>
              <a:t>같은 문자를 화면에 표시하기 </a:t>
            </a:r>
            <a:r>
              <a:rPr lang="ko-KR" altLang="en-US" sz="2400" dirty="0" smtClean="0"/>
              <a:t>위해 </a:t>
            </a:r>
            <a:r>
              <a:rPr lang="ko-KR" altLang="en-US" sz="2400" dirty="0"/>
              <a:t>필요하다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61799203"/>
              </p:ext>
            </p:extLst>
          </p:nvPr>
        </p:nvGraphicFramePr>
        <p:xfrm>
          <a:off x="675953" y="1934296"/>
          <a:ext cx="10263374" cy="3161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1715">
                  <a:extLst>
                    <a:ext uri="{9D8B030D-6E8A-4147-A177-3AD203B41FA5}">
                      <a16:colId xmlns:a16="http://schemas.microsoft.com/office/drawing/2014/main" xmlns="" val="1889609099"/>
                    </a:ext>
                  </a:extLst>
                </a:gridCol>
                <a:gridCol w="25952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08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07648">
                  <a:extLst>
                    <a:ext uri="{9D8B030D-6E8A-4147-A177-3AD203B41FA5}">
                      <a16:colId xmlns:a16="http://schemas.microsoft.com/office/drawing/2014/main" xmlns="" val="3925147795"/>
                    </a:ext>
                  </a:extLst>
                </a:gridCol>
              </a:tblGrid>
              <a:tr h="445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 표시되는 모양</a:t>
                      </a:r>
                      <a:endParaRPr lang="ko-KR" altLang="en-US" sz="22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  <a:r>
                        <a:rPr lang="ko-KR" altLang="en-US" sz="22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기호</a:t>
                      </a:r>
                      <a:endParaRPr lang="ko-KR" altLang="en-US" sz="22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 표시되는 모양</a:t>
                      </a:r>
                      <a:endParaRPr lang="ko-KR" altLang="en-US" sz="22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  <a:r>
                        <a:rPr lang="en-US" altLang="ko-KR" sz="22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2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기호</a:t>
                      </a:r>
                      <a:endParaRPr lang="ko-KR" altLang="en-US" sz="2200" b="1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22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5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공백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nbsp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&amp;amp;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&amp;#40;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gt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&amp;#41;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5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quot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&amp;#45;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7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´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&amp;acute;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&amp;#92;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4040157988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26473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예제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1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(1/2)</a:t>
            </a:r>
            <a:endParaRPr lang="ko-KR" altLang="en-US" sz="55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grpSp>
        <p:nvGrpSpPr>
          <p:cNvPr id="19" name="그룹 18"/>
          <p:cNvGrpSpPr/>
          <p:nvPr/>
        </p:nvGrpSpPr>
        <p:grpSpPr>
          <a:xfrm>
            <a:off x="2813287" y="1861999"/>
            <a:ext cx="5988706" cy="6677407"/>
            <a:chOff x="2051828" y="1551113"/>
            <a:chExt cx="5988706" cy="667740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1828" y="1551113"/>
              <a:ext cx="5988706" cy="6677407"/>
            </a:xfrm>
            <a:prstGeom prst="rect">
              <a:avLst/>
            </a:prstGeom>
          </p:spPr>
        </p:pic>
        <p:grpSp>
          <p:nvGrpSpPr>
            <p:cNvPr id="5" name="그룹 4"/>
            <p:cNvGrpSpPr/>
            <p:nvPr/>
          </p:nvGrpSpPr>
          <p:grpSpPr>
            <a:xfrm>
              <a:off x="4807673" y="1661943"/>
              <a:ext cx="1965164" cy="400110"/>
              <a:chOff x="4807673" y="1661943"/>
              <a:chExt cx="1965164" cy="40011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605530" y="1661943"/>
                <a:ext cx="1167307" cy="400110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accent6"/>
                    </a:solidFill>
                  </a:rPr>
                  <a:t>title </a:t>
                </a:r>
                <a:r>
                  <a:rPr lang="ko-KR" altLang="en-US" sz="2000" dirty="0" smtClean="0">
                    <a:solidFill>
                      <a:schemeClr val="accent6"/>
                    </a:solidFill>
                  </a:rPr>
                  <a:t>태그</a:t>
                </a:r>
                <a:endParaRPr lang="ko-KR" altLang="en-US" sz="2000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7" name="직선 화살표 연결선 6"/>
              <p:cNvCxnSpPr>
                <a:stCxn id="6" idx="1"/>
              </p:cNvCxnSpPr>
              <p:nvPr/>
            </p:nvCxnSpPr>
            <p:spPr bwMode="auto">
              <a:xfrm flipH="1" flipV="1">
                <a:off x="4807673" y="1859166"/>
                <a:ext cx="797857" cy="283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arrow" w="med" len="med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/>
            <p:cNvGrpSpPr/>
            <p:nvPr/>
          </p:nvGrpSpPr>
          <p:grpSpPr>
            <a:xfrm>
              <a:off x="4780639" y="3998711"/>
              <a:ext cx="1851350" cy="400110"/>
              <a:chOff x="6189184" y="4116397"/>
              <a:chExt cx="1851350" cy="40011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987040" y="4116397"/>
                <a:ext cx="1053494" cy="400110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accent6"/>
                    </a:solidFill>
                  </a:rPr>
                  <a:t>h2 </a:t>
                </a:r>
                <a:r>
                  <a:rPr lang="ko-KR" altLang="en-US" sz="2000" dirty="0" smtClean="0">
                    <a:solidFill>
                      <a:schemeClr val="accent6"/>
                    </a:solidFill>
                  </a:rPr>
                  <a:t>태그</a:t>
                </a:r>
                <a:endParaRPr lang="ko-KR" altLang="en-US" sz="2000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0" name="직선 화살표 연결선 9"/>
              <p:cNvCxnSpPr>
                <a:stCxn id="9" idx="1"/>
              </p:cNvCxnSpPr>
              <p:nvPr/>
            </p:nvCxnSpPr>
            <p:spPr bwMode="auto">
              <a:xfrm flipH="1" flipV="1">
                <a:off x="6189184" y="4313620"/>
                <a:ext cx="797856" cy="283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arrow" w="med" len="med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4807673" y="4818066"/>
              <a:ext cx="1708683" cy="400110"/>
              <a:chOff x="6444677" y="4748364"/>
              <a:chExt cx="1708683" cy="4001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7242533" y="4748364"/>
                <a:ext cx="910827" cy="400110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accent6"/>
                    </a:solidFill>
                  </a:rPr>
                  <a:t>p </a:t>
                </a:r>
                <a:r>
                  <a:rPr lang="ko-KR" altLang="en-US" sz="2000" dirty="0" smtClean="0">
                    <a:solidFill>
                      <a:schemeClr val="accent6"/>
                    </a:solidFill>
                  </a:rPr>
                  <a:t>태그</a:t>
                </a:r>
                <a:endParaRPr lang="ko-KR" altLang="en-US" sz="2000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2" name="직선 화살표 연결선 11"/>
              <p:cNvCxnSpPr>
                <a:stCxn id="11" idx="1"/>
              </p:cNvCxnSpPr>
              <p:nvPr/>
            </p:nvCxnSpPr>
            <p:spPr bwMode="auto">
              <a:xfrm flipH="1" flipV="1">
                <a:off x="6444677" y="4945587"/>
                <a:ext cx="797856" cy="283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arrow" w="med" len="med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/>
            <p:cNvGrpSpPr/>
            <p:nvPr/>
          </p:nvGrpSpPr>
          <p:grpSpPr>
            <a:xfrm>
              <a:off x="4780639" y="3117339"/>
              <a:ext cx="1851350" cy="400110"/>
              <a:chOff x="6189184" y="3248729"/>
              <a:chExt cx="1851350" cy="40011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987040" y="3248729"/>
                <a:ext cx="1053494" cy="400110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accent6"/>
                    </a:solidFill>
                  </a:rPr>
                  <a:t>h1 </a:t>
                </a:r>
                <a:r>
                  <a:rPr lang="ko-KR" altLang="en-US" sz="2000" dirty="0" smtClean="0">
                    <a:solidFill>
                      <a:schemeClr val="accent6"/>
                    </a:solidFill>
                  </a:rPr>
                  <a:t>태그</a:t>
                </a:r>
                <a:endParaRPr lang="ko-KR" altLang="en-US" sz="2000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4" name="직선 화살표 연결선 13"/>
              <p:cNvCxnSpPr>
                <a:stCxn id="13" idx="1"/>
              </p:cNvCxnSpPr>
              <p:nvPr/>
            </p:nvCxnSpPr>
            <p:spPr bwMode="auto">
              <a:xfrm flipH="1" flipV="1">
                <a:off x="6189184" y="3445952"/>
                <a:ext cx="797856" cy="283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arrow" w="med" len="med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296983" y="1861999"/>
            <a:ext cx="11262614" cy="2536821"/>
          </a:xfrm>
        </p:spPr>
        <p:txBody>
          <a:bodyPr/>
          <a:lstStyle/>
          <a:p>
            <a:r>
              <a:rPr lang="ko-KR" altLang="en-US" sz="2400" dirty="0" smtClean="0"/>
              <a:t>화면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138993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5500">
                <a:ea typeface="나눔고딕"/>
              </a:rPr>
              <a:t>하이퍼링크</a:t>
            </a:r>
            <a:r>
              <a:rPr lang="en-US" altLang="ko-KR" sz="5500">
                <a:ea typeface="나눔고딕"/>
              </a:rPr>
              <a:t>(</a:t>
            </a:r>
            <a:r>
              <a:rPr lang="ko-KR" altLang="en-US" sz="5500">
                <a:ea typeface="나눔고딕"/>
              </a:rPr>
              <a:t>링크</a:t>
            </a:r>
            <a:r>
              <a:rPr lang="en-US" altLang="ko-KR" sz="5500">
                <a:ea typeface="나눔고딕"/>
              </a:rPr>
              <a:t>)</a:t>
            </a:r>
            <a:endParaRPr lang="ko-KR" altLang="en-US" sz="5500">
              <a:ea typeface="나눔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06866"/>
            <a:ext cx="11262614" cy="3843927"/>
          </a:xfrm>
        </p:spPr>
        <p:txBody>
          <a:bodyPr/>
          <a:lstStyle/>
          <a:p>
            <a:pPr lvl="0">
              <a:defRPr/>
            </a:pPr>
            <a:r>
              <a:rPr lang="ko-KR" altLang="en-US" sz="3000" b="1"/>
              <a:t>하이퍼링크</a:t>
            </a:r>
            <a:r>
              <a:rPr lang="ko-KR" altLang="en-US" sz="3000"/>
              <a:t> </a:t>
            </a:r>
            <a:r>
              <a:rPr lang="en-US" altLang="ko-KR" sz="3000"/>
              <a:t>:</a:t>
            </a:r>
            <a:r>
              <a:rPr lang="ko-KR" altLang="en-US" sz="3000"/>
              <a:t> 현재 문서에서 다른 문서로 연결해 이동하는 것</a:t>
            </a:r>
            <a:endParaRPr lang="ko-KR" altLang="en-US" sz="3000"/>
          </a:p>
          <a:p>
            <a:pPr lvl="0">
              <a:defRPr/>
            </a:pPr>
            <a:r>
              <a:rPr lang="en-US" altLang="ko-KR" sz="2400" b="1"/>
              <a:t>&lt;a&gt; : </a:t>
            </a:r>
            <a:r>
              <a:rPr lang="ko-KR" altLang="en-US" sz="2400"/>
              <a:t>텍스트나 이미지에 링크를 걸고</a:t>
            </a:r>
            <a:r>
              <a:rPr lang="en-US" altLang="ko-KR" sz="2400"/>
              <a:t>,</a:t>
            </a:r>
            <a:r>
              <a:rPr lang="ko-KR" altLang="en-US" sz="2400"/>
              <a:t> 클릭하면 연결된 다른 문서로 이동</a:t>
            </a:r>
            <a:endParaRPr lang="ko-KR" altLang="en-US" sz="2400"/>
          </a:p>
          <a:p>
            <a:pPr marL="0" lvl="0" indent="0">
              <a:buNone/>
              <a:defRPr/>
            </a:pPr>
            <a:r>
              <a:rPr lang="en-US" altLang="ko-KR" sz="2400"/>
              <a:t>  - </a:t>
            </a:r>
            <a:r>
              <a:rPr lang="ko-KR" altLang="en-US" sz="2400"/>
              <a:t>밑줄</a:t>
            </a:r>
            <a:r>
              <a:rPr lang="en-US" altLang="ko-KR" sz="2400"/>
              <a:t>, </a:t>
            </a:r>
            <a:r>
              <a:rPr lang="ko-KR" altLang="en-US" sz="2400"/>
              <a:t>글자 색 등의 스타일이 자동 지정 됨</a:t>
            </a:r>
            <a:endParaRPr lang="ko-KR" altLang="en-US" sz="2400"/>
          </a:p>
          <a:p>
            <a:pPr marL="0" lvl="0" indent="0">
              <a:buNone/>
              <a:defRPr/>
            </a:pPr>
            <a:r>
              <a:rPr lang="en-US" altLang="ko-KR" sz="2400"/>
              <a:t>  - </a:t>
            </a:r>
            <a:r>
              <a:rPr lang="ko-KR" altLang="en-US" sz="2400"/>
              <a:t>마우스 커서를 링크 위에 올리면 손 모양 커서로 변경 됨</a:t>
            </a:r>
            <a:endParaRPr lang="ko-KR" altLang="en-US" sz="2400"/>
          </a:p>
          <a:p>
            <a:pPr marL="0" lvl="0" indent="0">
              <a:buNone/>
              <a:defRPr/>
            </a:pPr>
            <a:endParaRPr lang="en-US" altLang="ko-KR" sz="2400"/>
          </a:p>
          <a:p>
            <a:pPr marL="0" lvl="0" indent="0">
              <a:buNone/>
              <a:defRPr/>
            </a:pPr>
            <a:endParaRPr lang="en-US" altLang="ko-KR" sz="2400"/>
          </a:p>
          <a:p>
            <a:pPr marL="0" lvl="0" indent="0">
              <a:buNone/>
              <a:defRPr/>
            </a:pPr>
            <a:r>
              <a:rPr lang="en-US" altLang="ko-KR" sz="2400"/>
              <a:t>  - href </a:t>
            </a:r>
            <a:r>
              <a:rPr lang="ko-KR" altLang="en-US" sz="2400"/>
              <a:t>속성 </a:t>
            </a:r>
            <a:r>
              <a:rPr lang="en-US" altLang="ko-KR" sz="2400"/>
              <a:t>: </a:t>
            </a:r>
            <a:r>
              <a:rPr lang="ko-KR" altLang="en-US" sz="2400"/>
              <a:t>링크의 목적지 지정</a:t>
            </a:r>
            <a:endParaRPr lang="ko-KR" altLang="en-US" sz="2400"/>
          </a:p>
          <a:p>
            <a:pPr marL="0" lvl="0" indent="0">
              <a:buNone/>
              <a:defRPr/>
            </a:pPr>
            <a:r>
              <a:rPr lang="en-US" altLang="ko-KR" sz="2400"/>
              <a:t>  - target </a:t>
            </a:r>
            <a:r>
              <a:rPr lang="ko-KR" altLang="en-US" sz="2400"/>
              <a:t>속성 </a:t>
            </a:r>
            <a:r>
              <a:rPr lang="en-US" altLang="ko-KR" sz="2400"/>
              <a:t>: </a:t>
            </a:r>
            <a:r>
              <a:rPr lang="ko-KR" altLang="en-US" sz="2400"/>
              <a:t>연결되는</a:t>
            </a:r>
            <a:r>
              <a:rPr lang="en-US" altLang="ko-KR" sz="2400"/>
              <a:t> </a:t>
            </a:r>
            <a:r>
              <a:rPr lang="ko-KR" altLang="en-US" sz="2400"/>
              <a:t>새로운 페이지가 어느 위치에서 열리는지 지정</a:t>
            </a:r>
            <a:endParaRPr lang="en-US" altLang="ko-KR" sz="2400"/>
          </a:p>
        </p:txBody>
      </p:sp>
      <p:sp>
        <p:nvSpPr>
          <p:cNvPr id="5" name="내용 개체 틀 2"/>
          <p:cNvSpPr txBox="1"/>
          <p:nvPr/>
        </p:nvSpPr>
        <p:spPr>
          <a:xfrm>
            <a:off x="956940" y="3686226"/>
            <a:ext cx="9879381" cy="521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&lt;a</a:t>
            </a:r>
            <a:r>
              <a:rPr lang="en-US" altLang="ko-KR" sz="2200" b="1">
                <a:latin typeface="맑은 고딕"/>
                <a:ea typeface="맑은 고딕"/>
              </a:rPr>
              <a:t> </a:t>
            </a:r>
            <a:r>
              <a:rPr lang="en-US" altLang="ko-KR" sz="2200" b="1">
                <a:solidFill>
                  <a:srgbClr val="ff0000"/>
                </a:solidFill>
                <a:latin typeface="맑은 고딕"/>
                <a:ea typeface="맑은 고딕"/>
              </a:rPr>
              <a:t>href</a:t>
            </a:r>
            <a:r>
              <a:rPr lang="en-US" altLang="ko-KR" sz="2200" b="1">
                <a:latin typeface="맑은 고딕"/>
                <a:ea typeface="맑은 고딕"/>
              </a:rPr>
              <a:t>=</a:t>
            </a:r>
            <a:r>
              <a:rPr lang="en-US" altLang="ko-KR" sz="2200" b="1">
                <a:solidFill>
                  <a:srgbClr val="6600ff"/>
                </a:solidFill>
                <a:latin typeface="맑은 고딕"/>
                <a:ea typeface="맑은 고딕"/>
              </a:rPr>
              <a:t>"http://www.google.com"</a:t>
            </a:r>
            <a:r>
              <a:rPr lang="en-US" altLang="ko-KR" sz="2200" b="1">
                <a:latin typeface="맑은 고딕"/>
                <a:ea typeface="맑은 고딕"/>
              </a:rPr>
              <a:t> </a:t>
            </a:r>
            <a:r>
              <a:rPr lang="en-US" altLang="ko-KR" sz="2200" b="1">
                <a:solidFill>
                  <a:srgbClr val="ff0000"/>
                </a:solidFill>
                <a:latin typeface="맑은 고딕"/>
                <a:ea typeface="맑은 고딕"/>
              </a:rPr>
              <a:t>target</a:t>
            </a:r>
            <a:r>
              <a:rPr lang="en-US" altLang="ko-KR" sz="2200" b="1">
                <a:latin typeface="맑은 고딕"/>
                <a:ea typeface="맑은 고딕"/>
              </a:rPr>
              <a:t>=</a:t>
            </a:r>
            <a:r>
              <a:rPr lang="en-US" altLang="ko-KR" sz="2200" b="1">
                <a:solidFill>
                  <a:srgbClr val="6600ff"/>
                </a:solidFill>
                <a:latin typeface="맑은 고딕"/>
                <a:ea typeface="맑은 고딕"/>
              </a:rPr>
              <a:t>"_blank"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&gt;</a:t>
            </a:r>
            <a:r>
              <a:rPr lang="ko-KR" altLang="en-US" sz="2200" b="1">
                <a:latin typeface="맑은 고딕"/>
                <a:ea typeface="맑은 고딕"/>
              </a:rPr>
              <a:t>구글로</a:t>
            </a:r>
            <a:r>
              <a:rPr lang="en-US" altLang="ko-KR" sz="2200" b="1">
                <a:latin typeface="맑은 고딕"/>
                <a:ea typeface="맑은 고딕"/>
              </a:rPr>
              <a:t> </a:t>
            </a:r>
            <a:r>
              <a:rPr lang="ko-KR" altLang="en-US" sz="2200" b="1">
                <a:latin typeface="맑은 고딕"/>
                <a:ea typeface="맑은 고딕"/>
              </a:rPr>
              <a:t>이동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&lt;/a&gt;</a:t>
            </a:r>
            <a:endParaRPr lang="en-US" altLang="ko-KR" sz="2200" b="1">
              <a:solidFill>
                <a:srgbClr val="0000ff"/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19825" y="5731581"/>
          <a:ext cx="10616930" cy="269061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99754"/>
                <a:gridCol w="9017176"/>
              </a:tblGrid>
              <a:tr h="463231">
                <a:tc>
                  <a:txBody>
                    <a:bodyPr vert="horz" lIns="118809" tIns="59404" rIns="118809" bIns="59404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2200" b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Target</a:t>
                      </a:r>
                      <a:endParaRPr lang="ko-KR" altLang="en-US" sz="2200" b="1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2200" b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설명</a:t>
                      </a:r>
                      <a:endParaRPr lang="ko-KR" altLang="en-US" sz="2200" b="1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470328"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en-US" altLang="ko-KR" sz="2200" b="0">
                          <a:latin typeface="나눔고딕"/>
                          <a:ea typeface="나눔고딕"/>
                          <a:cs typeface="+mn-cs"/>
                        </a:rPr>
                        <a:t>_self</a:t>
                      </a:r>
                      <a:endParaRPr lang="ko-KR" altLang="en-US" sz="2200" b="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ko-KR" altLang="en-US" sz="2200" b="0">
                          <a:latin typeface="나눔고딕"/>
                          <a:ea typeface="나눔고딕"/>
                          <a:cs typeface="+mn-cs"/>
                        </a:rPr>
                        <a:t>기본값</a:t>
                      </a:r>
                      <a:r>
                        <a:rPr lang="en-US" altLang="ko-KR" sz="2200" b="0"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lang="ko-KR" altLang="en-US" sz="2200" b="0">
                          <a:latin typeface="나눔고딕"/>
                          <a:ea typeface="나눔고딕"/>
                          <a:cs typeface="+mn-cs"/>
                        </a:rPr>
                        <a:t>현재 창</a:t>
                      </a:r>
                      <a:r>
                        <a:rPr lang="en-US" altLang="ko-KR" sz="2200" b="0">
                          <a:latin typeface="나눔고딕"/>
                          <a:ea typeface="나눔고딕"/>
                          <a:cs typeface="+mn-cs"/>
                        </a:rPr>
                        <a:t>/</a:t>
                      </a:r>
                      <a:r>
                        <a:rPr lang="ko-KR" altLang="en-US" sz="2200" b="0">
                          <a:latin typeface="나눔고딕"/>
                          <a:ea typeface="나눔고딕"/>
                          <a:cs typeface="+mn-cs"/>
                        </a:rPr>
                        <a:t>탭에서 문서를 표시한다</a:t>
                      </a:r>
                      <a:r>
                        <a:rPr lang="en-US" altLang="ko-KR" sz="2200" b="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200" b="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489844"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en-US" altLang="ko-KR" sz="2200" b="0">
                          <a:latin typeface="나눔고딕"/>
                          <a:ea typeface="나눔고딕"/>
                          <a:cs typeface="+mn-cs"/>
                        </a:rPr>
                        <a:t>_blank</a:t>
                      </a:r>
                      <a:endParaRPr lang="ko-KR" altLang="en-US" sz="2200" b="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ko-KR" altLang="en-US" sz="2200" b="0">
                          <a:latin typeface="나눔고딕"/>
                          <a:ea typeface="나눔고딕"/>
                          <a:cs typeface="+mn-cs"/>
                        </a:rPr>
                        <a:t>새로운 창</a:t>
                      </a:r>
                      <a:r>
                        <a:rPr lang="en-US" altLang="ko-KR" sz="2200" b="0">
                          <a:latin typeface="나눔고딕"/>
                          <a:ea typeface="나눔고딕"/>
                          <a:cs typeface="+mn-cs"/>
                        </a:rPr>
                        <a:t>/</a:t>
                      </a:r>
                      <a:r>
                        <a:rPr lang="ko-KR" altLang="en-US" sz="2200" b="0">
                          <a:latin typeface="나눔고딕"/>
                          <a:ea typeface="나눔고딕"/>
                          <a:cs typeface="+mn-cs"/>
                        </a:rPr>
                        <a:t>탭에서 문서를 표시한다</a:t>
                      </a:r>
                      <a:r>
                        <a:rPr lang="en-US" altLang="ko-KR" sz="2200" b="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200" b="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481651"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en-US" altLang="ko-KR" sz="2200" b="0">
                          <a:latin typeface="나눔고딕"/>
                          <a:ea typeface="나눔고딕"/>
                          <a:cs typeface="+mn-cs"/>
                        </a:rPr>
                        <a:t>_parent</a:t>
                      </a:r>
                      <a:endParaRPr lang="ko-KR" altLang="en-US" sz="2200" b="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ko-KR" altLang="en-US" sz="2200" b="0">
                          <a:latin typeface="나눔고딕"/>
                          <a:ea typeface="나눔고딕"/>
                          <a:cs typeface="+mn-cs"/>
                        </a:rPr>
                        <a:t>상위</a:t>
                      </a:r>
                      <a:r>
                        <a:rPr lang="en-US" altLang="ko-KR" sz="2200" b="0">
                          <a:latin typeface="나눔고딕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2200" b="0">
                          <a:latin typeface="나눔고딕"/>
                          <a:ea typeface="나눔고딕"/>
                          <a:cs typeface="+mn-cs"/>
                        </a:rPr>
                        <a:t>부모</a:t>
                      </a:r>
                      <a:r>
                        <a:rPr lang="en-US" altLang="ko-KR" sz="2200" b="0">
                          <a:latin typeface="나눔고딕"/>
                          <a:ea typeface="나눔고딕"/>
                          <a:cs typeface="+mn-cs"/>
                        </a:rPr>
                        <a:t>)</a:t>
                      </a:r>
                      <a:r>
                        <a:rPr lang="ko-KR" altLang="en-US" sz="2200" b="0">
                          <a:latin typeface="나눔고딕"/>
                          <a:ea typeface="나눔고딕"/>
                          <a:cs typeface="+mn-cs"/>
                        </a:rPr>
                        <a:t> 프레임에서 문서를 표시한다</a:t>
                      </a:r>
                      <a:r>
                        <a:rPr lang="en-US" altLang="ko-KR" sz="2200" b="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200" b="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427814"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en-US" altLang="ko-KR" sz="2200" b="0">
                          <a:latin typeface="나눔고딕"/>
                          <a:ea typeface="나눔고딕"/>
                          <a:cs typeface="+mn-cs"/>
                        </a:rPr>
                        <a:t>_top</a:t>
                      </a:r>
                      <a:endParaRPr lang="ko-KR" altLang="en-US" sz="2200" b="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ko-KR" altLang="en-US" sz="2200" b="0">
                          <a:latin typeface="나눔고딕"/>
                          <a:ea typeface="나눔고딕"/>
                          <a:cs typeface="+mn-cs"/>
                        </a:rPr>
                        <a:t>현재 창</a:t>
                      </a:r>
                      <a:r>
                        <a:rPr lang="en-US" altLang="ko-KR" sz="2200" b="0">
                          <a:latin typeface="나눔고딕"/>
                          <a:ea typeface="나눔고딕"/>
                          <a:cs typeface="+mn-cs"/>
                        </a:rPr>
                        <a:t>/</a:t>
                      </a:r>
                      <a:r>
                        <a:rPr lang="ko-KR" altLang="en-US" sz="2200" b="0">
                          <a:latin typeface="나눔고딕"/>
                          <a:ea typeface="나눔고딕"/>
                          <a:cs typeface="+mn-cs"/>
                        </a:rPr>
                        <a:t>탭의 본문에서 문서를 표시하며</a:t>
                      </a:r>
                      <a:r>
                        <a:rPr lang="en-US" altLang="ko-KR" sz="2200" b="0">
                          <a:latin typeface="나눔고딕"/>
                          <a:ea typeface="나눔고딕"/>
                          <a:cs typeface="+mn-cs"/>
                        </a:rPr>
                        <a:t>, </a:t>
                      </a:r>
                      <a:endParaRPr lang="en-US" altLang="ko-KR" sz="2200" b="0">
                        <a:latin typeface="나눔고딕"/>
                        <a:ea typeface="나눔고딕"/>
                        <a:cs typeface="+mn-cs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2200" b="0">
                          <a:latin typeface="나눔고딕"/>
                          <a:ea typeface="나눔고딕"/>
                          <a:cs typeface="+mn-cs"/>
                        </a:rPr>
                        <a:t>본문 이하 모든 프레임은 사라진다</a:t>
                      </a:r>
                      <a:r>
                        <a:rPr lang="en-US" altLang="ko-KR" sz="2200" b="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200" b="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5500">
                <a:ea typeface="나눔고딕"/>
              </a:rPr>
              <a:t>하이퍼링크</a:t>
            </a:r>
            <a:r>
              <a:rPr lang="en-US" altLang="ko-KR" sz="5500">
                <a:ea typeface="나눔고딕"/>
              </a:rPr>
              <a:t>(</a:t>
            </a:r>
            <a:r>
              <a:rPr lang="ko-KR" altLang="en-US" sz="5500">
                <a:ea typeface="나눔고딕"/>
              </a:rPr>
              <a:t>링크</a:t>
            </a:r>
            <a:r>
              <a:rPr lang="en-US" altLang="ko-KR" sz="5500">
                <a:ea typeface="나눔고딕"/>
              </a:rPr>
              <a:t>)</a:t>
            </a:r>
            <a:endParaRPr lang="ko-KR" altLang="en-US" sz="5500">
              <a:latin typeface="맑은 고딕"/>
              <a:ea typeface="나눔고딕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408137" y="1756852"/>
            <a:ext cx="10991630" cy="4830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>
              <a:buNone/>
              <a:defRPr/>
            </a:pPr>
            <a:r>
              <a:rPr lang="en-US" altLang="ko-KR" sz="2200" b="1">
                <a:latin typeface="맑은 고딕"/>
                <a:ea typeface="맑은 고딕"/>
              </a:rPr>
              <a:t>&lt;!DOCTYPE html&gt;</a:t>
            </a:r>
            <a:endParaRPr lang="en-US" altLang="ko-KR" sz="22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&lt;html&gt;</a:t>
            </a:r>
            <a:endParaRPr lang="en-US" altLang="ko-KR" sz="2200" b="1">
              <a:solidFill>
                <a:srgbClr val="0000ff"/>
              </a:solidFill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&lt;body&gt;</a:t>
            </a:r>
            <a:endParaRPr lang="en-US" altLang="ko-KR" sz="2200" b="1">
              <a:solidFill>
                <a:srgbClr val="0000ff"/>
              </a:solidFill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  &lt;a</a:t>
            </a:r>
            <a:r>
              <a:rPr lang="en-US" altLang="ko-KR" sz="2200" b="1">
                <a:latin typeface="맑은 고딕"/>
                <a:ea typeface="맑은 고딕"/>
              </a:rPr>
              <a:t> </a:t>
            </a:r>
            <a:r>
              <a:rPr lang="en-US" altLang="ko-KR" sz="2200" b="1">
                <a:solidFill>
                  <a:srgbClr val="ff0000"/>
                </a:solidFill>
                <a:latin typeface="맑은 고딕"/>
                <a:ea typeface="맑은 고딕"/>
              </a:rPr>
              <a:t>href</a:t>
            </a:r>
            <a:r>
              <a:rPr lang="en-US" altLang="ko-KR" sz="2200" b="1">
                <a:latin typeface="맑은 고딕"/>
                <a:ea typeface="맑은 고딕"/>
              </a:rPr>
              <a:t>=</a:t>
            </a:r>
            <a:r>
              <a:rPr lang="en-US" altLang="ko-KR" sz="2200" b="1">
                <a:solidFill>
                  <a:srgbClr val="6600ff"/>
                </a:solidFill>
                <a:latin typeface="맑은 고딕"/>
                <a:ea typeface="맑은 고딕"/>
              </a:rPr>
              <a:t>"http://www.google.com"</a:t>
            </a:r>
            <a:r>
              <a:rPr lang="en-US" altLang="ko-KR" sz="2200" b="1">
                <a:latin typeface="맑은 고딕"/>
                <a:ea typeface="맑은 고딕"/>
              </a:rPr>
              <a:t> </a:t>
            </a:r>
            <a:r>
              <a:rPr lang="en-US" altLang="ko-KR" sz="2200" b="1">
                <a:solidFill>
                  <a:srgbClr val="ff0000"/>
                </a:solidFill>
                <a:latin typeface="맑은 고딕"/>
                <a:ea typeface="맑은 고딕"/>
              </a:rPr>
              <a:t>target</a:t>
            </a:r>
            <a:r>
              <a:rPr lang="en-US" altLang="ko-KR" sz="2200" b="1">
                <a:latin typeface="맑은 고딕"/>
                <a:ea typeface="맑은 고딕"/>
              </a:rPr>
              <a:t>=</a:t>
            </a:r>
            <a:r>
              <a:rPr lang="en-US" altLang="ko-KR" sz="2200" b="1">
                <a:solidFill>
                  <a:srgbClr val="6600ff"/>
                </a:solidFill>
                <a:latin typeface="맑은 고딕"/>
                <a:ea typeface="맑은 고딕"/>
              </a:rPr>
              <a:t>"_self"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&gt;</a:t>
            </a:r>
            <a:r>
              <a:rPr lang="ko-KR" altLang="en-US" sz="2200" b="1">
                <a:latin typeface="맑은 고딕"/>
                <a:ea typeface="맑은 고딕"/>
              </a:rPr>
              <a:t>구글 가기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&lt;/a&gt;</a:t>
            </a:r>
            <a:endParaRPr lang="en-US" altLang="ko-KR" sz="2200" b="1">
              <a:solidFill>
                <a:srgbClr val="0000ff"/>
              </a:solidFill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200" b="1">
                <a:latin typeface="맑은 고딕"/>
                <a:ea typeface="맑은 고딕"/>
              </a:rPr>
              <a:t>    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&lt;p&gt;</a:t>
            </a:r>
            <a:r>
              <a:rPr lang="en-US" altLang="ko-KR" sz="2200" b="1">
                <a:latin typeface="맑은 고딕"/>
                <a:ea typeface="맑은 고딕"/>
              </a:rPr>
              <a:t>target </a:t>
            </a:r>
            <a:r>
              <a:rPr lang="ko-KR" altLang="en-US" sz="2200" b="1">
                <a:latin typeface="맑은 고딕"/>
                <a:ea typeface="맑은 고딕"/>
              </a:rPr>
              <a:t>속성이 </a:t>
            </a:r>
            <a:r>
              <a:rPr lang="en-US" altLang="ko-KR" sz="2200" b="1">
                <a:latin typeface="맑은 고딕"/>
                <a:ea typeface="맑은 고딕"/>
              </a:rPr>
              <a:t>"_self"</a:t>
            </a:r>
            <a:r>
              <a:rPr lang="ko-KR" altLang="en-US" sz="2200" b="1">
                <a:latin typeface="맑은 고딕"/>
                <a:ea typeface="맑은 고딕"/>
              </a:rPr>
              <a:t>이므로 </a:t>
            </a:r>
            <a:r>
              <a:rPr lang="en-US" altLang="ko-KR" sz="2200" b="1">
                <a:latin typeface="맑은 고딕"/>
                <a:ea typeface="맑은 고딕"/>
              </a:rPr>
              <a:t>, </a:t>
            </a:r>
            <a:r>
              <a:rPr lang="ko-KR" altLang="en-US" sz="2200" b="1">
                <a:latin typeface="맑은 고딕"/>
                <a:ea typeface="맑은 고딕"/>
              </a:rPr>
              <a:t>링크는 현재 탭에서 열립니다</a:t>
            </a:r>
            <a:r>
              <a:rPr lang="en-US" altLang="ko-KR" sz="2200" b="1">
                <a:latin typeface="맑은 고딕"/>
                <a:ea typeface="맑은 고딕"/>
              </a:rPr>
              <a:t>. 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&lt;/p&gt;</a:t>
            </a:r>
            <a:endParaRPr lang="en-US" altLang="ko-KR" sz="2200" b="1">
              <a:solidFill>
                <a:srgbClr val="0000ff"/>
              </a:solidFill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</a:rPr>
              <a:t>    </a:t>
            </a:r>
            <a:endParaRPr lang="en-US" altLang="ko-KR" sz="2200" b="1">
              <a:solidFill>
                <a:srgbClr val="0000ff"/>
              </a:solidFill>
              <a:latin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</a:rPr>
              <a:t>    &lt;a</a:t>
            </a:r>
            <a:r>
              <a:rPr lang="en-US" altLang="ko-KR" sz="2200" b="1">
                <a:latin typeface="맑은 고딕"/>
              </a:rPr>
              <a:t> </a:t>
            </a:r>
            <a:r>
              <a:rPr lang="en-US" altLang="ko-KR" sz="2200" b="1">
                <a:solidFill>
                  <a:srgbClr val="ff0000"/>
                </a:solidFill>
                <a:latin typeface="맑은 고딕"/>
              </a:rPr>
              <a:t>href</a:t>
            </a:r>
            <a:r>
              <a:rPr lang="en-US" altLang="ko-KR" sz="2200" b="1">
                <a:latin typeface="맑은 고딕"/>
              </a:rPr>
              <a:t>=</a:t>
            </a:r>
            <a:r>
              <a:rPr lang="en-US" altLang="ko-KR" sz="2200" b="1">
                <a:solidFill>
                  <a:srgbClr val="6600ff"/>
                </a:solidFill>
                <a:latin typeface="맑은 고딕"/>
              </a:rPr>
              <a:t>"</a:t>
            </a:r>
            <a:r>
              <a:rPr lang="en-US" altLang="ko-KR" sz="2200" b="1">
                <a:solidFill>
                  <a:srgbClr val="6600ff"/>
                </a:solidFill>
                <a:latin typeface="맑은 고딕"/>
                <a:hlinkClick r:id="rId2"/>
              </a:rPr>
              <a:t>http://www.naver.com</a:t>
            </a:r>
            <a:r>
              <a:rPr lang="en-US" altLang="ko-KR" sz="2200" b="1">
                <a:solidFill>
                  <a:srgbClr val="6600ff"/>
                </a:solidFill>
                <a:latin typeface="맑은 고딕"/>
              </a:rPr>
              <a:t>"</a:t>
            </a:r>
            <a:r>
              <a:rPr lang="en-US" altLang="ko-KR" sz="2200" b="1">
                <a:latin typeface="맑은 고딕"/>
              </a:rPr>
              <a:t> </a:t>
            </a:r>
            <a:r>
              <a:rPr lang="en-US" altLang="ko-KR" sz="2200" b="1">
                <a:solidFill>
                  <a:srgbClr val="ff0000"/>
                </a:solidFill>
                <a:latin typeface="맑은 고딕"/>
              </a:rPr>
              <a:t>target</a:t>
            </a:r>
            <a:r>
              <a:rPr lang="en-US" altLang="ko-KR" sz="2200" b="1">
                <a:latin typeface="맑은 고딕"/>
              </a:rPr>
              <a:t>=</a:t>
            </a:r>
            <a:r>
              <a:rPr lang="en-US" altLang="ko-KR" sz="2200" b="1">
                <a:solidFill>
                  <a:srgbClr val="6600ff"/>
                </a:solidFill>
                <a:latin typeface="맑은 고딕"/>
              </a:rPr>
              <a:t>"_blank"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</a:rPr>
              <a:t>&gt;</a:t>
            </a:r>
            <a:r>
              <a:rPr lang="ko-KR" altLang="en-US" sz="2200" b="1">
                <a:solidFill>
                  <a:srgbClr val="0000ff"/>
                </a:solidFill>
                <a:latin typeface="맑은 고딕"/>
              </a:rPr>
              <a:t>네이버 가기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</a:rPr>
              <a:t>&lt;/a&gt;</a:t>
            </a:r>
            <a:endParaRPr lang="en-US" altLang="ko-KR" sz="2200" b="1">
              <a:solidFill>
                <a:srgbClr val="0000ff"/>
              </a:solidFill>
              <a:latin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200" b="1">
                <a:latin typeface="맑은 고딕"/>
              </a:rPr>
              <a:t>    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</a:rPr>
              <a:t>&lt;p&gt;</a:t>
            </a:r>
            <a:r>
              <a:rPr lang="en-US" altLang="ko-KR" sz="2200" b="1">
                <a:latin typeface="맑은 고딕"/>
              </a:rPr>
              <a:t>target </a:t>
            </a:r>
            <a:r>
              <a:rPr lang="ko-KR" altLang="en-US" sz="2200" b="1">
                <a:latin typeface="맑은 고딕"/>
              </a:rPr>
              <a:t>속성이 </a:t>
            </a:r>
            <a:r>
              <a:rPr lang="en-US" altLang="ko-KR" sz="2200" b="1">
                <a:latin typeface="맑은 고딕"/>
              </a:rPr>
              <a:t>"_blank"</a:t>
            </a:r>
            <a:r>
              <a:rPr lang="ko-KR" altLang="en-US" sz="2200" b="1">
                <a:latin typeface="맑은 고딕"/>
              </a:rPr>
              <a:t>이므로 </a:t>
            </a:r>
            <a:r>
              <a:rPr lang="en-US" altLang="ko-KR" sz="2200" b="1">
                <a:latin typeface="맑은 고딕"/>
              </a:rPr>
              <a:t>, </a:t>
            </a:r>
            <a:r>
              <a:rPr lang="ko-KR" altLang="en-US" sz="2200" b="1">
                <a:latin typeface="맑은 고딕"/>
              </a:rPr>
              <a:t>링크는 새로운 탭에서 열립니다</a:t>
            </a:r>
            <a:r>
              <a:rPr lang="en-US" altLang="ko-KR" sz="2200" b="1">
                <a:latin typeface="맑은 고딕"/>
              </a:rPr>
              <a:t>. 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</a:rPr>
              <a:t>&lt;/p&gt;</a:t>
            </a:r>
            <a:endParaRPr lang="en-US" altLang="ko-KR" sz="2200" b="1">
              <a:solidFill>
                <a:srgbClr val="0000ff"/>
              </a:solidFill>
              <a:latin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&lt;/body&gt;</a:t>
            </a:r>
            <a:endParaRPr lang="en-US" altLang="ko-KR" sz="2200" b="1">
              <a:solidFill>
                <a:srgbClr val="0000ff"/>
              </a:solidFill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&lt;/html&gt;</a:t>
            </a:r>
            <a:endParaRPr lang="ko-KR" altLang="en-US" sz="2200" b="1">
              <a:solidFill>
                <a:srgbClr val="0000ff"/>
              </a:solidFill>
              <a:latin typeface="맑은 고딕"/>
              <a:ea typeface="맑은 고딕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5500"/>
              <a:t>지정된 </a:t>
            </a:r>
            <a:r>
              <a:rPr lang="en-US" altLang="ko-KR" sz="5500"/>
              <a:t>id</a:t>
            </a:r>
            <a:r>
              <a:rPr lang="ko-KR" altLang="en-US" sz="5500"/>
              <a:t>영역으로 이동</a:t>
            </a:r>
            <a:endParaRPr lang="ko-KR" altLang="en-US" sz="5500"/>
          </a:p>
        </p:txBody>
      </p:sp>
      <p:sp>
        <p:nvSpPr>
          <p:cNvPr id="4" name="내용 개체 틀 2"/>
          <p:cNvSpPr txBox="1"/>
          <p:nvPr/>
        </p:nvSpPr>
        <p:spPr>
          <a:xfrm>
            <a:off x="448597" y="2434109"/>
            <a:ext cx="11001966" cy="5756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>
              <a:buNone/>
              <a:defRPr/>
            </a:pPr>
            <a:r>
              <a:rPr lang="en-US" altLang="ko-KR" sz="2200" b="1">
                <a:latin typeface="맑은 고딕"/>
                <a:ea typeface="맑은 고딕"/>
              </a:rPr>
              <a:t>&lt;!DOCTYPE html&gt;</a:t>
            </a:r>
            <a:endParaRPr lang="en-US" altLang="ko-KR" sz="22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&lt;html&gt;</a:t>
            </a:r>
            <a:endParaRPr lang="en-US" altLang="ko-KR" sz="2200" b="1">
              <a:solidFill>
                <a:srgbClr val="0000ff"/>
              </a:solidFill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&lt;body&gt;</a:t>
            </a:r>
            <a:endParaRPr lang="en-US" altLang="ko-KR" sz="2200" b="1">
              <a:solidFill>
                <a:srgbClr val="0000ff"/>
              </a:solidFill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ko-KR" altLang="en-US" sz="2200" b="1">
                <a:solidFill>
                  <a:srgbClr val="0000ff"/>
                </a:solidFill>
                <a:latin typeface="맑은 고딕"/>
                <a:ea typeface="맑은 고딕"/>
              </a:rPr>
              <a:t>    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&lt;a</a:t>
            </a:r>
            <a:r>
              <a:rPr lang="ko-KR" altLang="en-US" sz="2200" b="1">
                <a:latin typeface="맑은 고딕"/>
                <a:ea typeface="맑은 고딕"/>
              </a:rPr>
              <a:t> </a:t>
            </a:r>
            <a:r>
              <a:rPr lang="en-US" altLang="ko-KR" sz="2200" b="1">
                <a:solidFill>
                  <a:srgbClr val="ff0000"/>
                </a:solidFill>
                <a:latin typeface="맑은 고딕"/>
                <a:ea typeface="맑은 고딕"/>
              </a:rPr>
              <a:t>href</a:t>
            </a:r>
            <a:r>
              <a:rPr lang="en-US" altLang="ko-KR" sz="2200" b="1">
                <a:latin typeface="맑은 고딕"/>
                <a:ea typeface="맑은 고딕"/>
              </a:rPr>
              <a:t>=</a:t>
            </a:r>
            <a:r>
              <a:rPr lang="en-US" altLang="ko-KR" sz="2200" b="1">
                <a:solidFill>
                  <a:srgbClr val="6600ff"/>
                </a:solidFill>
                <a:latin typeface="맑은 고딕"/>
                <a:ea typeface="맑은 고딕"/>
              </a:rPr>
              <a:t>"#area1"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&gt;</a:t>
            </a:r>
            <a:r>
              <a:rPr lang="ko-KR" altLang="en-US" sz="2200" b="1">
                <a:latin typeface="맑은 고딕"/>
                <a:ea typeface="맑은 고딕"/>
              </a:rPr>
              <a:t>아이디</a:t>
            </a:r>
            <a:r>
              <a:rPr lang="en-US" altLang="ko-KR" sz="2200" b="1">
                <a:latin typeface="맑은 고딕"/>
                <a:ea typeface="맑은 고딕"/>
              </a:rPr>
              <a:t>(#)</a:t>
            </a:r>
            <a:r>
              <a:rPr lang="ko-KR" altLang="en-US" sz="2200" b="1">
                <a:latin typeface="맑은 고딕"/>
                <a:ea typeface="맑은 고딕"/>
              </a:rPr>
              <a:t>가 </a:t>
            </a:r>
            <a:r>
              <a:rPr lang="en-US" altLang="ko-KR" sz="2200" b="1">
                <a:latin typeface="맑은 고딕"/>
                <a:ea typeface="맑은 고딕"/>
              </a:rPr>
              <a:t>area1</a:t>
            </a:r>
            <a:r>
              <a:rPr lang="ko-KR" altLang="en-US" sz="2200" b="1">
                <a:latin typeface="맑은 고딕"/>
                <a:ea typeface="맑은 고딕"/>
              </a:rPr>
              <a:t>인 영역을 찾아 갑니다</a:t>
            </a:r>
            <a:r>
              <a:rPr lang="en-US" altLang="ko-KR" sz="2200" b="1">
                <a:latin typeface="맑은 고딕"/>
                <a:ea typeface="맑은 고딕"/>
              </a:rPr>
              <a:t>.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&lt;/a&gt;</a:t>
            </a:r>
            <a:endParaRPr lang="en-US" altLang="ko-KR" sz="2200" b="1">
              <a:solidFill>
                <a:srgbClr val="0000ff"/>
              </a:solidFill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  &lt;p&gt;</a:t>
            </a:r>
            <a:r>
              <a:rPr lang="en-US" altLang="ko-KR" sz="2200" b="1">
                <a:latin typeface="맑은 고딕"/>
                <a:ea typeface="맑은 고딕"/>
              </a:rPr>
              <a:t>Hello HTML!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&lt;/p&gt;</a:t>
            </a:r>
            <a:endParaRPr lang="en-US" altLang="ko-KR" sz="2200" b="1">
              <a:solidFill>
                <a:srgbClr val="0000ff"/>
              </a:solidFill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  &lt;p&gt;</a:t>
            </a:r>
            <a:r>
              <a:rPr lang="en-US" altLang="ko-KR" sz="2200" b="1">
                <a:latin typeface="맑은 고딕"/>
                <a:ea typeface="맑은 고딕"/>
              </a:rPr>
              <a:t>Hello CSS!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&lt;/p&gt;</a:t>
            </a:r>
            <a:endParaRPr lang="en-US" altLang="ko-KR" sz="2200" b="1">
              <a:solidFill>
                <a:srgbClr val="0000ff"/>
              </a:solidFill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  &lt;p&gt;</a:t>
            </a:r>
            <a:r>
              <a:rPr lang="en-US" altLang="ko-KR" sz="2200" b="1">
                <a:latin typeface="맑은 고딕"/>
                <a:ea typeface="맑은 고딕"/>
              </a:rPr>
              <a:t>Hello JavaScript!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&lt;/p&gt;</a:t>
            </a:r>
            <a:endParaRPr lang="en-US" altLang="ko-KR" sz="2200" b="1">
              <a:solidFill>
                <a:srgbClr val="0000ff"/>
              </a:solidFill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  &lt;hr&gt;</a:t>
            </a:r>
            <a:endParaRPr lang="en-US" altLang="ko-KR" sz="2200" b="1">
              <a:solidFill>
                <a:srgbClr val="0000ff"/>
              </a:solidFill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  &lt;a</a:t>
            </a:r>
            <a:r>
              <a:rPr lang="en-US" altLang="ko-KR" sz="2200" b="1">
                <a:latin typeface="맑은 고딕"/>
                <a:ea typeface="맑은 고딕"/>
              </a:rPr>
              <a:t> </a:t>
            </a:r>
            <a:r>
              <a:rPr lang="en-US" altLang="ko-KR" sz="2200" b="1">
                <a:solidFill>
                  <a:srgbClr val="ff0000"/>
                </a:solidFill>
                <a:latin typeface="맑은 고딕"/>
                <a:ea typeface="맑은 고딕"/>
              </a:rPr>
              <a:t>id</a:t>
            </a:r>
            <a:r>
              <a:rPr lang="en-US" altLang="ko-KR" sz="2200" b="1">
                <a:latin typeface="맑은 고딕"/>
                <a:ea typeface="맑은 고딕"/>
              </a:rPr>
              <a:t>=</a:t>
            </a:r>
            <a:r>
              <a:rPr lang="en-US" altLang="ko-KR" sz="2200" b="1">
                <a:solidFill>
                  <a:srgbClr val="6600ff"/>
                </a:solidFill>
                <a:latin typeface="맑은 고딕"/>
              </a:rPr>
              <a:t>"area1"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&gt;</a:t>
            </a:r>
            <a:r>
              <a:rPr lang="ko-KR" altLang="en-US" sz="2200" b="1">
                <a:latin typeface="맑은 고딕"/>
                <a:ea typeface="맑은 고딕"/>
              </a:rPr>
              <a:t>도착 영역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&lt;/a&gt;</a:t>
            </a:r>
            <a:endParaRPr lang="en-US" altLang="ko-KR" sz="2200" b="1">
              <a:solidFill>
                <a:srgbClr val="0000ff"/>
              </a:solidFill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200" b="1">
                <a:latin typeface="맑은 고딕"/>
                <a:ea typeface="맑은 고딕"/>
              </a:rPr>
              <a:t>    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&lt;hr&gt;</a:t>
            </a:r>
            <a:endParaRPr lang="en-US" altLang="ko-KR" sz="2200" b="1">
              <a:solidFill>
                <a:srgbClr val="0000ff"/>
              </a:solidFill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ko-KR" altLang="en-US" sz="2200" b="1">
                <a:solidFill>
                  <a:srgbClr val="0000ff"/>
                </a:solidFill>
                <a:latin typeface="맑은 고딕"/>
                <a:ea typeface="맑은 고딕"/>
              </a:rPr>
              <a:t>    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&lt;p&gt;</a:t>
            </a:r>
            <a:r>
              <a:rPr lang="ko-KR" altLang="en-US" sz="2200" b="1">
                <a:latin typeface="맑은 고딕"/>
                <a:ea typeface="맑은 고딕"/>
              </a:rPr>
              <a:t>같은 문서의 지정된 영역으로도 이동할 수 있습니다</a:t>
            </a:r>
            <a:r>
              <a:rPr lang="en-US" altLang="ko-KR" sz="2200" b="1">
                <a:latin typeface="맑은 고딕"/>
                <a:ea typeface="맑은 고딕"/>
              </a:rPr>
              <a:t>. 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&lt;/p&gt;</a:t>
            </a:r>
            <a:endParaRPr lang="en-US" altLang="ko-KR" sz="2200" b="1">
              <a:solidFill>
                <a:srgbClr val="0000ff"/>
              </a:solidFill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&lt;/body&gt;</a:t>
            </a:r>
            <a:endParaRPr lang="en-US" altLang="ko-KR" sz="2200" b="1">
              <a:solidFill>
                <a:srgbClr val="0000ff"/>
              </a:solidFill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&lt;/html&gt;</a:t>
            </a:r>
            <a:endParaRPr lang="ko-KR" altLang="en-US" sz="2200" b="1">
              <a:solidFill>
                <a:srgbClr val="0000ff"/>
              </a:solidFill>
              <a:latin typeface="맑은 고딕"/>
              <a:ea typeface="맑은 고딕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11331"/>
          </a:xfrm>
        </p:spPr>
        <p:txBody>
          <a:bodyPr/>
          <a:lstStyle/>
          <a:p>
            <a:pPr lvl="0">
              <a:defRPr/>
            </a:pPr>
            <a:r>
              <a:rPr lang="en-US" altLang="ko-KR" sz="3000"/>
              <a:t>id </a:t>
            </a:r>
            <a:r>
              <a:rPr lang="ko-KR" altLang="en-US" sz="3000"/>
              <a:t>속성</a:t>
            </a:r>
            <a:r>
              <a:rPr lang="en-US" altLang="ko-KR" sz="3000"/>
              <a:t> : </a:t>
            </a:r>
            <a:r>
              <a:rPr lang="ko-KR" altLang="en-US" sz="3000"/>
              <a:t>고유한 값을 지정하고</a:t>
            </a:r>
            <a:r>
              <a:rPr lang="en-US" altLang="ko-KR" sz="3000"/>
              <a:t> </a:t>
            </a:r>
            <a:r>
              <a:rPr lang="ko-KR" altLang="en-US" sz="3000"/>
              <a:t>공백을 포함할 수 없다</a:t>
            </a:r>
            <a:r>
              <a:rPr lang="en-US" altLang="ko-KR" sz="3000"/>
              <a:t>.</a:t>
            </a:r>
            <a:endParaRPr lang="ko-KR" altLang="en-US" sz="3000"/>
          </a:p>
        </p:txBody>
      </p:sp>
      <p:sp>
        <p:nvSpPr>
          <p:cNvPr id="6" name="TextBox 5"/>
          <p:cNvSpPr txBox="1"/>
          <p:nvPr/>
        </p:nvSpPr>
        <p:spPr>
          <a:xfrm>
            <a:off x="4691422" y="4527650"/>
            <a:ext cx="5152373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accent6"/>
                </a:solidFill>
              </a:rPr>
              <a:t>해당 링크를 눌렀을 때 </a:t>
            </a:r>
            <a:r>
              <a:rPr lang="en-US" altLang="ko-KR" sz="2000">
                <a:solidFill>
                  <a:schemeClr val="accent6"/>
                </a:solidFill>
              </a:rPr>
              <a:t>href</a:t>
            </a:r>
            <a:r>
              <a:rPr lang="ko-KR" altLang="en-US" sz="2000">
                <a:solidFill>
                  <a:schemeClr val="accent6"/>
                </a:solidFill>
              </a:rPr>
              <a:t>속성으로 지정한 </a:t>
            </a:r>
            <a:endParaRPr lang="ko-KR" altLang="en-US" sz="2000">
              <a:solidFill>
                <a:schemeClr val="accent6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accent6"/>
                </a:solidFill>
              </a:rPr>
              <a:t>'area1' </a:t>
            </a:r>
            <a:r>
              <a:rPr lang="ko-KR" altLang="en-US" sz="2000">
                <a:solidFill>
                  <a:schemeClr val="accent6"/>
                </a:solidFill>
              </a:rPr>
              <a:t>영역으로 화면이 이동됩니다</a:t>
            </a:r>
            <a:r>
              <a:rPr lang="en-US" altLang="ko-KR" sz="2000">
                <a:solidFill>
                  <a:schemeClr val="accent6"/>
                </a:solidFill>
              </a:rPr>
              <a:t>.</a:t>
            </a:r>
            <a:endParaRPr lang="ko-KR" altLang="en-US" sz="2000">
              <a:solidFill>
                <a:schemeClr val="accent6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 flipV="1">
            <a:off x="3261815" y="4244454"/>
            <a:ext cx="1429607" cy="637139"/>
          </a:xfrm>
          <a:prstGeom prst="straightConnector1">
            <a:avLst/>
          </a:prstGeom>
          <a:ln>
            <a:solidFill>
              <a:srgbClr val="c00000"/>
            </a:solidFill>
            <a:headEnd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2811439" y="4881593"/>
            <a:ext cx="1879983" cy="1152554"/>
          </a:xfrm>
          <a:prstGeom prst="straightConnector1">
            <a:avLst/>
          </a:prstGeom>
          <a:ln>
            <a:solidFill>
              <a:srgbClr val="c00000"/>
            </a:solidFill>
            <a:headEnd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목록 표시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(1/4)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99859"/>
            <a:ext cx="11262614" cy="3054529"/>
          </a:xfrm>
        </p:spPr>
        <p:txBody>
          <a:bodyPr/>
          <a:lstStyle/>
          <a:p>
            <a:r>
              <a:rPr lang="ko-KR" altLang="en-US" sz="3000" dirty="0" smtClean="0"/>
              <a:t>리스트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항목들을 </a:t>
            </a:r>
            <a:r>
              <a:rPr lang="ko-KR" altLang="en-US" sz="3000" dirty="0"/>
              <a:t>나열하는데 </a:t>
            </a:r>
            <a:r>
              <a:rPr lang="ko-KR" altLang="en-US" sz="3000" dirty="0" smtClean="0"/>
              <a:t>사용</a:t>
            </a:r>
            <a:endParaRPr lang="en-US" altLang="ko-KR" sz="3000" dirty="0" smtClean="0"/>
          </a:p>
          <a:p>
            <a:pPr lvl="1"/>
            <a:r>
              <a:rPr lang="en-US" altLang="ko-KR" sz="2400" dirty="0"/>
              <a:t>&lt;</a:t>
            </a:r>
            <a:r>
              <a:rPr lang="en-US" altLang="ko-KR" sz="2400" dirty="0" err="1"/>
              <a:t>ul</a:t>
            </a:r>
            <a:r>
              <a:rPr lang="en-US" altLang="ko-KR" sz="2400" dirty="0" smtClean="0"/>
              <a:t>&gt; : </a:t>
            </a:r>
            <a:r>
              <a:rPr lang="ko-KR" altLang="en-US" sz="2400" dirty="0" smtClean="0"/>
              <a:t>순서가 없이 정렬되지 않은 목록 정의</a:t>
            </a:r>
            <a:r>
              <a:rPr lang="en-US" altLang="ko-KR" sz="2400" dirty="0" smtClean="0"/>
              <a:t>(unordered list)</a:t>
            </a:r>
            <a:endParaRPr lang="en-US" altLang="ko-KR" sz="2400" dirty="0"/>
          </a:p>
          <a:p>
            <a:pPr lvl="1"/>
            <a:r>
              <a:rPr lang="en-US" altLang="ko-KR" sz="2400" dirty="0"/>
              <a:t>&lt;</a:t>
            </a:r>
            <a:r>
              <a:rPr lang="en-US" altLang="ko-KR" sz="2400" dirty="0" err="1"/>
              <a:t>ol</a:t>
            </a:r>
            <a:r>
              <a:rPr lang="en-US" altLang="ko-KR" sz="2400" dirty="0"/>
              <a:t>&gt;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순서가 지정된 목록 정의</a:t>
            </a:r>
            <a:r>
              <a:rPr lang="en-US" altLang="ko-KR" sz="2400" dirty="0" smtClean="0"/>
              <a:t>(ordered list)</a:t>
            </a:r>
          </a:p>
          <a:p>
            <a:pPr lvl="1"/>
            <a:r>
              <a:rPr lang="en-US" altLang="ko-KR" sz="2400" dirty="0"/>
              <a:t>&lt;dl&gt;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설명 목록 정의</a:t>
            </a:r>
            <a:r>
              <a:rPr lang="en-US" altLang="ko-KR" sz="2400" dirty="0" smtClean="0"/>
              <a:t>(definition list)</a:t>
            </a:r>
          </a:p>
          <a:p>
            <a:pPr lvl="1"/>
            <a:r>
              <a:rPr lang="en-US" altLang="ko-KR" sz="2400" dirty="0" smtClean="0"/>
              <a:t>&lt;li&gt;, &lt;</a:t>
            </a:r>
            <a:r>
              <a:rPr lang="en-US" altLang="ko-KR" sz="2400" dirty="0" err="1" smtClean="0"/>
              <a:t>dt</a:t>
            </a:r>
            <a:r>
              <a:rPr lang="en-US" altLang="ko-KR" sz="2400" dirty="0" smtClean="0"/>
              <a:t>&gt;, &lt;</a:t>
            </a:r>
            <a:r>
              <a:rPr lang="en-US" altLang="ko-KR" sz="2400" dirty="0" err="1" smtClean="0"/>
              <a:t>dd</a:t>
            </a:r>
            <a:r>
              <a:rPr lang="en-US" altLang="ko-KR" sz="2400" dirty="0" smtClean="0"/>
              <a:t>&gt; : </a:t>
            </a:r>
            <a:r>
              <a:rPr lang="ko-KR" altLang="en-US" sz="2400" dirty="0" smtClean="0"/>
              <a:t>리스트의 항목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리스트 항목 안에도 텍스트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이미지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링크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다른 리스트를 넣을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2536589" y="5115651"/>
            <a:ext cx="6542102" cy="2183608"/>
            <a:chOff x="1938442" y="5103133"/>
            <a:chExt cx="6542102" cy="2183608"/>
          </a:xfrm>
        </p:grpSpPr>
        <p:sp>
          <p:nvSpPr>
            <p:cNvPr id="6" name="내용 개체 틀 2"/>
            <p:cNvSpPr txBox="1">
              <a:spLocks/>
            </p:cNvSpPr>
            <p:nvPr/>
          </p:nvSpPr>
          <p:spPr bwMode="auto">
            <a:xfrm>
              <a:off x="1938442" y="5103133"/>
              <a:ext cx="6542102" cy="2183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/>
          </p:spPr>
          <p:txBody>
            <a:bodyPr vert="horz" wrap="square" lIns="118809" tIns="59404" rIns="118809" bIns="59404" numCol="1" anchor="ctr" anchorCtr="0" compatLnSpc="1">
              <a:prstTxWarp prst="textNoShape">
                <a:avLst/>
              </a:prstTxWarp>
            </a:bodyPr>
            <a:lstStyle>
              <a:lvl1pPr marL="342900" indent="-3429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Symbol" pitchFamily="18" charset="2"/>
                <a:buChar char="·"/>
                <a:defRPr kumimoji="1" sz="200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lvl1pPr>
              <a:lvl2pPr marL="742950" indent="-28575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Symbol" pitchFamily="18" charset="2"/>
                <a:buChar char="·"/>
                <a:defRPr kumimoji="1" sz="200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</a:defRPr>
              </a:lvl2pPr>
              <a:lvl3pPr marL="1143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</a:defRPr>
              </a:lvl3pPr>
              <a:lvl4pPr marL="1600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60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</a:defRPr>
              </a:lvl4pPr>
              <a:lvl5pPr marL="20574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</a:defRPr>
              </a:lvl5pPr>
              <a:lvl6pPr marL="25146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</a:t>
              </a:r>
              <a:r>
                <a:rPr lang="en-US" altLang="ko-KR" sz="2339" b="1" dirty="0" err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ul</a:t>
              </a: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</a:p>
            <a:p>
              <a:pPr marL="0" indent="0">
                <a:buNone/>
              </a:pP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&lt;li&gt;</a:t>
              </a:r>
              <a:r>
                <a:rPr lang="en-US" altLang="ko-KR" sz="2339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……</a:t>
              </a: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&lt;/li&gt;</a:t>
              </a:r>
            </a:p>
            <a:p>
              <a:pPr marL="0" indent="0">
                <a:buNone/>
              </a:pP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&lt;li&gt;</a:t>
              </a:r>
              <a:r>
                <a:rPr lang="en-US" altLang="ko-KR" sz="2339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……</a:t>
              </a: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&lt;/li&gt;</a:t>
              </a:r>
            </a:p>
            <a:p>
              <a:pPr marL="0" indent="0">
                <a:buNone/>
              </a:pP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&lt;li&gt;</a:t>
              </a:r>
              <a:r>
                <a:rPr lang="en-US" altLang="ko-KR" sz="2339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……</a:t>
              </a: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&lt;/li&gt;</a:t>
              </a:r>
            </a:p>
            <a:p>
              <a:pPr marL="0" indent="0">
                <a:buNone/>
              </a:pP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&lt;/</a:t>
              </a:r>
              <a:r>
                <a:rPr lang="en-US" altLang="ko-KR" sz="2339" b="1" dirty="0" err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ul</a:t>
              </a: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 </a:t>
              </a:r>
              <a:endParaRPr lang="ko-KR" altLang="en-US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26500" y="5477349"/>
              <a:ext cx="3129388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리스트 항목</a:t>
              </a: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(list item)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26500" y="5952728"/>
              <a:ext cx="3129388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리스트 항목</a:t>
              </a: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(list item)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26500" y="6435996"/>
              <a:ext cx="3129388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리스트 항목</a:t>
              </a: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(list item)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24702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목록 표시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(2/4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16930" y="3206160"/>
            <a:ext cx="10581382" cy="495620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&lt;li&gt;</a:t>
            </a:r>
            <a:r>
              <a:rPr lang="en-US" altLang="ko-KR" sz="2200" b="1" dirty="0" smtClean="0">
                <a:latin typeface="맑은 고딕" panose="020B0503020000020004" pitchFamily="50" charset="-127"/>
              </a:rPr>
              <a:t>HTML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&lt;li&gt;</a:t>
            </a:r>
            <a:r>
              <a:rPr lang="en-US" altLang="ko-KR" sz="2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&lt;li&gt;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 type=‘disc’&gt;</a:t>
            </a:r>
            <a:r>
              <a:rPr lang="en-US" altLang="ko-KR" sz="2200" b="1" dirty="0" smtClean="0">
                <a:latin typeface="맑은 고딕" panose="020B0503020000020004" pitchFamily="50" charset="-127"/>
              </a:rPr>
              <a:t>html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 type=‘circle’&gt;</a:t>
            </a:r>
            <a:r>
              <a:rPr lang="en-US" altLang="ko-KR" sz="2200" b="1" dirty="0" err="1" smtClean="0">
                <a:latin typeface="맑은 고딕" panose="020B0503020000020004" pitchFamily="50" charset="-127"/>
              </a:rPr>
              <a:t>css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 type=‘square’&gt;</a:t>
            </a:r>
            <a:r>
              <a:rPr lang="en-US" altLang="ko-KR" sz="2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99859"/>
            <a:ext cx="11262614" cy="1202559"/>
          </a:xfrm>
        </p:spPr>
        <p:txBody>
          <a:bodyPr/>
          <a:lstStyle/>
          <a:p>
            <a:r>
              <a:rPr lang="en-US" altLang="ko-KR" sz="3000" dirty="0" smtClean="0"/>
              <a:t>&lt;</a:t>
            </a:r>
            <a:r>
              <a:rPr lang="en-US" altLang="ko-KR" sz="3000" dirty="0" err="1" smtClean="0"/>
              <a:t>ul</a:t>
            </a:r>
            <a:r>
              <a:rPr lang="en-US" altLang="ko-KR" sz="3000" dirty="0" smtClean="0"/>
              <a:t>&gt; : </a:t>
            </a:r>
            <a:r>
              <a:rPr lang="ko-KR" altLang="en-US" sz="3000" b="1" dirty="0" smtClean="0"/>
              <a:t>순서가 없는</a:t>
            </a:r>
            <a:r>
              <a:rPr lang="ko-KR" altLang="en-US" sz="3000" dirty="0" smtClean="0"/>
              <a:t> 리스트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en-US" altLang="ko-KR" sz="2400" dirty="0" smtClean="0"/>
              <a:t>  - li </a:t>
            </a:r>
            <a:r>
              <a:rPr lang="ko-KR" altLang="en-US" sz="2400" dirty="0" smtClean="0"/>
              <a:t>태그에 </a:t>
            </a:r>
            <a:r>
              <a:rPr lang="en-US" altLang="ko-KR" sz="2400" dirty="0" smtClean="0"/>
              <a:t>type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속성으로 리스트 표시 모양을 설정할 수 있음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492" y="4003097"/>
            <a:ext cx="3019425" cy="3362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541324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목록 표시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(3/4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93879" y="3146612"/>
            <a:ext cx="10581382" cy="480060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ol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li&gt;</a:t>
            </a:r>
            <a:r>
              <a:rPr lang="en-US" altLang="ko-KR" sz="2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endParaRPr lang="en-US" altLang="ko-KR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&lt;</a:t>
            </a:r>
            <a:r>
              <a:rPr lang="en-US" altLang="ko-KR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</a:rPr>
              <a:t>ol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 type=‘A’&gt;</a:t>
            </a:r>
            <a:endParaRPr lang="en-US" altLang="ko-KR" sz="2200" b="1" dirty="0">
              <a:solidFill>
                <a:srgbClr val="0000FF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li&gt;</a:t>
            </a:r>
            <a:r>
              <a:rPr lang="en-US" altLang="ko-KR" sz="2200" b="1" dirty="0" smtClean="0">
                <a:latin typeface="맑은 고딕" panose="020B0503020000020004" pitchFamily="50" charset="-127"/>
              </a:rPr>
              <a:t>html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li&gt;</a:t>
            </a:r>
            <a:r>
              <a:rPr lang="en-US" altLang="ko-KR" sz="2200" b="1" dirty="0" err="1" smtClean="0">
                <a:latin typeface="맑은 고딕" panose="020B0503020000020004" pitchFamily="50" charset="-127"/>
              </a:rPr>
              <a:t>css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li&gt;</a:t>
            </a:r>
            <a:r>
              <a:rPr lang="en-US" altLang="ko-KR" sz="2200" b="1" dirty="0" err="1" smtClean="0">
                <a:latin typeface="맑은 고딕" panose="020B0503020000020004" pitchFamily="50" charset="-127"/>
              </a:rPr>
              <a:t>javascript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ol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99859"/>
            <a:ext cx="11262614" cy="1202559"/>
          </a:xfrm>
        </p:spPr>
        <p:txBody>
          <a:bodyPr/>
          <a:lstStyle/>
          <a:p>
            <a:r>
              <a:rPr lang="en-US" altLang="ko-KR" sz="3000" dirty="0" smtClean="0"/>
              <a:t>&lt;</a:t>
            </a:r>
            <a:r>
              <a:rPr lang="en-US" altLang="ko-KR" sz="3000" dirty="0" err="1" smtClean="0"/>
              <a:t>ol</a:t>
            </a:r>
            <a:r>
              <a:rPr lang="en-US" altLang="ko-KR" sz="3000" dirty="0" smtClean="0"/>
              <a:t>&gt; : </a:t>
            </a:r>
            <a:r>
              <a:rPr lang="ko-KR" altLang="en-US" sz="3000" b="1" dirty="0" smtClean="0"/>
              <a:t>순서가 있는</a:t>
            </a:r>
            <a:r>
              <a:rPr lang="ko-KR" altLang="en-US" sz="3000" dirty="0" smtClean="0"/>
              <a:t> 리스트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en-US" altLang="ko-KR" sz="2400" dirty="0" smtClean="0"/>
              <a:t>  - type</a:t>
            </a:r>
            <a:r>
              <a:rPr lang="ko-KR" altLang="en-US" sz="2400" dirty="0" smtClean="0"/>
              <a:t> 속성으로 리스트 번호를 설정할 수 있음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957" y="3865749"/>
            <a:ext cx="3019425" cy="3362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7625579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(1/7)</a:t>
            </a:r>
            <a:endParaRPr lang="ko-KR" altLang="en-US" sz="5500" dirty="0">
              <a:latin typeface="맑은 고딕" panose="020B0503020000020004" pitchFamily="50" charset="-127"/>
              <a:ea typeface="나눔고딕" panose="020D0604000000000000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HTML</a:t>
            </a:r>
            <a:r>
              <a:rPr lang="ko-KR" altLang="en-US" sz="3000" dirty="0" smtClean="0"/>
              <a:t>을 사용하는 주요 목적은 텍스트에 의미를 부여하여 화면의 어느 위치에 노출할 것인가를 분명하게 하는 것이다</a:t>
            </a:r>
            <a:r>
              <a:rPr lang="en-US" altLang="ko-KR" sz="3000" dirty="0" smtClean="0"/>
              <a:t>.</a:t>
            </a:r>
          </a:p>
          <a:p>
            <a:r>
              <a:rPr lang="ko-KR" altLang="en-US" sz="3000" dirty="0" smtClean="0"/>
              <a:t>하지만 각각의 요소를 통해 구조화 되지 않은 텍스트들은 모두 연결되어 </a:t>
            </a:r>
            <a:r>
              <a:rPr lang="ko-KR" altLang="en-US" sz="3000" dirty="0"/>
              <a:t>하나의 긴 줄로 표시된다</a:t>
            </a:r>
            <a:r>
              <a:rPr lang="en-US" altLang="ko-KR" sz="3000" dirty="0"/>
              <a:t>. </a:t>
            </a:r>
            <a:endParaRPr lang="ko-KR" altLang="en-US" sz="3000" dirty="0"/>
          </a:p>
          <a:p>
            <a:endParaRPr lang="ko-KR" altLang="en-US" sz="3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9497" y="3867599"/>
            <a:ext cx="10930277" cy="3589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태그는 문서의 본문을 정의합니다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body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요소는 제목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단락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하이퍼링크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목록 등과 같은 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문서의 모든 내용을 포함합니다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666" y="6498463"/>
            <a:ext cx="8440561" cy="13665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871151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목록 표시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(4/4)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b="1" dirty="0" smtClean="0"/>
              <a:t>&lt;dl&gt; : </a:t>
            </a:r>
            <a:r>
              <a:rPr lang="ko-KR" altLang="en-US" sz="3000" b="1" dirty="0" smtClean="0"/>
              <a:t>정의 </a:t>
            </a:r>
            <a:r>
              <a:rPr lang="ko-KR" altLang="en-US" sz="3000" b="1" dirty="0"/>
              <a:t>리스트</a:t>
            </a:r>
            <a:r>
              <a:rPr lang="en-US" altLang="ko-KR" sz="3000" b="1" dirty="0"/>
              <a:t>(definition list</a:t>
            </a:r>
            <a:r>
              <a:rPr lang="en-US" altLang="ko-KR" sz="3000" b="1" dirty="0" smtClean="0"/>
              <a:t>),</a:t>
            </a:r>
            <a:r>
              <a:rPr lang="ko-KR" altLang="en-US" sz="3000" dirty="0" smtClean="0"/>
              <a:t> 항목 정의와 그에 </a:t>
            </a:r>
            <a:r>
              <a:rPr lang="ko-KR" altLang="en-US" sz="3000" dirty="0" err="1" smtClean="0"/>
              <a:t>대한설명이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표시되는 </a:t>
            </a:r>
            <a:r>
              <a:rPr lang="ko-KR" altLang="en-US" sz="3000" dirty="0" smtClean="0"/>
              <a:t>리스트</a:t>
            </a:r>
            <a:endParaRPr lang="en-US" altLang="ko-KR" sz="3000" dirty="0" smtClean="0"/>
          </a:p>
          <a:p>
            <a:pPr lvl="1"/>
            <a:r>
              <a:rPr lang="en-US" altLang="ko-KR" sz="2400" dirty="0" err="1" smtClean="0"/>
              <a:t>dt</a:t>
            </a:r>
            <a:r>
              <a:rPr lang="en-US" altLang="ko-KR" sz="2400" dirty="0" smtClean="0"/>
              <a:t> : definition term</a:t>
            </a:r>
          </a:p>
          <a:p>
            <a:pPr lvl="1"/>
            <a:r>
              <a:rPr lang="en-US" altLang="ko-KR" sz="2400" dirty="0" err="1" smtClean="0"/>
              <a:t>dd</a:t>
            </a:r>
            <a:r>
              <a:rPr lang="en-US" altLang="ko-KR" sz="2400" dirty="0" smtClean="0"/>
              <a:t> : definition description</a:t>
            </a:r>
            <a:endParaRPr lang="ko-KR" altLang="en-US" sz="2400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3994769"/>
            <a:ext cx="10581382" cy="343314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문서의 구조 정의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CSS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문서의 스타일 정의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JAVASCRIPT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문서의 동작 정의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720" y="2880344"/>
            <a:ext cx="3286125" cy="2228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251521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/>
              <a:t>수평선 표현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/>
              <a:t>&lt;</a:t>
            </a:r>
            <a:r>
              <a:rPr lang="en-US" altLang="ko-KR" sz="3000" dirty="0" err="1"/>
              <a:t>hr</a:t>
            </a:r>
            <a:r>
              <a:rPr lang="en-US" altLang="ko-KR" sz="3000" dirty="0"/>
              <a:t>&gt;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수평선을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통해 콘텐츠 주제 변경을 정의</a:t>
            </a:r>
            <a:endParaRPr lang="ko-KR" altLang="en-US" sz="3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42698" y="2417861"/>
            <a:ext cx="10865157" cy="361103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영역입니다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영역입니다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607" y="6454279"/>
            <a:ext cx="4950951" cy="17303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8050622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/>
              <a:t>이미지 표현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문서에 이미지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en-US" altLang="ko-KR" sz="2400" dirty="0" err="1" smtClean="0"/>
              <a:t>src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이미지 경로 지정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en-US" altLang="ko-KR" sz="2400" dirty="0"/>
              <a:t>width : </a:t>
            </a:r>
            <a:r>
              <a:rPr lang="ko-KR" altLang="en-US" sz="2400" dirty="0"/>
              <a:t>이미지 가로 </a:t>
            </a:r>
            <a:r>
              <a:rPr lang="ko-KR" altLang="en-US" sz="2400" dirty="0" smtClean="0"/>
              <a:t>크기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en-US" altLang="ko-KR" sz="2400" dirty="0"/>
              <a:t>height : </a:t>
            </a:r>
            <a:r>
              <a:rPr lang="ko-KR" altLang="en-US" sz="2400" dirty="0"/>
              <a:t>이미지 세로 </a:t>
            </a:r>
            <a:r>
              <a:rPr lang="ko-KR" altLang="en-US" sz="2400" dirty="0" smtClean="0"/>
              <a:t>크기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en-US" altLang="ko-KR" sz="2400" dirty="0"/>
              <a:t>alt : </a:t>
            </a:r>
            <a:r>
              <a:rPr lang="ko-KR" altLang="en-US" sz="2400" dirty="0" smtClean="0"/>
              <a:t>어떤 </a:t>
            </a:r>
            <a:r>
              <a:rPr lang="ko-KR" altLang="en-US" sz="2400" dirty="0"/>
              <a:t>이유로 이미지를 </a:t>
            </a:r>
            <a:r>
              <a:rPr lang="ko-KR" altLang="en-US" sz="2400" dirty="0" smtClean="0"/>
              <a:t>표시하지 </a:t>
            </a:r>
            <a:r>
              <a:rPr lang="ko-KR" altLang="en-US" sz="2400" dirty="0"/>
              <a:t>못 </a:t>
            </a:r>
            <a:r>
              <a:rPr lang="ko-KR" altLang="en-US" sz="2400" dirty="0" smtClean="0"/>
              <a:t>할 경우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지정하는 대체 텍스트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(</a:t>
            </a:r>
            <a:r>
              <a:rPr lang="en-US" altLang="ko-KR" sz="2400" dirty="0"/>
              <a:t>alternate text), </a:t>
            </a:r>
            <a:r>
              <a:rPr lang="ko-KR" altLang="en-US" sz="2400" dirty="0" smtClean="0"/>
              <a:t>웹 접근성에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기여</a:t>
            </a:r>
            <a:endParaRPr lang="ko-KR" altLang="en-US" sz="2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86831" y="5071797"/>
            <a:ext cx="10041617" cy="48879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국화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.jpg＂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width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＂300＂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height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＂230“ </a:t>
            </a:r>
            <a:r>
              <a:rPr lang="en-US" altLang="ko-KR" sz="22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alt 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=“</a:t>
            </a:r>
            <a:r>
              <a:rPr lang="ko-KR" altLang="en-US" sz="2200" b="1" dirty="0" err="1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붉은국화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014" y="6381004"/>
            <a:ext cx="3686175" cy="16668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직선 화살표 연결선 13"/>
          <p:cNvCxnSpPr/>
          <p:nvPr/>
        </p:nvCxnSpPr>
        <p:spPr bwMode="auto">
          <a:xfrm flipH="1">
            <a:off x="6741994" y="5419383"/>
            <a:ext cx="1460310" cy="20459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49484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5500">
                <a:latin typeface="맑은 고딕"/>
                <a:ea typeface="나눔고딕"/>
              </a:rPr>
              <a:t>예제</a:t>
            </a:r>
            <a:r>
              <a:rPr lang="en-US" altLang="ko-KR" sz="5500">
                <a:latin typeface="맑은 고딕"/>
                <a:ea typeface="나눔고딕"/>
              </a:rPr>
              <a:t>3</a:t>
            </a:r>
            <a:endParaRPr lang="ko-KR" altLang="en-US" sz="5500"/>
          </a:p>
        </p:txBody>
      </p:sp>
      <p:sp>
        <p:nvSpPr>
          <p:cNvPr id="4" name="내용 개체 틀 2"/>
          <p:cNvSpPr txBox="1"/>
          <p:nvPr/>
        </p:nvSpPr>
        <p:spPr>
          <a:xfrm>
            <a:off x="398043" y="1770015"/>
            <a:ext cx="11052282" cy="3614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>
              <a:buNone/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&lt;!DOCTYPE html&gt;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 marL="0" lv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&lt;html&gt;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 marL="0" lv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&lt;body&gt;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 marL="0" lv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    &lt;h2&gt;</a:t>
            </a:r>
            <a:r>
              <a:rPr lang="ko-KR" altLang="en-US" sz="2339" b="1">
                <a:latin typeface="나눔고딕코딩"/>
                <a:ea typeface="나눔고딕코딩"/>
              </a:rPr>
              <a:t>국화</a:t>
            </a: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&lt;/h2&gt;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 marL="0" lv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    &lt;img</a:t>
            </a:r>
            <a:r>
              <a:rPr lang="en-US" altLang="ko-KR" sz="2339" b="1">
                <a:latin typeface="나눔고딕코딩"/>
                <a:ea typeface="나눔고딕코딩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나눔고딕코딩"/>
                <a:ea typeface="나눔고딕코딩"/>
              </a:rPr>
              <a:t>border</a:t>
            </a:r>
            <a:r>
              <a:rPr lang="en-US" altLang="ko-KR" sz="2339" b="1">
                <a:latin typeface="나눔고딕코딩"/>
                <a:ea typeface="나눔고딕코딩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나눔고딕코딩"/>
                <a:ea typeface="나눔고딕코딩"/>
              </a:rPr>
              <a:t>"0"</a:t>
            </a:r>
            <a:r>
              <a:rPr lang="en-US" altLang="ko-KR" sz="2339" b="1">
                <a:latin typeface="나눔고딕코딩"/>
                <a:ea typeface="나눔고딕코딩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나눔고딕코딩"/>
                <a:ea typeface="나눔고딕코딩"/>
              </a:rPr>
              <a:t>src</a:t>
            </a:r>
            <a:r>
              <a:rPr lang="en-US" altLang="ko-KR" sz="2339" b="1">
                <a:latin typeface="나눔고딕코딩"/>
                <a:ea typeface="나눔고딕코딩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나눔고딕코딩"/>
                <a:ea typeface="나눔고딕코딩"/>
              </a:rPr>
              <a:t>＂</a:t>
            </a:r>
            <a:r>
              <a:rPr lang="ko-KR" altLang="en-US" sz="2339" b="1">
                <a:solidFill>
                  <a:srgbClr val="6600ff"/>
                </a:solidFill>
                <a:latin typeface="나눔고딕코딩"/>
                <a:ea typeface="나눔고딕코딩"/>
              </a:rPr>
              <a:t>국화</a:t>
            </a:r>
            <a:r>
              <a:rPr lang="en-US" altLang="ko-KR" sz="2339" b="1">
                <a:solidFill>
                  <a:srgbClr val="6600ff"/>
                </a:solidFill>
                <a:latin typeface="나눔고딕코딩"/>
                <a:ea typeface="나눔고딕코딩"/>
              </a:rPr>
              <a:t>.jpg＂</a:t>
            </a:r>
            <a:endParaRPr lang="en-US" altLang="ko-KR" sz="2339" b="1">
              <a:solidFill>
                <a:srgbClr val="6600ff"/>
              </a:solidFill>
              <a:latin typeface="나눔고딕코딩"/>
              <a:ea typeface="나눔고딕코딩"/>
            </a:endParaRPr>
          </a:p>
          <a:p>
            <a:pPr marL="0" lvl="0" indent="0">
              <a:buNone/>
              <a:defRPr/>
            </a:pPr>
            <a:r>
              <a:rPr lang="en-US" altLang="ko-KR" sz="2339" b="1">
                <a:solidFill>
                  <a:srgbClr val="6600ff"/>
                </a:solidFill>
                <a:latin typeface="나눔고딕코딩"/>
                <a:ea typeface="나눔고딕코딩"/>
              </a:rPr>
              <a:t>   </a:t>
            </a:r>
            <a:r>
              <a:rPr lang="en-US" altLang="ko-KR" sz="2339" b="1">
                <a:latin typeface="나눔고딕코딩"/>
                <a:ea typeface="나눔고딕코딩"/>
              </a:rPr>
              <a:t>     </a:t>
            </a:r>
            <a:r>
              <a:rPr lang="en-US" altLang="ko-KR" sz="2339" b="1">
                <a:solidFill>
                  <a:srgbClr val="ff0000"/>
                </a:solidFill>
                <a:latin typeface="나눔고딕코딩"/>
                <a:ea typeface="나눔고딕코딩"/>
              </a:rPr>
              <a:t>alt</a:t>
            </a:r>
            <a:r>
              <a:rPr lang="en-US" altLang="ko-KR" sz="2339" b="1">
                <a:latin typeface="나눔고딕코딩"/>
                <a:ea typeface="나눔고딕코딩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나눔고딕코딩"/>
                <a:ea typeface="나눔고딕코딩"/>
              </a:rPr>
              <a:t>＂</a:t>
            </a:r>
            <a:r>
              <a:rPr lang="ko-KR" altLang="en-US" sz="2339" b="1">
                <a:solidFill>
                  <a:srgbClr val="6600ff"/>
                </a:solidFill>
                <a:latin typeface="나눔고딕코딩"/>
                <a:ea typeface="나눔고딕코딩"/>
              </a:rPr>
              <a:t>붉은 국화</a:t>
            </a:r>
            <a:r>
              <a:rPr lang="en-US" altLang="ko-KR" sz="2339" b="1">
                <a:solidFill>
                  <a:srgbClr val="6600ff"/>
                </a:solidFill>
                <a:latin typeface="나눔고딕코딩"/>
                <a:ea typeface="나눔고딕코딩"/>
              </a:rPr>
              <a:t>"</a:t>
            </a:r>
            <a:r>
              <a:rPr lang="en-US" altLang="ko-KR" sz="2339" b="1">
                <a:latin typeface="나눔고딕코딩"/>
                <a:ea typeface="나눔고딕코딩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나눔고딕코딩"/>
                <a:ea typeface="나눔고딕코딩"/>
              </a:rPr>
              <a:t>width</a:t>
            </a:r>
            <a:r>
              <a:rPr lang="en-US" altLang="ko-KR" sz="2339" b="1">
                <a:latin typeface="나눔고딕코딩"/>
                <a:ea typeface="나눔고딕코딩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나눔고딕코딩"/>
                <a:ea typeface="나눔고딕코딩"/>
              </a:rPr>
              <a:t>"300"</a:t>
            </a:r>
            <a:r>
              <a:rPr lang="en-US" altLang="ko-KR" sz="2339" b="1">
                <a:latin typeface="나눔고딕코딩"/>
                <a:ea typeface="나눔고딕코딩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나눔고딕코딩"/>
                <a:ea typeface="나눔고딕코딩"/>
              </a:rPr>
              <a:t>height</a:t>
            </a:r>
            <a:r>
              <a:rPr lang="en-US" altLang="ko-KR" sz="2339" b="1">
                <a:latin typeface="나눔고딕코딩"/>
                <a:ea typeface="나눔고딕코딩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나눔고딕코딩"/>
                <a:ea typeface="나눔고딕코딩"/>
              </a:rPr>
              <a:t>"230"</a:t>
            </a: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&gt;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 marL="0" lv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&lt;/body&gt;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 marL="0" lv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&lt;/html&gt;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62134" y="4647396"/>
            <a:ext cx="3733800" cy="3990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테이블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4191658"/>
          </a:xfrm>
        </p:spPr>
        <p:txBody>
          <a:bodyPr/>
          <a:lstStyle/>
          <a:p>
            <a:r>
              <a:rPr lang="en-US" altLang="ko-KR" sz="3000" dirty="0" smtClean="0"/>
              <a:t>&lt;table&gt; : </a:t>
            </a:r>
            <a:r>
              <a:rPr lang="ko-KR" altLang="en-US" sz="3000" dirty="0" smtClean="0"/>
              <a:t>표 형태의 데이터를 표시하는데 사용됨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초기의 웹 페이지에서는 전체 페이지의 레이아웃에 사용하였음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테이블은 일반 글자 또는 데이터를 표로 표현할 때만 사용하고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    화면의 레이아웃은 스타일시트를 이용해서 표현하도록 해야 함 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lvl="1"/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tr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태그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하나의 행 표현</a:t>
            </a:r>
            <a:r>
              <a:rPr lang="en-US" altLang="ko-KR" sz="2400" dirty="0"/>
              <a:t> (</a:t>
            </a:r>
            <a:r>
              <a:rPr lang="en-US" altLang="ko-KR" sz="2400" dirty="0">
                <a:solidFill>
                  <a:srgbClr val="0000FF"/>
                </a:solidFill>
              </a:rPr>
              <a:t>&lt;</a:t>
            </a:r>
            <a:r>
              <a:rPr lang="en-US" altLang="ko-KR" sz="2400" dirty="0" err="1">
                <a:solidFill>
                  <a:srgbClr val="0000FF"/>
                </a:solidFill>
              </a:rPr>
              <a:t>tr</a:t>
            </a:r>
            <a:r>
              <a:rPr lang="en-US" altLang="ko-KR" sz="2400" dirty="0">
                <a:solidFill>
                  <a:srgbClr val="0000FF"/>
                </a:solidFill>
              </a:rPr>
              <a:t>&gt; … &lt;/</a:t>
            </a:r>
            <a:r>
              <a:rPr lang="en-US" altLang="ko-KR" sz="2400" dirty="0" err="1">
                <a:solidFill>
                  <a:srgbClr val="0000FF"/>
                </a:solidFill>
              </a:rPr>
              <a:t>tr</a:t>
            </a:r>
            <a:r>
              <a:rPr lang="en-US" altLang="ko-KR" sz="2400" dirty="0">
                <a:solidFill>
                  <a:srgbClr val="0000FF"/>
                </a:solidFill>
              </a:rPr>
              <a:t>&gt;) </a:t>
            </a:r>
            <a:endParaRPr lang="en-US" altLang="ko-KR" sz="2400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sz="2400" dirty="0" smtClean="0"/>
              <a:t>&lt;td&gt; </a:t>
            </a:r>
            <a:r>
              <a:rPr lang="ko-KR" altLang="en-US" sz="2400" dirty="0" smtClean="0"/>
              <a:t>태그 </a:t>
            </a:r>
            <a:r>
              <a:rPr lang="en-US" altLang="ko-KR" sz="2400" dirty="0" smtClean="0"/>
              <a:t>: </a:t>
            </a:r>
            <a:r>
              <a:rPr lang="en-US" altLang="ko-KR" sz="2400" dirty="0"/>
              <a:t>table </a:t>
            </a:r>
            <a:r>
              <a:rPr lang="en-US" altLang="ko-KR" sz="2400" dirty="0" smtClean="0"/>
              <a:t>data, </a:t>
            </a:r>
            <a:r>
              <a:rPr lang="ko-KR" altLang="en-US" sz="2400" dirty="0" smtClean="0"/>
              <a:t>하나의 데이터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표현 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solidFill>
                  <a:srgbClr val="0000FF"/>
                </a:solidFill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</a:rPr>
              <a:t>td&gt; … &lt;/td</a:t>
            </a:r>
            <a:r>
              <a:rPr lang="en-US" altLang="ko-KR" sz="2400" dirty="0" smtClean="0">
                <a:solidFill>
                  <a:srgbClr val="0000FF"/>
                </a:solidFill>
              </a:rPr>
              <a:t>&gt;)</a:t>
            </a:r>
          </a:p>
          <a:p>
            <a:pPr lvl="1"/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th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태그 </a:t>
            </a:r>
            <a:r>
              <a:rPr lang="en-US" altLang="ko-KR" sz="2400" dirty="0" smtClean="0"/>
              <a:t>: </a:t>
            </a:r>
            <a:r>
              <a:rPr lang="en-US" altLang="ko-KR" sz="2400" dirty="0" smtClean="0">
                <a:solidFill>
                  <a:srgbClr val="FF0000"/>
                </a:solidFill>
              </a:rPr>
              <a:t>table header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 열의 헤더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열의 제목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이 있는 경우 </a:t>
            </a:r>
            <a:r>
              <a:rPr lang="en-US" altLang="ko-KR" sz="2400" dirty="0">
                <a:solidFill>
                  <a:srgbClr val="0000FF"/>
                </a:solidFill>
              </a:rPr>
              <a:t>&lt;</a:t>
            </a:r>
            <a:r>
              <a:rPr lang="en-US" altLang="ko-KR" sz="2400" dirty="0" err="1">
                <a:solidFill>
                  <a:srgbClr val="0000FF"/>
                </a:solidFill>
              </a:rPr>
              <a:t>tr</a:t>
            </a:r>
            <a:r>
              <a:rPr lang="en-US" altLang="ko-KR" sz="2400" dirty="0">
                <a:solidFill>
                  <a:srgbClr val="0000FF"/>
                </a:solidFill>
              </a:rPr>
              <a:t>&gt;…&lt;/</a:t>
            </a:r>
            <a:r>
              <a:rPr lang="en-US" altLang="ko-KR" sz="2400" dirty="0" err="1">
                <a:solidFill>
                  <a:srgbClr val="0000FF"/>
                </a:solidFill>
              </a:rPr>
              <a:t>tr</a:t>
            </a:r>
            <a:r>
              <a:rPr lang="en-US" altLang="ko-KR" sz="2400" dirty="0">
                <a:solidFill>
                  <a:srgbClr val="0000FF"/>
                </a:solidFill>
              </a:rPr>
              <a:t>&gt;</a:t>
            </a:r>
            <a:r>
              <a:rPr lang="ko-KR" altLang="en-US" sz="2400" dirty="0" smtClean="0"/>
              <a:t>로 행을 만들고 그 안에 </a:t>
            </a:r>
            <a:r>
              <a:rPr lang="en-US" altLang="ko-KR" sz="2400" dirty="0">
                <a:solidFill>
                  <a:srgbClr val="0000FF"/>
                </a:solidFill>
              </a:rPr>
              <a:t>&lt;</a:t>
            </a:r>
            <a:r>
              <a:rPr lang="en-US" altLang="ko-KR" sz="2400" dirty="0" err="1">
                <a:solidFill>
                  <a:srgbClr val="0000FF"/>
                </a:solidFill>
              </a:rPr>
              <a:t>th</a:t>
            </a:r>
            <a:r>
              <a:rPr lang="en-US" altLang="ko-KR" sz="2400" dirty="0">
                <a:solidFill>
                  <a:srgbClr val="0000FF"/>
                </a:solidFill>
              </a:rPr>
              <a:t>&gt; … &lt;/</a:t>
            </a:r>
            <a:r>
              <a:rPr lang="en-US" altLang="ko-KR" sz="2400" dirty="0" err="1">
                <a:solidFill>
                  <a:srgbClr val="0000FF"/>
                </a:solidFill>
              </a:rPr>
              <a:t>th</a:t>
            </a:r>
            <a:r>
              <a:rPr lang="en-US" altLang="ko-KR" sz="2400" dirty="0">
                <a:solidFill>
                  <a:srgbClr val="0000FF"/>
                </a:solidFill>
              </a:rPr>
              <a:t>&gt;</a:t>
            </a:r>
            <a:r>
              <a:rPr lang="ko-KR" altLang="en-US" sz="2400" dirty="0" smtClean="0"/>
              <a:t>를 사용하여 생성</a:t>
            </a:r>
            <a:endParaRPr lang="en-US" altLang="ko-KR" sz="2400" dirty="0" smtClean="0"/>
          </a:p>
          <a:p>
            <a:pPr marL="0" indent="0">
              <a:buNone/>
            </a:pP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03495820"/>
              </p:ext>
            </p:extLst>
          </p:nvPr>
        </p:nvGraphicFramePr>
        <p:xfrm>
          <a:off x="2666752" y="6461886"/>
          <a:ext cx="7105047" cy="11887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368349">
                  <a:extLst>
                    <a:ext uri="{9D8B030D-6E8A-4147-A177-3AD203B41FA5}">
                      <a16:colId xmlns:a16="http://schemas.microsoft.com/office/drawing/2014/main" xmlns="" val="905321438"/>
                    </a:ext>
                  </a:extLst>
                </a:gridCol>
                <a:gridCol w="2368349">
                  <a:extLst>
                    <a:ext uri="{9D8B030D-6E8A-4147-A177-3AD203B41FA5}">
                      <a16:colId xmlns:a16="http://schemas.microsoft.com/office/drawing/2014/main" xmlns="" val="147772325"/>
                    </a:ext>
                  </a:extLst>
                </a:gridCol>
                <a:gridCol w="2368349">
                  <a:extLst>
                    <a:ext uri="{9D8B030D-6E8A-4147-A177-3AD203B41FA5}">
                      <a16:colId xmlns:a16="http://schemas.microsoft.com/office/drawing/2014/main" xmlns="" val="186576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이름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주소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전화번호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56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홍길동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대전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010-1234-5678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4498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김철수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서울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010-1111-2222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6315556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56941" y="6461886"/>
            <a:ext cx="998057" cy="400110"/>
          </a:xfrm>
          <a:prstGeom prst="rect">
            <a:avLst/>
          </a:prstGeom>
          <a:solidFill>
            <a:srgbClr val="FFC000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accent6"/>
                </a:solidFill>
              </a:rPr>
              <a:t>th</a:t>
            </a:r>
            <a:r>
              <a:rPr lang="en-US" altLang="ko-KR" sz="2000" dirty="0" smtClean="0">
                <a:solidFill>
                  <a:schemeClr val="accent6"/>
                </a:solidFill>
              </a:rPr>
              <a:t> </a:t>
            </a:r>
            <a:r>
              <a:rPr lang="ko-KR" altLang="en-US" sz="2000" dirty="0" smtClean="0">
                <a:solidFill>
                  <a:schemeClr val="accent6"/>
                </a:solidFill>
              </a:rPr>
              <a:t>태그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0" name="직선 화살표 연결선 9"/>
          <p:cNvCxnSpPr>
            <a:stCxn id="9" idx="3"/>
          </p:cNvCxnSpPr>
          <p:nvPr/>
        </p:nvCxnSpPr>
        <p:spPr bwMode="auto">
          <a:xfrm>
            <a:off x="1954998" y="6661941"/>
            <a:ext cx="711754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6942" y="6925910"/>
            <a:ext cx="983864" cy="400110"/>
          </a:xfrm>
          <a:prstGeom prst="rect">
            <a:avLst/>
          </a:prstGeom>
          <a:solidFill>
            <a:srgbClr val="FFC000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accent6"/>
                </a:solidFill>
              </a:rPr>
              <a:t>tr</a:t>
            </a:r>
            <a:r>
              <a:rPr lang="en-US" altLang="ko-KR" sz="2000" dirty="0" smtClean="0">
                <a:solidFill>
                  <a:schemeClr val="accent6"/>
                </a:solidFill>
              </a:rPr>
              <a:t> </a:t>
            </a:r>
            <a:r>
              <a:rPr lang="ko-KR" altLang="en-US" sz="2000" dirty="0" smtClean="0">
                <a:solidFill>
                  <a:schemeClr val="accent6"/>
                </a:solidFill>
              </a:rPr>
              <a:t>태그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20" name="직선 화살표 연결선 19"/>
          <p:cNvCxnSpPr>
            <a:stCxn id="19" idx="3"/>
            <a:endCxn id="5" idx="1"/>
          </p:cNvCxnSpPr>
          <p:nvPr/>
        </p:nvCxnSpPr>
        <p:spPr bwMode="auto">
          <a:xfrm flipV="1">
            <a:off x="1940806" y="7056246"/>
            <a:ext cx="725946" cy="6971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12624" y="8238261"/>
            <a:ext cx="1002075" cy="400110"/>
          </a:xfrm>
          <a:prstGeom prst="rect">
            <a:avLst/>
          </a:prstGeom>
          <a:solidFill>
            <a:srgbClr val="FFC000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6"/>
                </a:solidFill>
              </a:rPr>
              <a:t>td </a:t>
            </a:r>
            <a:r>
              <a:rPr lang="ko-KR" altLang="en-US" sz="2000" dirty="0" smtClean="0">
                <a:solidFill>
                  <a:schemeClr val="accent6"/>
                </a:solidFill>
              </a:rPr>
              <a:t>태그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23" name="직선 화살표 연결선 22"/>
          <p:cNvCxnSpPr>
            <a:stCxn id="22" idx="0"/>
          </p:cNvCxnSpPr>
          <p:nvPr/>
        </p:nvCxnSpPr>
        <p:spPr bwMode="auto">
          <a:xfrm flipV="1">
            <a:off x="6213662" y="7650609"/>
            <a:ext cx="2111472" cy="58765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2" idx="0"/>
            <a:endCxn id="5" idx="2"/>
          </p:cNvCxnSpPr>
          <p:nvPr/>
        </p:nvCxnSpPr>
        <p:spPr bwMode="auto">
          <a:xfrm flipV="1">
            <a:off x="6213662" y="7650606"/>
            <a:ext cx="5613" cy="58765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2" idx="0"/>
          </p:cNvCxnSpPr>
          <p:nvPr/>
        </p:nvCxnSpPr>
        <p:spPr bwMode="auto">
          <a:xfrm flipH="1" flipV="1">
            <a:off x="3889614" y="7650607"/>
            <a:ext cx="2324048" cy="58765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9" idx="3"/>
          </p:cNvCxnSpPr>
          <p:nvPr/>
        </p:nvCxnSpPr>
        <p:spPr bwMode="auto">
          <a:xfrm>
            <a:off x="1940806" y="7125965"/>
            <a:ext cx="725946" cy="32982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932537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테이블 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헤더</a:t>
            </a:r>
            <a:endParaRPr lang="ko-KR" altLang="en-US" sz="55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1034173" y="1880315"/>
            <a:ext cx="10034161" cy="64857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&lt;table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="1"&gt;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테이블헤더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600" b="1" dirty="0" err="1" smtClean="0">
                <a:latin typeface="맑은 고딕" panose="020B0503020000020004" pitchFamily="50" charset="-127"/>
              </a:rPr>
              <a:t>테이블헤더</a:t>
            </a:r>
            <a:r>
              <a:rPr lang="en-US" altLang="ko-KR" sz="1600" b="1" dirty="0" smtClean="0">
                <a:latin typeface="맑은 고딕" panose="020B0503020000020004" pitchFamily="50" charset="-127"/>
              </a:rPr>
              <a:t>2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600" b="1" dirty="0" err="1" smtClean="0">
                <a:latin typeface="맑은 고딕" panose="020B0503020000020004" pitchFamily="50" charset="-127"/>
              </a:rPr>
              <a:t>테이블헤더</a:t>
            </a:r>
            <a:r>
              <a:rPr lang="en-US" altLang="ko-KR" sz="1600" b="1" dirty="0">
                <a:latin typeface="맑은 고딕" panose="020B0503020000020004" pitchFamily="50" charset="-127"/>
              </a:rPr>
              <a:t>3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&lt;/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&lt;td&gt;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&lt;td&gt;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&lt;td&gt;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&lt;/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6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&lt;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tr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  &lt;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td&gt;</a:t>
            </a:r>
            <a:r>
              <a:rPr lang="en-US" altLang="ko-KR" sz="1600" b="1" dirty="0" smtClean="0">
                <a:latin typeface="맑은 고딕" panose="020B0503020000020004" pitchFamily="50" charset="-127"/>
              </a:rPr>
              <a:t>2</a:t>
            </a:r>
            <a:r>
              <a:rPr lang="ko-KR" altLang="en-US" sz="1600" b="1" dirty="0" smtClean="0">
                <a:latin typeface="맑은 고딕" panose="020B0503020000020004" pitchFamily="50" charset="-127"/>
              </a:rPr>
              <a:t>행 </a:t>
            </a:r>
            <a:r>
              <a:rPr lang="en-US" altLang="ko-KR" sz="1600" b="1" dirty="0">
                <a:latin typeface="맑은 고딕" panose="020B0503020000020004" pitchFamily="50" charset="-127"/>
              </a:rPr>
              <a:t>1</a:t>
            </a:r>
            <a:r>
              <a:rPr lang="ko-KR" altLang="en-US" sz="1600" b="1" dirty="0">
                <a:latin typeface="맑은 고딕" panose="020B0503020000020004" pitchFamily="50" charset="-127"/>
              </a:rPr>
              <a:t>열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  &lt;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td&gt;</a:t>
            </a:r>
            <a:r>
              <a:rPr lang="en-US" altLang="ko-KR" sz="1600" b="1" dirty="0">
                <a:latin typeface="맑은 고딕" panose="020B0503020000020004" pitchFamily="50" charset="-127"/>
              </a:rPr>
              <a:t>2</a:t>
            </a:r>
            <a:r>
              <a:rPr lang="ko-KR" altLang="en-US" sz="1600" b="1" dirty="0" smtClean="0">
                <a:latin typeface="맑은 고딕" panose="020B0503020000020004" pitchFamily="50" charset="-127"/>
              </a:rPr>
              <a:t>행 </a:t>
            </a:r>
            <a:r>
              <a:rPr lang="en-US" altLang="ko-KR" sz="1600" b="1" dirty="0">
                <a:latin typeface="맑은 고딕" panose="020B0503020000020004" pitchFamily="50" charset="-127"/>
              </a:rPr>
              <a:t>2</a:t>
            </a:r>
            <a:r>
              <a:rPr lang="ko-KR" altLang="en-US" sz="1600" b="1" dirty="0">
                <a:latin typeface="맑은 고딕" panose="020B0503020000020004" pitchFamily="50" charset="-127"/>
              </a:rPr>
              <a:t>열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  &lt;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td&gt;</a:t>
            </a:r>
            <a:r>
              <a:rPr lang="en-US" altLang="ko-KR" sz="1600" b="1" dirty="0" smtClean="0">
                <a:latin typeface="맑은 고딕" panose="020B0503020000020004" pitchFamily="50" charset="-127"/>
              </a:rPr>
              <a:t>2</a:t>
            </a:r>
            <a:r>
              <a:rPr lang="ko-KR" altLang="en-US" sz="1600" b="1" dirty="0" smtClean="0">
                <a:latin typeface="맑은 고딕" panose="020B0503020000020004" pitchFamily="50" charset="-127"/>
              </a:rPr>
              <a:t>행 </a:t>
            </a:r>
            <a:r>
              <a:rPr lang="en-US" altLang="ko-KR" sz="1600" b="1" dirty="0">
                <a:latin typeface="맑은 고딕" panose="020B0503020000020004" pitchFamily="50" charset="-127"/>
              </a:rPr>
              <a:t>3</a:t>
            </a:r>
            <a:r>
              <a:rPr lang="ko-KR" altLang="en-US" sz="1600" b="1" dirty="0">
                <a:latin typeface="맑은 고딕" panose="020B0503020000020004" pitchFamily="50" charset="-127"/>
              </a:rPr>
              <a:t>열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&lt;/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tr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&gt;</a:t>
            </a:r>
            <a:endParaRPr lang="en-US" altLang="ko-KR" sz="16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…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table&gt;</a:t>
            </a: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10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  <p:grpSp>
        <p:nvGrpSpPr>
          <p:cNvPr id="9" name="그룹 8"/>
          <p:cNvGrpSpPr/>
          <p:nvPr/>
        </p:nvGrpSpPr>
        <p:grpSpPr>
          <a:xfrm>
            <a:off x="4514185" y="2950132"/>
            <a:ext cx="5997834" cy="2590857"/>
            <a:chOff x="4514185" y="2950132"/>
            <a:chExt cx="5997834" cy="259085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4185" y="3161683"/>
              <a:ext cx="5997834" cy="2379306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653887" y="2950132"/>
              <a:ext cx="2608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테이블 헤더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(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표 머리말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)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53887" y="3323917"/>
              <a:ext cx="5704764" cy="54728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23122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테이블 참고사항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84140"/>
            <a:ext cx="11262614" cy="6581962"/>
          </a:xfrm>
        </p:spPr>
        <p:txBody>
          <a:bodyPr/>
          <a:lstStyle/>
          <a:p>
            <a:r>
              <a:rPr lang="en-US" altLang="ko-KR" sz="3000" dirty="0"/>
              <a:t>&lt;table&gt; </a:t>
            </a:r>
            <a:r>
              <a:rPr lang="ko-KR" altLang="en-US" sz="3000" dirty="0"/>
              <a:t>태그의 </a:t>
            </a:r>
            <a:r>
              <a:rPr lang="ko-KR" altLang="en-US" sz="3000" dirty="0" smtClean="0"/>
              <a:t>속성</a:t>
            </a:r>
            <a:endParaRPr lang="en-US" altLang="ko-KR" sz="3000" dirty="0" smtClean="0"/>
          </a:p>
          <a:p>
            <a:endParaRPr lang="ko-KR" altLang="en-US" sz="3000" dirty="0"/>
          </a:p>
          <a:p>
            <a:pPr lvl="1"/>
            <a:r>
              <a:rPr lang="en-US" altLang="ko-KR" sz="2400" dirty="0" smtClean="0"/>
              <a:t>HTML 4.01 </a:t>
            </a:r>
            <a:r>
              <a:rPr lang="ko-KR" altLang="en-US" sz="2400" dirty="0" smtClean="0"/>
              <a:t>버전의 </a:t>
            </a:r>
            <a:r>
              <a:rPr lang="ko-KR" altLang="en-US" sz="2400" dirty="0"/>
              <a:t>경우 </a:t>
            </a:r>
            <a:r>
              <a:rPr lang="ko-KR" altLang="en-US" sz="2400" dirty="0" smtClean="0"/>
              <a:t>테이블의 </a:t>
            </a:r>
            <a:r>
              <a:rPr lang="ko-KR" altLang="en-US" sz="2400" dirty="0"/>
              <a:t>속성으로 </a:t>
            </a:r>
            <a:r>
              <a:rPr lang="en-US" altLang="ko-KR" sz="2400" dirty="0" smtClean="0"/>
              <a:t>border </a:t>
            </a:r>
            <a:r>
              <a:rPr lang="ko-KR" altLang="en-US" sz="2400" dirty="0"/>
              <a:t>이외에도 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 smtClean="0"/>
              <a:t>bgcolor</a:t>
            </a:r>
            <a:r>
              <a:rPr lang="en-US" altLang="ko-KR" sz="2400" dirty="0" smtClean="0"/>
              <a:t>, align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cellspacing</a:t>
            </a:r>
            <a:r>
              <a:rPr lang="en-US" altLang="ko-KR" sz="2400" dirty="0"/>
              <a:t>, frame, rules, </a:t>
            </a:r>
            <a:r>
              <a:rPr lang="en-US" altLang="ko-KR" sz="2400" dirty="0" err="1"/>
              <a:t>cellpadding</a:t>
            </a:r>
            <a:r>
              <a:rPr lang="ko-KR" altLang="en-US" sz="2400" dirty="0"/>
              <a:t>과 같은 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많은 속성이 </a:t>
            </a:r>
            <a:r>
              <a:rPr lang="ko-KR" altLang="en-US" sz="2400" dirty="0"/>
              <a:t>있었다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하지만 </a:t>
            </a:r>
            <a:r>
              <a:rPr lang="ko-KR" altLang="en-US" sz="2400" dirty="0"/>
              <a:t>이는 모두 </a:t>
            </a:r>
            <a:r>
              <a:rPr lang="en-US" altLang="ko-KR" sz="2400" dirty="0"/>
              <a:t>HTML5</a:t>
            </a:r>
            <a:r>
              <a:rPr lang="ko-KR" altLang="en-US" sz="2400" dirty="0"/>
              <a:t>에서는 권장하지 않는다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lvl="1"/>
            <a:r>
              <a:rPr lang="en-US" altLang="ko-KR" sz="2400" dirty="0" smtClean="0"/>
              <a:t>border</a:t>
            </a:r>
            <a:r>
              <a:rPr lang="ko-KR" altLang="en-US" sz="2400" dirty="0"/>
              <a:t>가 </a:t>
            </a:r>
            <a:r>
              <a:rPr lang="en-US" altLang="ko-KR" sz="2400" dirty="0"/>
              <a:t>"1"</a:t>
            </a:r>
            <a:r>
              <a:rPr lang="ko-KR" altLang="en-US" sz="2400" dirty="0"/>
              <a:t>이면 경계선이 있는 것이고 </a:t>
            </a:r>
            <a:r>
              <a:rPr lang="en-US" altLang="ko-KR" sz="2400" dirty="0" smtClean="0"/>
              <a:t>“0"</a:t>
            </a:r>
            <a:r>
              <a:rPr lang="ko-KR" altLang="en-US" sz="2400" dirty="0"/>
              <a:t>이면 경계선이 없다는 것을</a:t>
            </a:r>
          </a:p>
          <a:p>
            <a:pPr marL="0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의미한다</a:t>
            </a:r>
            <a:r>
              <a:rPr lang="en-US" altLang="ko-KR" sz="2400" dirty="0"/>
              <a:t>.</a:t>
            </a:r>
          </a:p>
          <a:p>
            <a:pPr lvl="1"/>
            <a:endParaRPr lang="en-US" altLang="ko-KR" sz="2400" dirty="0" smtClean="0"/>
          </a:p>
          <a:p>
            <a:pPr lvl="1"/>
            <a:r>
              <a:rPr lang="en-US" altLang="ko-KR" sz="2400" dirty="0" err="1" smtClean="0"/>
              <a:t>HTML5</a:t>
            </a:r>
            <a:r>
              <a:rPr lang="ko-KR" altLang="en-US" sz="2400" dirty="0" smtClean="0"/>
              <a:t>에서 </a:t>
            </a:r>
            <a:r>
              <a:rPr lang="en-US" altLang="ko-KR" sz="2400" dirty="0"/>
              <a:t>border</a:t>
            </a:r>
            <a:r>
              <a:rPr lang="ko-KR" altLang="en-US" sz="2400" dirty="0"/>
              <a:t>를 포함한 스타일을 지정하는 작업은 </a:t>
            </a:r>
            <a:r>
              <a:rPr lang="en-US" altLang="ko-KR" sz="2400" dirty="0"/>
              <a:t>CSS</a:t>
            </a:r>
            <a:r>
              <a:rPr lang="ko-KR" altLang="en-US" sz="2400" dirty="0"/>
              <a:t>를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해야 하고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태그 안에서</a:t>
            </a:r>
            <a:r>
              <a:rPr lang="en-US" altLang="ko-KR" sz="2400" dirty="0" smtClean="0"/>
              <a:t>(=inline style)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요소의 스타일을 지정하지 않는다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0273109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테이블 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경계</a:t>
            </a:r>
            <a:endParaRPr lang="ko-KR" altLang="en-US" sz="55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697751" y="1867989"/>
            <a:ext cx="10390960" cy="535725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&lt;!DOCTYPE  html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&lt;table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"1"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endParaRPr lang="en-US" altLang="ko-KR" sz="22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2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0615" y="4939801"/>
            <a:ext cx="5811931" cy="2203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0615" y="2308889"/>
            <a:ext cx="5811931" cy="2006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926114" y="4546618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테이블 경계를 표시하는 속성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6" name="꺾인 연결선 5"/>
          <p:cNvCxnSpPr/>
          <p:nvPr/>
        </p:nvCxnSpPr>
        <p:spPr bwMode="auto">
          <a:xfrm>
            <a:off x="2552131" y="4546618"/>
            <a:ext cx="373983" cy="184666"/>
          </a:xfrm>
          <a:prstGeom prst="bentConnector3">
            <a:avLst>
              <a:gd name="adj1" fmla="val -109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3539227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테이블 병합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358" y="2149900"/>
            <a:ext cx="11262614" cy="3380288"/>
          </a:xfrm>
        </p:spPr>
        <p:txBody>
          <a:bodyPr/>
          <a:lstStyle/>
          <a:p>
            <a:r>
              <a:rPr lang="ko-KR" altLang="en-US" sz="3000" dirty="0" smtClean="0"/>
              <a:t>행 병합</a:t>
            </a:r>
            <a:r>
              <a:rPr lang="en-US" altLang="ko-KR" sz="3000" dirty="0"/>
              <a:t>(row span) : </a:t>
            </a:r>
            <a:r>
              <a:rPr lang="ko-KR" altLang="en-US" sz="3000" dirty="0"/>
              <a:t>행이 병합되는 것 </a:t>
            </a:r>
            <a:r>
              <a:rPr lang="en-US" altLang="ko-KR" sz="3000" dirty="0" err="1">
                <a:solidFill>
                  <a:srgbClr val="FF0000"/>
                </a:solidFill>
              </a:rPr>
              <a:t>rowspan</a:t>
            </a:r>
            <a:endParaRPr lang="en-US" altLang="ko-KR" sz="3000" dirty="0">
              <a:solidFill>
                <a:srgbClr val="FF0000"/>
              </a:solidFill>
            </a:endParaRPr>
          </a:p>
          <a:p>
            <a:pPr lvl="1"/>
            <a:r>
              <a:rPr lang="en-US" altLang="ko-KR" sz="2400" dirty="0" err="1" smtClean="0"/>
              <a:t>rowspan</a:t>
            </a:r>
            <a:r>
              <a:rPr lang="en-US" altLang="ko-KR" sz="2400" dirty="0" smtClean="0"/>
              <a:t>=‘2’</a:t>
            </a:r>
            <a:r>
              <a:rPr lang="ko-KR" altLang="en-US" sz="2400" dirty="0" smtClean="0"/>
              <a:t> 지정 시 </a:t>
            </a:r>
            <a:r>
              <a:rPr lang="ko-KR" altLang="en-US" sz="2400" dirty="0"/>
              <a:t>현재 셀 위치에서 </a:t>
            </a:r>
            <a:r>
              <a:rPr lang="en-US" altLang="ko-KR" sz="2400" dirty="0"/>
              <a:t>2</a:t>
            </a:r>
            <a:r>
              <a:rPr lang="ko-KR" altLang="en-US" sz="2400" dirty="0"/>
              <a:t>개의 행을 </a:t>
            </a:r>
            <a:r>
              <a:rPr lang="ko-KR" altLang="en-US" sz="2400" dirty="0" smtClean="0"/>
              <a:t>병합하겠다는 의미</a:t>
            </a:r>
            <a:endParaRPr lang="en-US" altLang="ko-KR" sz="2400" dirty="0" smtClean="0"/>
          </a:p>
          <a:p>
            <a:pPr lvl="1"/>
            <a:endParaRPr lang="ko-KR" altLang="en-US" sz="2400" dirty="0"/>
          </a:p>
          <a:p>
            <a:r>
              <a:rPr lang="ko-KR" altLang="en-US" sz="3000" dirty="0" smtClean="0"/>
              <a:t>열 병합</a:t>
            </a:r>
            <a:r>
              <a:rPr lang="en-US" altLang="ko-KR" sz="3000" dirty="0"/>
              <a:t>(column span) : </a:t>
            </a:r>
            <a:r>
              <a:rPr lang="ko-KR" altLang="en-US" sz="3000" dirty="0"/>
              <a:t>열이 병합되는 것 </a:t>
            </a:r>
            <a:r>
              <a:rPr lang="en-US" altLang="ko-KR" sz="3000" dirty="0" err="1">
                <a:solidFill>
                  <a:srgbClr val="FF0000"/>
                </a:solidFill>
              </a:rPr>
              <a:t>colspan</a:t>
            </a:r>
            <a:endParaRPr lang="en-US" altLang="ko-KR" sz="3000" dirty="0">
              <a:solidFill>
                <a:srgbClr val="FF0000"/>
              </a:solidFill>
            </a:endParaRPr>
          </a:p>
          <a:p>
            <a:pPr lvl="1"/>
            <a:r>
              <a:rPr lang="en-US" altLang="ko-KR" sz="2400" dirty="0" err="1" smtClean="0"/>
              <a:t>Colspan</a:t>
            </a:r>
            <a:r>
              <a:rPr lang="en-US" altLang="ko-KR" sz="2400" dirty="0" smtClean="0"/>
              <a:t>=‘3’ </a:t>
            </a:r>
            <a:r>
              <a:rPr lang="ko-KR" altLang="en-US" sz="2400" dirty="0" smtClean="0"/>
              <a:t>지정 </a:t>
            </a:r>
            <a:r>
              <a:rPr lang="ko-KR" altLang="en-US" sz="2400" dirty="0"/>
              <a:t>시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현재 셀 위치에서 </a:t>
            </a:r>
            <a:r>
              <a:rPr lang="en-US" altLang="ko-KR" sz="2400" dirty="0"/>
              <a:t>3</a:t>
            </a:r>
            <a:r>
              <a:rPr lang="ko-KR" altLang="en-US" sz="2400" dirty="0"/>
              <a:t>개의 </a:t>
            </a:r>
            <a:r>
              <a:rPr lang="ko-KR" altLang="en-US" sz="2400" dirty="0" smtClean="0"/>
              <a:t>열을 병합하겠다는 </a:t>
            </a:r>
            <a:r>
              <a:rPr lang="ko-KR" altLang="en-US" sz="2400" dirty="0"/>
              <a:t>의미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273854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테이블 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행 열 병합</a:t>
            </a:r>
            <a:endParaRPr lang="ko-KR" altLang="en-US" sz="55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308603" y="1720248"/>
            <a:ext cx="5808862" cy="636120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&lt;table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&lt;td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rowspan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"2"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&lt;td&gt;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&lt;td&gt;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&lt;td&gt;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&lt;td&gt;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&lt;td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colspan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"3"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&lt;/table&gt;</a:t>
            </a:r>
            <a:endParaRPr lang="ko-KR" altLang="en-US" sz="2339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auto">
          <a:xfrm>
            <a:off x="1105470" y="4067033"/>
            <a:ext cx="4026088" cy="36849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직선 화살표 연결선 6"/>
          <p:cNvCxnSpPr>
            <a:stCxn id="6" idx="3"/>
            <a:endCxn id="5123" idx="1"/>
          </p:cNvCxnSpPr>
          <p:nvPr/>
        </p:nvCxnSpPr>
        <p:spPr bwMode="auto">
          <a:xfrm>
            <a:off x="5131558" y="4251279"/>
            <a:ext cx="1179089" cy="1176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6310647" y="2722485"/>
            <a:ext cx="5021105" cy="3081124"/>
            <a:chOff x="6310647" y="2940853"/>
            <a:chExt cx="5021105" cy="3081124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10647" y="2940853"/>
              <a:ext cx="5021105" cy="3081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직사각형 7"/>
            <p:cNvSpPr/>
            <p:nvPr/>
          </p:nvSpPr>
          <p:spPr bwMode="auto">
            <a:xfrm>
              <a:off x="6393288" y="3773509"/>
              <a:ext cx="1540099" cy="135228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6393287" y="5241701"/>
              <a:ext cx="4772696" cy="605308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4" name="직사각형 23"/>
          <p:cNvSpPr/>
          <p:nvPr/>
        </p:nvSpPr>
        <p:spPr bwMode="auto">
          <a:xfrm>
            <a:off x="1105470" y="6825074"/>
            <a:ext cx="4026088" cy="36849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직선 화살표 연결선 10"/>
          <p:cNvCxnSpPr>
            <a:stCxn id="24" idx="3"/>
          </p:cNvCxnSpPr>
          <p:nvPr/>
        </p:nvCxnSpPr>
        <p:spPr bwMode="auto">
          <a:xfrm flipV="1">
            <a:off x="5131558" y="5625820"/>
            <a:ext cx="3452884" cy="13835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91997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(2/7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>
              <a:ea typeface="나눔고딕" panose="020D060400000000000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텍스트 입력 시 주의할 점</a:t>
            </a:r>
            <a:endParaRPr lang="en-US" altLang="ko-KR" sz="3000" dirty="0"/>
          </a:p>
          <a:p>
            <a:pPr marL="0" indent="0">
              <a:buNone/>
            </a:pPr>
            <a:r>
              <a:rPr lang="en-US" altLang="ko-KR" sz="2400" dirty="0" smtClean="0"/>
              <a:t>   - HTML </a:t>
            </a:r>
            <a:r>
              <a:rPr lang="ko-KR" altLang="en-US" sz="2400" dirty="0"/>
              <a:t>코드에서 </a:t>
            </a:r>
            <a:r>
              <a:rPr lang="en-US" altLang="ko-KR" sz="2400" dirty="0" smtClean="0"/>
              <a:t>Enter</a:t>
            </a:r>
            <a:r>
              <a:rPr lang="ko-KR" altLang="en-US" sz="2400" dirty="0" smtClean="0"/>
              <a:t>키를 눌러 </a:t>
            </a:r>
            <a:r>
              <a:rPr lang="ko-KR" altLang="en-US" sz="2400" dirty="0"/>
              <a:t>줄을 </a:t>
            </a:r>
            <a:r>
              <a:rPr lang="ko-KR" altLang="en-US" sz="2400" dirty="0" smtClean="0"/>
              <a:t>바꾸었다 해도 </a:t>
            </a:r>
            <a:r>
              <a:rPr lang="ko-KR" altLang="en-US" sz="2400" dirty="0"/>
              <a:t>웹 </a:t>
            </a:r>
            <a:r>
              <a:rPr lang="ko-KR" altLang="en-US" sz="2400" dirty="0" smtClean="0"/>
              <a:t>브라우저에 표시된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</a:t>
            </a:r>
            <a:r>
              <a:rPr lang="ko-KR" altLang="en-US" sz="2400" dirty="0" smtClean="0"/>
              <a:t>내용의 줄은 바뀌지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않는 모습을 볼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28391" y="3179929"/>
            <a:ext cx="10581382" cy="488915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latin typeface="맑은 고딕" panose="020B0503020000020004" pitchFamily="50" charset="-127"/>
              </a:rPr>
              <a:t>body</a:t>
            </a:r>
            <a:r>
              <a:rPr lang="ko-KR" altLang="en-US" sz="22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2200" b="1" dirty="0">
                <a:latin typeface="맑은 고딕" panose="020B0503020000020004" pitchFamily="50" charset="-127"/>
              </a:rPr>
              <a:t>태그는 </a:t>
            </a:r>
            <a:endParaRPr lang="en-US" altLang="ko-KR" sz="2200" b="1" dirty="0" smtClean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 smtClean="0">
                <a:latin typeface="맑은 고딕" panose="020B0503020000020004" pitchFamily="50" charset="-127"/>
              </a:rPr>
              <a:t>  문서의 </a:t>
            </a:r>
            <a:r>
              <a:rPr lang="ko-KR" altLang="en-US" sz="2200" b="1" dirty="0">
                <a:latin typeface="맑은 고딕" panose="020B0503020000020004" pitchFamily="50" charset="-127"/>
              </a:rPr>
              <a:t>본문을 정의합니다</a:t>
            </a:r>
            <a:r>
              <a:rPr lang="en-US" altLang="ko-KR" sz="2200" b="1" dirty="0">
                <a:latin typeface="맑은 고딕" panose="020B0503020000020004" pitchFamily="50" charset="-127"/>
              </a:rPr>
              <a:t>. </a:t>
            </a:r>
            <a:endParaRPr lang="en-US" altLang="ko-KR" sz="2200" b="1" dirty="0" smtClean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 smtClean="0">
                <a:latin typeface="맑은 고딕" panose="020B0503020000020004" pitchFamily="50" charset="-127"/>
              </a:rPr>
              <a:t>  body </a:t>
            </a:r>
            <a:r>
              <a:rPr lang="ko-KR" altLang="en-US" sz="2200" b="1" dirty="0">
                <a:latin typeface="맑은 고딕" panose="020B0503020000020004" pitchFamily="50" charset="-127"/>
              </a:rPr>
              <a:t>요소는 </a:t>
            </a:r>
            <a:endParaRPr lang="en-US" altLang="ko-KR" sz="2200" b="1" dirty="0" smtClean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 smtClean="0">
                <a:latin typeface="맑은 고딕" panose="020B0503020000020004" pitchFamily="50" charset="-127"/>
              </a:rPr>
              <a:t>  제목</a:t>
            </a:r>
            <a:r>
              <a:rPr lang="en-US" altLang="ko-KR" sz="2200" b="1" dirty="0">
                <a:latin typeface="맑은 고딕" panose="020B0503020000020004" pitchFamily="50" charset="-127"/>
              </a:rPr>
              <a:t>, </a:t>
            </a:r>
            <a:r>
              <a:rPr lang="ko-KR" altLang="en-US" sz="2200" b="1" dirty="0">
                <a:latin typeface="맑은 고딕" panose="020B0503020000020004" pitchFamily="50" charset="-127"/>
              </a:rPr>
              <a:t>단락</a:t>
            </a:r>
            <a:r>
              <a:rPr lang="en-US" altLang="ko-KR" sz="2200" b="1" dirty="0">
                <a:latin typeface="맑은 고딕" panose="020B0503020000020004" pitchFamily="50" charset="-127"/>
              </a:rPr>
              <a:t>, </a:t>
            </a:r>
            <a:r>
              <a:rPr lang="ko-KR" altLang="en-US" sz="2200" b="1" dirty="0">
                <a:latin typeface="맑은 고딕" panose="020B0503020000020004" pitchFamily="50" charset="-127"/>
              </a:rPr>
              <a:t>이미지</a:t>
            </a:r>
            <a:r>
              <a:rPr lang="en-US" altLang="ko-KR" sz="2200" b="1" dirty="0">
                <a:latin typeface="맑은 고딕" panose="020B0503020000020004" pitchFamily="50" charset="-127"/>
              </a:rPr>
              <a:t>, </a:t>
            </a:r>
            <a:r>
              <a:rPr lang="ko-KR" altLang="en-US" sz="2200" b="1" dirty="0">
                <a:latin typeface="맑은 고딕" panose="020B0503020000020004" pitchFamily="50" charset="-127"/>
              </a:rPr>
              <a:t>하이퍼링크</a:t>
            </a:r>
            <a:r>
              <a:rPr lang="en-US" altLang="ko-KR" sz="22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2200" b="1" dirty="0" smtClean="0">
                <a:latin typeface="맑은 고딕" panose="020B0503020000020004" pitchFamily="50" charset="-127"/>
              </a:rPr>
              <a:t>표</a:t>
            </a:r>
            <a:r>
              <a:rPr lang="en-US" altLang="ko-KR" sz="2200" b="1" dirty="0">
                <a:latin typeface="맑은 고딕" panose="020B0503020000020004" pitchFamily="50" charset="-127"/>
              </a:rPr>
              <a:t>, </a:t>
            </a:r>
            <a:r>
              <a:rPr lang="ko-KR" altLang="en-US" sz="2200" b="1" dirty="0">
                <a:latin typeface="맑은 고딕" panose="020B0503020000020004" pitchFamily="50" charset="-127"/>
              </a:rPr>
              <a:t>목록 등과 같은 </a:t>
            </a:r>
            <a:endParaRPr lang="en-US" altLang="ko-KR" sz="2200" b="1" dirty="0" smtClean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 smtClean="0">
                <a:latin typeface="맑은 고딕" panose="020B0503020000020004" pitchFamily="50" charset="-127"/>
              </a:rPr>
              <a:t>  HTML </a:t>
            </a:r>
            <a:r>
              <a:rPr lang="ko-KR" altLang="en-US" sz="2200" b="1" dirty="0">
                <a:latin typeface="맑은 고딕" panose="020B0503020000020004" pitchFamily="50" charset="-127"/>
              </a:rPr>
              <a:t>문서의 모든 내용을 포함합니다</a:t>
            </a:r>
            <a:r>
              <a:rPr lang="en-US" altLang="ko-KR" sz="2200" b="1" dirty="0">
                <a:latin typeface="맑은 고딕" panose="020B0503020000020004" pitchFamily="50" charset="-127"/>
              </a:rPr>
              <a:t>.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553" y="7153555"/>
            <a:ext cx="8440561" cy="13665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961159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>
                <a:latin typeface="맑은 고딕" panose="020B0503020000020004" pitchFamily="50" charset="-127"/>
                <a:ea typeface="나눔고딕" panose="020D0604000000000000"/>
              </a:rPr>
              <a:t>테이블 </a:t>
            </a:r>
            <a:r>
              <a:rPr lang="ko-KR" altLang="en-US" sz="6000" dirty="0" smtClean="0">
                <a:latin typeface="맑은 고딕" panose="020B0503020000020004" pitchFamily="50" charset="-127"/>
                <a:ea typeface="나눔고딕" panose="020D0604000000000000"/>
              </a:rPr>
              <a:t>캡션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772242" y="2142692"/>
            <a:ext cx="4442945" cy="539715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&lt;table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"1"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&lt;caption&gt;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제목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&lt;/caption&gt;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헤더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</a:rPr>
              <a:t>테이블 헤더</a:t>
            </a:r>
            <a:r>
              <a:rPr lang="en-US" altLang="ko-KR" sz="2200" b="1" dirty="0">
                <a:latin typeface="맑은 고딕" panose="020B0503020000020004" pitchFamily="50" charset="-127"/>
              </a:rPr>
              <a:t>2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</a:rPr>
              <a:t>테이블 헤더</a:t>
            </a:r>
            <a:r>
              <a:rPr lang="en-US" altLang="ko-KR" sz="2200" b="1" dirty="0" smtClean="0">
                <a:latin typeface="맑은 고딕" panose="020B0503020000020004" pitchFamily="50" charset="-127"/>
              </a:rPr>
              <a:t>3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...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&lt;/table&gt;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  <p:grpSp>
        <p:nvGrpSpPr>
          <p:cNvPr id="16" name="그룹 15"/>
          <p:cNvGrpSpPr/>
          <p:nvPr/>
        </p:nvGrpSpPr>
        <p:grpSpPr>
          <a:xfrm>
            <a:off x="1241946" y="3057102"/>
            <a:ext cx="9993287" cy="3020414"/>
            <a:chOff x="1241946" y="2879678"/>
            <a:chExt cx="9993287" cy="3020414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6415" y="3148568"/>
              <a:ext cx="5998818" cy="2751524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 bwMode="auto">
            <a:xfrm>
              <a:off x="1241946" y="2879678"/>
              <a:ext cx="2003531" cy="121464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 bwMode="auto">
            <a:xfrm>
              <a:off x="3245477" y="3507475"/>
              <a:ext cx="4116802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 bwMode="auto">
            <a:xfrm>
              <a:off x="7362279" y="3282191"/>
              <a:ext cx="1762006" cy="44364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587404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테이블 연습</a:t>
            </a:r>
            <a:endParaRPr lang="ko-KR" altLang="en-US" sz="55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33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4217" y="1859235"/>
            <a:ext cx="9744892" cy="503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18458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34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99" y="1476907"/>
            <a:ext cx="9217937" cy="6889195"/>
          </a:xfrm>
          <a:prstGeom prst="rect">
            <a:avLst/>
          </a:prstGeom>
        </p:spPr>
      </p:pic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연습</a:t>
            </a:r>
            <a:endParaRPr lang="ko-KR" altLang="en-US" sz="5500" dirty="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&lt;iframe&gt;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603834"/>
            <a:ext cx="11262614" cy="3856178"/>
          </a:xfrm>
        </p:spPr>
        <p:txBody>
          <a:bodyPr/>
          <a:lstStyle/>
          <a:p>
            <a:r>
              <a:rPr lang="en-US" altLang="ko-KR" sz="3000" dirty="0" smtClean="0"/>
              <a:t>&lt;iframe&gt; : Inline Frame, </a:t>
            </a:r>
            <a:r>
              <a:rPr lang="ko-KR" altLang="en-US" sz="3000" dirty="0" smtClean="0"/>
              <a:t>내부 프레임</a:t>
            </a:r>
            <a:endParaRPr lang="en-US" altLang="ko-KR" sz="3000" dirty="0" smtClean="0"/>
          </a:p>
          <a:p>
            <a:r>
              <a:rPr lang="ko-KR" altLang="en-US" sz="3000" dirty="0" smtClean="0"/>
              <a:t>현재 문서 내에 다른 문서를 포함시키고자 할 때 사용</a:t>
            </a:r>
            <a:endParaRPr lang="en-US" altLang="ko-KR" sz="3000" dirty="0" smtClean="0"/>
          </a:p>
          <a:p>
            <a:r>
              <a:rPr lang="ko-KR" altLang="en-US" sz="3000" dirty="0" smtClean="0"/>
              <a:t>익스플로러의 독자적인 요소였으나 </a:t>
            </a:r>
            <a:r>
              <a:rPr lang="en-US" altLang="ko-KR" sz="3000" dirty="0" err="1" smtClean="0"/>
              <a:t>w3c</a:t>
            </a:r>
            <a:r>
              <a:rPr lang="ko-KR" altLang="en-US" sz="3000" dirty="0" smtClean="0"/>
              <a:t>에서 </a:t>
            </a:r>
            <a:r>
              <a:rPr lang="en-US" altLang="ko-KR" sz="3000" dirty="0" smtClean="0"/>
              <a:t>HTML 4.01</a:t>
            </a:r>
            <a:r>
              <a:rPr lang="ko-KR" altLang="en-US" sz="3000" dirty="0" smtClean="0"/>
              <a:t>부터 정식 도입하여 현재는 거의 모든 브라우저가 </a:t>
            </a:r>
            <a:r>
              <a:rPr lang="en-US" altLang="ko-KR" sz="3000" dirty="0" err="1" smtClean="0"/>
              <a:t>iframe</a:t>
            </a:r>
            <a:r>
              <a:rPr lang="ko-KR" altLang="en-US" sz="3000" dirty="0" smtClean="0"/>
              <a:t>을 지원</a:t>
            </a:r>
            <a:endParaRPr lang="en-US" altLang="ko-KR" sz="3000" dirty="0" smtClean="0"/>
          </a:p>
          <a:p>
            <a:r>
              <a:rPr lang="en-US" altLang="ko-KR" sz="3000" dirty="0" smtClean="0"/>
              <a:t>iframe</a:t>
            </a:r>
            <a:r>
              <a:rPr lang="ko-KR" altLang="en-US" sz="3000" dirty="0"/>
              <a:t>에서 지정된 </a:t>
            </a:r>
            <a:r>
              <a:rPr lang="en-US" altLang="ko-KR" sz="3000" dirty="0" smtClean="0"/>
              <a:t>name</a:t>
            </a:r>
            <a:r>
              <a:rPr lang="ko-KR" altLang="en-US" sz="3000" dirty="0" smtClean="0"/>
              <a:t>속성을 참조하여 링크의 타겟 프레임으로 사용할 수 있음</a:t>
            </a:r>
            <a:endParaRPr lang="en-US" altLang="ko-KR" sz="3000" dirty="0" smtClean="0"/>
          </a:p>
          <a:p>
            <a:r>
              <a:rPr lang="en-US" altLang="ko-KR" sz="3000" dirty="0" smtClean="0"/>
              <a:t>title </a:t>
            </a:r>
            <a:r>
              <a:rPr lang="ko-KR" altLang="en-US" sz="3000" dirty="0" smtClean="0"/>
              <a:t>속성과 함께 사용하여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웹 접근성에 기여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956941" y="5988676"/>
            <a:ext cx="9195315" cy="144655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 err="1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test.html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 err="1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if_test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  <a:r>
              <a:rPr lang="ko-KR" altLang="en-US" sz="22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ko-KR" altLang="en-US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iframe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test2.html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width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height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endParaRPr lang="en-US" altLang="ko-KR" sz="22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2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 err="1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if_test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22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22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frameborder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"&gt;&lt;/</a:t>
            </a:r>
            <a:r>
              <a:rPr lang="ko-KR" altLang="en-US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iframe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56941" y="7760018"/>
            <a:ext cx="9195315" cy="430887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iframe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style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22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border:none</a:t>
            </a:r>
            <a:r>
              <a:rPr lang="en-US" altLang="ko-KR" sz="2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;”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&gt;&lt;/</a:t>
            </a:r>
            <a:r>
              <a:rPr lang="ko-KR" altLang="en-US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iframe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2130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iframe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 예제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	1</a:t>
            </a:r>
            <a:endParaRPr lang="ko-KR" altLang="en-US" sz="5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01" y="2002638"/>
            <a:ext cx="6323877" cy="616486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iframe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3"/>
            <a:ext cx="11262614" cy="6626566"/>
          </a:xfrm>
        </p:spPr>
        <p:txBody>
          <a:bodyPr/>
          <a:lstStyle/>
          <a:p>
            <a:pPr marL="445550" lvl="0" indent="-445550">
              <a:buFont typeface="Wingdings"/>
              <a:buChar char="l"/>
              <a:defRPr/>
            </a:pPr>
            <a:r>
              <a:rPr lang="ko-KR" altLang="en-US" sz="2600"/>
              <a:t>현재 파일에서 포함된 </a:t>
            </a:r>
            <a:r>
              <a:rPr lang="en-US" altLang="ko-KR" sz="2600"/>
              <a:t>ifrme </a:t>
            </a:r>
            <a:r>
              <a:rPr lang="ko-KR" altLang="en-US" sz="2600"/>
              <a:t>파일</a:t>
            </a:r>
            <a:r>
              <a:rPr lang="en-US" altLang="ko-KR" sz="2600"/>
              <a:t> </a:t>
            </a:r>
            <a:r>
              <a:rPr lang="ko-KR" altLang="en-US" sz="2600"/>
              <a:t>의 내부 요소</a:t>
            </a:r>
            <a:r>
              <a:rPr lang="en-US" altLang="ko-KR" sz="2600"/>
              <a:t>(</a:t>
            </a:r>
            <a:r>
              <a:rPr lang="ko-KR" altLang="en-US" sz="2600"/>
              <a:t>또는변수</a:t>
            </a:r>
            <a:r>
              <a:rPr lang="en-US" altLang="ko-KR" sz="2600"/>
              <a:t>/</a:t>
            </a:r>
            <a:r>
              <a:rPr lang="ko-KR" altLang="en-US" sz="2600"/>
              <a:t>함수</a:t>
            </a:r>
            <a:r>
              <a:rPr lang="en-US" altLang="ko-KR" sz="2600"/>
              <a:t>)</a:t>
            </a:r>
            <a:r>
              <a:rPr lang="ko-KR" altLang="en-US" sz="2600"/>
              <a:t> 에 접근하기 </a:t>
            </a:r>
            <a:endParaRPr lang="ko-KR" altLang="en-US" sz="2600"/>
          </a:p>
          <a:p>
            <a:pPr marL="445550" lvl="0" indent="-445550">
              <a:buFont typeface="Arial"/>
              <a:buChar char="•"/>
              <a:defRPr/>
            </a:pPr>
            <a:r>
              <a:rPr lang="en-US" altLang="ko-KR" sz="2600"/>
              <a:t>vfr = document.getElementById(’ifr’).contentWindow;</a:t>
            </a:r>
            <a:endParaRPr lang="en-US" altLang="ko-KR" sz="2600"/>
          </a:p>
          <a:p>
            <a:pPr marL="445550" lvl="0" indent="-445550">
              <a:buFont typeface="Arial"/>
              <a:buChar char="•"/>
              <a:defRPr/>
            </a:pPr>
            <a:r>
              <a:rPr lang="en-US" altLang="ko-KR" sz="2600"/>
              <a:t>vfr.document.getElementById(’idname’)</a:t>
            </a:r>
            <a:endParaRPr lang="en-US" altLang="ko-KR" sz="2600"/>
          </a:p>
          <a:p>
            <a:pPr marL="445550" lvl="0" indent="-445550">
              <a:buFont typeface="Arial"/>
              <a:buChar char="•"/>
              <a:defRPr/>
            </a:pPr>
            <a:r>
              <a:rPr lang="en-US" altLang="ko-KR" sz="2600"/>
              <a:t>vfr.</a:t>
            </a:r>
            <a:r>
              <a:rPr lang="ko-KR" altLang="en-US" sz="2600"/>
              <a:t>변수명</a:t>
            </a:r>
            <a:r>
              <a:rPr lang="en-US" altLang="ko-KR" sz="2600"/>
              <a:t>/ vfr.</a:t>
            </a:r>
            <a:r>
              <a:rPr lang="ko-KR" altLang="en-US" sz="2600"/>
              <a:t>함수명</a:t>
            </a:r>
            <a:r>
              <a:rPr lang="en-US" altLang="ko-KR" sz="2600"/>
              <a:t>()</a:t>
            </a:r>
            <a:endParaRPr lang="en-US" altLang="ko-KR" sz="2600"/>
          </a:p>
          <a:p>
            <a:pPr marL="445550" lvl="0" indent="-445550">
              <a:buFont typeface="Arial"/>
              <a:buChar char="•"/>
              <a:defRPr/>
            </a:pPr>
            <a:endParaRPr lang="en-US" altLang="ko-KR" sz="2600"/>
          </a:p>
          <a:p>
            <a:pPr marL="445550" lvl="0" indent="-445550">
              <a:buFont typeface="Arial"/>
              <a:buChar char="•"/>
              <a:defRPr/>
            </a:pPr>
            <a:r>
              <a:rPr lang="en-US" altLang="ko-KR" sz="2600"/>
              <a:t>vfr = document.getElementById(’ifr’).contentDocument;</a:t>
            </a:r>
            <a:endParaRPr lang="en-US" altLang="ko-KR" sz="2600"/>
          </a:p>
          <a:p>
            <a:pPr marL="445550" lvl="0" indent="-445550">
              <a:buFont typeface="Arial"/>
              <a:buChar char="•"/>
              <a:defRPr/>
            </a:pPr>
            <a:r>
              <a:rPr lang="en-US" altLang="ko-KR" sz="2600"/>
              <a:t>vfr.getElementById(’idname’)</a:t>
            </a:r>
            <a:endParaRPr lang="ko-KR" altLang="en-US" sz="2600"/>
          </a:p>
          <a:p>
            <a:pPr marL="445550" lvl="0" indent="-445550">
              <a:buFont typeface="Arial"/>
              <a:buChar char="•"/>
              <a:defRPr/>
            </a:pPr>
            <a:r>
              <a:rPr lang="ko-KR" altLang="en-US" sz="2600"/>
              <a:t>변수명이나 함수명 접근불가</a:t>
            </a:r>
            <a:endParaRPr lang="ko-KR" altLang="en-US" sz="2600"/>
          </a:p>
          <a:p>
            <a:pPr marL="445550" lvl="0" indent="-445550">
              <a:buFont typeface="Wingdings"/>
              <a:buChar char="ü"/>
              <a:defRPr/>
            </a:pPr>
            <a:endParaRPr lang="ko-KR" altLang="en-US" sz="2600"/>
          </a:p>
          <a:p>
            <a:pPr marL="445550" lvl="0" indent="-445550">
              <a:buFont typeface="Wingdings"/>
              <a:buChar char="l"/>
              <a:defRPr/>
            </a:pPr>
            <a:r>
              <a:rPr lang="en-US" altLang="ko-KR" sz="2600"/>
              <a:t>iframe(</a:t>
            </a:r>
            <a:r>
              <a:rPr lang="ko-KR" altLang="en-US" sz="2600"/>
              <a:t>내부파일</a:t>
            </a:r>
            <a:r>
              <a:rPr lang="en-US" altLang="ko-KR" sz="2600"/>
              <a:t>)</a:t>
            </a:r>
            <a:r>
              <a:rPr lang="ko-KR" altLang="en-US" sz="2600"/>
              <a:t>에서</a:t>
            </a:r>
            <a:r>
              <a:rPr lang="en-US" altLang="ko-KR" sz="2600"/>
              <a:t> </a:t>
            </a:r>
            <a:r>
              <a:rPr lang="ko-KR" altLang="en-US" sz="2600"/>
              <a:t>부모창접근 </a:t>
            </a:r>
            <a:r>
              <a:rPr lang="en-US" altLang="ko-KR" sz="2600"/>
              <a:t>(</a:t>
            </a:r>
            <a:r>
              <a:rPr lang="ko-KR" altLang="en-US" sz="2600"/>
              <a:t>요소</a:t>
            </a:r>
            <a:r>
              <a:rPr lang="en-US" altLang="ko-KR" sz="2600"/>
              <a:t> ,</a:t>
            </a:r>
            <a:r>
              <a:rPr lang="ko-KR" altLang="en-US" sz="2600"/>
              <a:t> 함수 </a:t>
            </a:r>
            <a:r>
              <a:rPr lang="en-US" altLang="ko-KR" sz="2600"/>
              <a:t>,</a:t>
            </a:r>
            <a:r>
              <a:rPr lang="ko-KR" altLang="en-US" sz="2600"/>
              <a:t>변수</a:t>
            </a:r>
            <a:r>
              <a:rPr lang="en-US" altLang="ko-KR" sz="2600"/>
              <a:t>)</a:t>
            </a:r>
            <a:endParaRPr lang="en-US" altLang="ko-KR" sz="2600"/>
          </a:p>
          <a:p>
            <a:pPr marL="445550" lvl="0" indent="-445550">
              <a:buFont typeface="Arial"/>
              <a:buChar char="•"/>
              <a:defRPr/>
            </a:pPr>
            <a:r>
              <a:rPr lang="en-US" altLang="ko-KR" sz="2600"/>
              <a:t>window.parent.document.getElementById(’navera’)</a:t>
            </a:r>
            <a:endParaRPr lang="en-US" altLang="ko-KR" sz="2600"/>
          </a:p>
          <a:p>
            <a:pPr marL="445550" lvl="0" indent="-445550">
              <a:buFont typeface="Arial"/>
              <a:buChar char="•"/>
              <a:defRPr/>
            </a:pPr>
            <a:r>
              <a:rPr lang="en-US" altLang="ko-KR" sz="2600"/>
              <a:t>window.parent.ppp()</a:t>
            </a:r>
            <a:endParaRPr lang="en-US" altLang="ko-KR" sz="2600"/>
          </a:p>
          <a:p>
            <a:pPr marL="445550" lvl="0" indent="-445550">
              <a:buFont typeface="Arial"/>
              <a:buChar char="•"/>
              <a:defRPr/>
            </a:pPr>
            <a:r>
              <a:rPr lang="en-US" altLang="ko-KR" sz="2600"/>
              <a:t>window.parent.aaa</a:t>
            </a:r>
            <a:endParaRPr lang="en-US" altLang="ko-KR" sz="2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&lt;div&gt;</a:t>
            </a:r>
            <a:r>
              <a:rPr lang="ko-KR" altLang="en-US" sz="5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5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&lt;span&gt;</a:t>
            </a:r>
            <a:endParaRPr lang="ko-KR" altLang="en-US" sz="5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HTML </a:t>
            </a:r>
            <a:r>
              <a:rPr lang="ko-KR" altLang="en-US" sz="3000" dirty="0" smtClean="0"/>
              <a:t>요소는 </a:t>
            </a:r>
            <a:r>
              <a:rPr lang="en-US" altLang="ko-KR" sz="3000" dirty="0" smtClean="0"/>
              <a:t>&lt;div&gt;</a:t>
            </a:r>
            <a:r>
              <a:rPr lang="ko-KR" altLang="en-US" sz="3000" dirty="0" smtClean="0"/>
              <a:t>와 </a:t>
            </a:r>
            <a:r>
              <a:rPr lang="en-US" altLang="ko-KR" sz="3000" dirty="0" smtClean="0"/>
              <a:t>&lt;span&gt;</a:t>
            </a:r>
            <a:r>
              <a:rPr lang="ko-KR" altLang="en-US" sz="3000" dirty="0" smtClean="0"/>
              <a:t>을 이용해 묶을 수 있음</a:t>
            </a:r>
            <a:endParaRPr lang="en-US" altLang="ko-KR" sz="3000" dirty="0" smtClean="0"/>
          </a:p>
          <a:p>
            <a:r>
              <a:rPr lang="en-US" altLang="ko-KR" sz="3000" dirty="0" smtClean="0"/>
              <a:t>&lt;div&gt; : divide</a:t>
            </a:r>
            <a:r>
              <a:rPr lang="ko-KR" altLang="en-US" sz="3000" dirty="0" smtClean="0"/>
              <a:t>의 약자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페이지를 논리적인 섹션으로 분리하는데 사용되는 태그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자체적으로 특별한 의미가 없으며 블록 수준</a:t>
            </a:r>
            <a:r>
              <a:rPr lang="en-US" altLang="ko-KR" sz="2400" dirty="0" smtClean="0"/>
              <a:t>(Block-level)</a:t>
            </a:r>
            <a:r>
              <a:rPr lang="ko-KR" altLang="en-US" sz="2400" dirty="0" smtClean="0"/>
              <a:t>의 요소로서</a:t>
            </a:r>
            <a:endParaRPr lang="en-US" altLang="ko-KR" sz="2400" dirty="0"/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모든 </a:t>
            </a:r>
            <a:r>
              <a:rPr lang="en-US" altLang="ko-KR" sz="2400" dirty="0" smtClean="0"/>
              <a:t>HTML </a:t>
            </a:r>
            <a:r>
              <a:rPr lang="ko-KR" altLang="en-US" sz="2400" dirty="0" smtClean="0"/>
              <a:t>요소를 묶는데 사용한다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블록 수준의 요소는 하나의 줄을 전부 차지한다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주로 웹 페이지의 레이아웃을 작성하는데 사용한다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3000" dirty="0" smtClean="0"/>
              <a:t>&lt;span&gt;</a:t>
            </a:r>
          </a:p>
          <a:p>
            <a:pPr lvl="1"/>
            <a:r>
              <a:rPr lang="ko-KR" altLang="en-US" sz="2400" dirty="0" smtClean="0"/>
              <a:t>자체적으로 특별한 의미가 없으며 인라인 수준</a:t>
            </a:r>
            <a:r>
              <a:rPr lang="en-US" altLang="ko-KR" sz="2400" dirty="0" smtClean="0"/>
              <a:t>(inline-level)</a:t>
            </a:r>
            <a:r>
              <a:rPr lang="ko-KR" altLang="en-US" sz="2400" dirty="0" smtClean="0"/>
              <a:t>의 요소로서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텍스트를 묶어 스타일을 적용할 때 사용한다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인라인 수준의 요소는 자신이 필요한 크기만 차지한다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err="1" smtClean="0"/>
              <a:t>인라인</a:t>
            </a:r>
            <a:r>
              <a:rPr lang="ko-KR" altLang="en-US" sz="2400" dirty="0" smtClean="0"/>
              <a:t> 요소는 크기를 지정할 수 없다</a:t>
            </a:r>
            <a:r>
              <a:rPr lang="en-US" altLang="ko-KR" sz="2400" dirty="0" smtClean="0"/>
              <a:t>(width, height</a:t>
            </a:r>
            <a:r>
              <a:rPr lang="ko-KR" altLang="en-US" sz="2400" dirty="0" smtClean="0"/>
              <a:t>가 적용되지 않는다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2865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8578" y="1571738"/>
            <a:ext cx="11217329" cy="61919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"border: 3px solid red;"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&gt;DIV</a:t>
            </a:r>
            <a:r>
              <a:rPr lang="ko-KR" altLang="en-US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SPAN&lt;/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SPAN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특별한 기능을 가진 요소는 아니지만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요소나 텍스트를 묶어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span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＂color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red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;＂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스타일이나 스크립트를 정의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span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때 많이 사용되는 태그이다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&lt;/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009" y="6277888"/>
            <a:ext cx="7382119" cy="20882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5168232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6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Block-Inline </a:t>
            </a:r>
            <a:r>
              <a:rPr lang="ko-KR" altLang="en-US" sz="6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Block-level </a:t>
            </a:r>
            <a:r>
              <a:rPr lang="ko-KR" altLang="en-US" sz="3000" dirty="0"/>
              <a:t>요소</a:t>
            </a:r>
          </a:p>
          <a:p>
            <a:pPr lvl="1"/>
            <a:r>
              <a:rPr lang="ko-KR" altLang="en-US" sz="2400" dirty="0" smtClean="0"/>
              <a:t>사용 </a:t>
            </a:r>
            <a:r>
              <a:rPr lang="ko-KR" altLang="en-US" sz="2400" dirty="0"/>
              <a:t>가능한 최대 가로 너비를 사용</a:t>
            </a:r>
          </a:p>
          <a:p>
            <a:pPr lvl="1"/>
            <a:r>
              <a:rPr lang="ko-KR" altLang="en-US" sz="2400" dirty="0" smtClean="0"/>
              <a:t>크기 </a:t>
            </a:r>
            <a:r>
              <a:rPr lang="ko-KR" altLang="en-US" sz="2400" dirty="0"/>
              <a:t>지정 가능</a:t>
            </a:r>
            <a:r>
              <a:rPr lang="en-US" altLang="ko-KR" sz="2400" dirty="0"/>
              <a:t>(</a:t>
            </a:r>
            <a:r>
              <a:rPr lang="ko-KR" altLang="en-US" sz="2400" dirty="0"/>
              <a:t>너비</a:t>
            </a:r>
            <a:r>
              <a:rPr lang="en-US" altLang="ko-KR" sz="2400" dirty="0"/>
              <a:t>, </a:t>
            </a:r>
            <a:r>
              <a:rPr lang="ko-KR" altLang="en-US" sz="2400" dirty="0"/>
              <a:t>높이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 smtClean="0"/>
              <a:t>margin</a:t>
            </a:r>
            <a:r>
              <a:rPr lang="en-US" altLang="ko-KR" sz="2400" dirty="0"/>
              <a:t>, padding </a:t>
            </a:r>
            <a:r>
              <a:rPr lang="ko-KR" altLang="en-US" sz="2400" dirty="0"/>
              <a:t>속성의 상하좌우 여백을 온전하게 사용 가능</a:t>
            </a:r>
          </a:p>
          <a:p>
            <a:pPr lvl="1"/>
            <a:r>
              <a:rPr lang="ko-KR" altLang="en-US" sz="2400" dirty="0" smtClean="0"/>
              <a:t>레이아웃을 </a:t>
            </a:r>
            <a:r>
              <a:rPr lang="ko-KR" altLang="en-US" sz="2400" dirty="0"/>
              <a:t>위한 용도로 사용</a:t>
            </a:r>
          </a:p>
          <a:p>
            <a:pPr lvl="1"/>
            <a:r>
              <a:rPr lang="en-US" altLang="ko-KR" sz="2400" dirty="0" smtClean="0"/>
              <a:t>&lt;</a:t>
            </a:r>
            <a:r>
              <a:rPr lang="en-US" altLang="ko-KR" sz="2400" dirty="0"/>
              <a:t>div</a:t>
            </a:r>
            <a:r>
              <a:rPr lang="en-US" altLang="ko-KR" sz="2400" dirty="0" smtClean="0"/>
              <a:t>&gt;, &lt;</a:t>
            </a:r>
            <a:r>
              <a:rPr lang="en-US" altLang="ko-KR" sz="2400" dirty="0" err="1"/>
              <a:t>ul</a:t>
            </a:r>
            <a:r>
              <a:rPr lang="en-US" altLang="ko-KR" sz="2400" dirty="0" smtClean="0"/>
              <a:t>&gt;, &lt;</a:t>
            </a:r>
            <a:r>
              <a:rPr lang="en-US" altLang="ko-KR" sz="2400" dirty="0" err="1"/>
              <a:t>ol</a:t>
            </a:r>
            <a:r>
              <a:rPr lang="en-US" altLang="ko-KR" sz="2400" dirty="0" smtClean="0"/>
              <a:t>&gt;, &lt;</a:t>
            </a:r>
            <a:r>
              <a:rPr lang="en-US" altLang="ko-KR" sz="2400" dirty="0"/>
              <a:t>dl</a:t>
            </a:r>
            <a:r>
              <a:rPr lang="en-US" altLang="ko-KR" sz="2400" dirty="0" smtClean="0"/>
              <a:t>&gt;, &lt;</a:t>
            </a:r>
            <a:r>
              <a:rPr lang="en-US" altLang="ko-KR" sz="2400" dirty="0" err="1"/>
              <a:t>dt</a:t>
            </a:r>
            <a:r>
              <a:rPr lang="en-US" altLang="ko-KR" sz="2400" dirty="0" smtClean="0"/>
              <a:t>&gt;, &lt;</a:t>
            </a:r>
            <a:r>
              <a:rPr lang="en-US" altLang="ko-KR" sz="2400" dirty="0"/>
              <a:t>h1&gt;~&lt;h6</a:t>
            </a:r>
            <a:r>
              <a:rPr lang="en-US" altLang="ko-KR" sz="2400" dirty="0" smtClean="0"/>
              <a:t>&gt;, </a:t>
            </a:r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&lt;</a:t>
            </a:r>
            <a:r>
              <a:rPr lang="en-US" altLang="ko-KR" sz="2400" dirty="0" err="1"/>
              <a:t>hr</a:t>
            </a:r>
            <a:r>
              <a:rPr lang="en-US" altLang="ko-KR" sz="2400" dirty="0" smtClean="0"/>
              <a:t>&gt;, &lt;</a:t>
            </a:r>
            <a:r>
              <a:rPr lang="en-US" altLang="ko-KR" sz="2400" dirty="0"/>
              <a:t>li</a:t>
            </a:r>
            <a:r>
              <a:rPr lang="en-US" altLang="ko-KR" sz="2400" dirty="0" smtClean="0"/>
              <a:t>&gt;, &lt;</a:t>
            </a:r>
            <a:r>
              <a:rPr lang="en-US" altLang="ko-KR" sz="2400" dirty="0"/>
              <a:t>p</a:t>
            </a:r>
            <a:r>
              <a:rPr lang="en-US" altLang="ko-KR" sz="2400" dirty="0" smtClean="0"/>
              <a:t>&gt;, &lt;table&gt; </a:t>
            </a:r>
            <a:r>
              <a:rPr lang="ko-KR" altLang="en-US" sz="2400" dirty="0" smtClean="0"/>
              <a:t>등</a:t>
            </a:r>
          </a:p>
          <a:p>
            <a:r>
              <a:rPr lang="en-US" altLang="ko-KR" sz="3000" dirty="0" smtClean="0"/>
              <a:t>Inline-level </a:t>
            </a:r>
            <a:r>
              <a:rPr lang="ko-KR" altLang="en-US" sz="3000" dirty="0" smtClean="0"/>
              <a:t>요소</a:t>
            </a:r>
          </a:p>
          <a:p>
            <a:pPr lvl="1"/>
            <a:r>
              <a:rPr lang="ko-KR" altLang="en-US" sz="2400" dirty="0" smtClean="0"/>
              <a:t>필요한 </a:t>
            </a:r>
            <a:r>
              <a:rPr lang="ko-KR" altLang="en-US" sz="2400" dirty="0"/>
              <a:t>만큼의 너비만 사용</a:t>
            </a:r>
          </a:p>
          <a:p>
            <a:pPr lvl="1"/>
            <a:r>
              <a:rPr lang="ko-KR" altLang="en-US" sz="2400" dirty="0" smtClean="0"/>
              <a:t>크기 </a:t>
            </a:r>
            <a:r>
              <a:rPr lang="ko-KR" altLang="en-US" sz="2400" dirty="0"/>
              <a:t>지정 불가</a:t>
            </a:r>
          </a:p>
          <a:p>
            <a:pPr lvl="1"/>
            <a:r>
              <a:rPr lang="en-US" altLang="ko-KR" sz="2400" dirty="0" smtClean="0"/>
              <a:t>margin</a:t>
            </a:r>
            <a:r>
              <a:rPr lang="en-US" altLang="ko-KR" sz="2400" dirty="0"/>
              <a:t>, padding </a:t>
            </a:r>
            <a:r>
              <a:rPr lang="ko-KR" altLang="en-US" sz="2400" dirty="0"/>
              <a:t>속성의 좌우 여백만 사용 가능</a:t>
            </a:r>
          </a:p>
          <a:p>
            <a:pPr lvl="1"/>
            <a:r>
              <a:rPr lang="ko-KR" altLang="en-US" sz="2400" dirty="0" smtClean="0"/>
              <a:t>텍스트를 </a:t>
            </a:r>
            <a:r>
              <a:rPr lang="ko-KR" altLang="en-US" sz="2400" dirty="0"/>
              <a:t>다루는 용도로 사용</a:t>
            </a:r>
          </a:p>
          <a:p>
            <a:pPr lvl="1"/>
            <a:r>
              <a:rPr lang="en-US" altLang="ko-KR" sz="2400" dirty="0" smtClean="0"/>
              <a:t>&lt;span&gt;, &lt;a</a:t>
            </a:r>
            <a:r>
              <a:rPr lang="en-US" altLang="ko-KR" sz="2400" dirty="0"/>
              <a:t>&gt;, 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&gt;, &lt;b&gt;, &lt;code&gt;, &lt;</a:t>
            </a:r>
            <a:r>
              <a:rPr lang="en-US" altLang="ko-KR" sz="2400" dirty="0" err="1"/>
              <a:t>em</a:t>
            </a:r>
            <a:r>
              <a:rPr lang="en-US" altLang="ko-KR" sz="2400" dirty="0"/>
              <a:t>&gt;, &lt;strong&gt;, &lt;</a:t>
            </a:r>
            <a:r>
              <a:rPr lang="en-US" altLang="ko-KR" sz="2400" dirty="0" err="1"/>
              <a:t>img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등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018012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(3/7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&lt;</a:t>
            </a:r>
            <a:r>
              <a:rPr lang="en-US" altLang="ko-KR" sz="3000" dirty="0" err="1" smtClean="0"/>
              <a:t>br</a:t>
            </a:r>
            <a:r>
              <a:rPr lang="en-US" altLang="ko-KR" sz="3000" dirty="0" smtClean="0"/>
              <a:t>&gt; : </a:t>
            </a:r>
            <a:r>
              <a:rPr lang="ko-KR" altLang="en-US" sz="3000" dirty="0" smtClean="0"/>
              <a:t>단일 줄 바꿈을 정의</a:t>
            </a:r>
            <a:r>
              <a:rPr lang="en-US" altLang="ko-KR" sz="3000" dirty="0" smtClean="0"/>
              <a:t>(line break)</a:t>
            </a:r>
            <a:endParaRPr lang="ko-KR" altLang="en-US" sz="3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3160" y="2550421"/>
            <a:ext cx="10688924" cy="288568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텍스트에서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줄 바꿈을 실행하려면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요소를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사용하시오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693" y="4958605"/>
            <a:ext cx="3667125" cy="1457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9058770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(4/7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&lt;p&gt; : </a:t>
            </a:r>
            <a:r>
              <a:rPr lang="ko-KR" altLang="en-US" sz="3000" dirty="0" smtClean="0"/>
              <a:t>단락</a:t>
            </a:r>
            <a:r>
              <a:rPr lang="en-US" altLang="ko-KR" sz="3000" dirty="0"/>
              <a:t>(Paragraphs</a:t>
            </a:r>
            <a:r>
              <a:rPr lang="en-US" altLang="ko-KR" sz="3000" dirty="0" smtClean="0"/>
              <a:t>)</a:t>
            </a:r>
            <a:r>
              <a:rPr lang="ko-KR" altLang="en-US" sz="3000" dirty="0" smtClean="0"/>
              <a:t>을 정의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ko-KR" altLang="en-US" sz="2400" dirty="0" smtClean="0"/>
              <a:t> 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단락의 </a:t>
            </a:r>
            <a:r>
              <a:rPr lang="ko-KR" altLang="en-US" sz="2400" dirty="0"/>
              <a:t>전후에 빈 </a:t>
            </a:r>
            <a:r>
              <a:rPr lang="ko-KR" altLang="en-US" sz="2400" dirty="0" smtClean="0"/>
              <a:t>줄이 추가된다</a:t>
            </a:r>
            <a:r>
              <a:rPr lang="en-US" altLang="ko-KR" sz="2400" dirty="0" smtClean="0"/>
              <a:t>. </a:t>
            </a:r>
            <a:endParaRPr lang="ko-KR" altLang="en-US" sz="2400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4219" y="2983543"/>
            <a:ext cx="10939054" cy="355091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&lt;p&gt;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이것은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단락입니다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단락이란 하나하나의 짧은 이야기 토막입니다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단락 전후로 하나의 빈 줄을 추가합니다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256" y="5937525"/>
            <a:ext cx="4229100" cy="1847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968884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(5/7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&lt;pre&gt; : </a:t>
            </a:r>
            <a:r>
              <a:rPr lang="ko-KR" altLang="en-US" sz="3000" dirty="0" smtClean="0"/>
              <a:t>미리 서식이 지정된 텍스트를 정의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en-US" altLang="ko-KR" sz="3000" dirty="0" smtClean="0"/>
              <a:t>  </a:t>
            </a:r>
            <a:r>
              <a:rPr lang="en-US" altLang="ko-KR" sz="2800" dirty="0" smtClean="0"/>
              <a:t>-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previously formatted text</a:t>
            </a:r>
            <a:r>
              <a:rPr lang="ko-KR" altLang="en-US" sz="2800" dirty="0" smtClean="0"/>
              <a:t>의 약자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2989377"/>
            <a:ext cx="10581382" cy="537672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&lt;pre&gt;</a:t>
            </a:r>
          </a:p>
          <a:p>
            <a:pPr marL="0" indent="0">
              <a:buNone/>
            </a:pP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고정 너비 글꼴로 표시되며 </a:t>
            </a:r>
            <a:endParaRPr lang="ko-KR" altLang="en-US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공백과</a:t>
            </a:r>
            <a:endParaRPr lang="en-US" altLang="ko-KR" sz="2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줄 바꿈을 모두 유지합니다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&lt;/pre&gt;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418" y="5060156"/>
            <a:ext cx="3705225" cy="1457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45627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(6/7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/>
              <a:t>&lt;</a:t>
            </a:r>
            <a:r>
              <a:rPr lang="en-US" altLang="ko-KR" sz="3000" dirty="0" err="1"/>
              <a:t>h1</a:t>
            </a:r>
            <a:r>
              <a:rPr lang="en-US" altLang="ko-KR" sz="3000" dirty="0"/>
              <a:t>&gt;~&lt;</a:t>
            </a:r>
            <a:r>
              <a:rPr lang="en-US" altLang="ko-KR" sz="3000" dirty="0" err="1"/>
              <a:t>h6</a:t>
            </a:r>
            <a:r>
              <a:rPr lang="en-US" altLang="ko-KR" sz="3000" dirty="0"/>
              <a:t>&gt;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제목을 정의 </a:t>
            </a:r>
            <a:r>
              <a:rPr lang="en-US" altLang="ko-KR" sz="3000" dirty="0" smtClean="0"/>
              <a:t>(</a:t>
            </a:r>
            <a:r>
              <a:rPr lang="en-US" altLang="ko-KR" sz="3000" dirty="0"/>
              <a:t>heading</a:t>
            </a:r>
            <a:r>
              <a:rPr lang="en-US" altLang="ko-KR" sz="3000" dirty="0" smtClean="0"/>
              <a:t>)</a:t>
            </a:r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웹 </a:t>
            </a:r>
            <a:r>
              <a:rPr lang="ko-KR" altLang="en-US" sz="2400" dirty="0"/>
              <a:t>페이지의 머리기사</a:t>
            </a:r>
            <a:r>
              <a:rPr lang="en-US" altLang="ko-KR" sz="2400" dirty="0"/>
              <a:t>(headline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2909565"/>
            <a:ext cx="10581382" cy="500234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&lt;h1&gt;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1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h1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h2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2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h2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h3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3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h3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h4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4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h4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h5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5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h5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h6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6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h6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286" y="3512344"/>
            <a:ext cx="4714875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843907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(7/7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smtClean="0"/>
              <a:t>&lt;!-- --&gt;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주석</a:t>
            </a:r>
            <a:r>
              <a:rPr lang="en-US" altLang="ko-KR" sz="3000" dirty="0"/>
              <a:t>(comment</a:t>
            </a:r>
            <a:r>
              <a:rPr lang="en-US" altLang="ko-KR" sz="3000" dirty="0" smtClean="0"/>
              <a:t>), </a:t>
            </a:r>
            <a:r>
              <a:rPr lang="ko-KR" altLang="en-US" sz="3000" dirty="0" smtClean="0"/>
              <a:t>코드를 </a:t>
            </a:r>
            <a:r>
              <a:rPr lang="ko-KR" altLang="en-US" sz="3000" dirty="0"/>
              <a:t>설명하는 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67973" y="2565761"/>
            <a:ext cx="10808799" cy="380782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&lt;!– </a:t>
            </a:r>
            <a:r>
              <a:rPr lang="ko-KR" altLang="en-US" sz="2200" b="1" dirty="0" smtClean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</a:t>
            </a:r>
            <a:r>
              <a:rPr lang="en-US" altLang="ko-KR" sz="2200" b="1" dirty="0" smtClean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200" b="1" dirty="0" smtClean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주석으로 작성한 내용은 브라우저에 표시되지 않습니다</a:t>
            </a:r>
            <a:r>
              <a:rPr lang="en-US" altLang="ko-KR" sz="2200" b="1" dirty="0" smtClean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200" b="1" dirty="0" smtClean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--&gt;</a:t>
            </a:r>
            <a:endParaRPr lang="ko-KR" altLang="en-US" sz="2200" b="1" dirty="0">
              <a:solidFill>
                <a:srgbClr val="009E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"http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://ddit.or.kr/pics/study1.jpg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height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"100"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width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"400"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&lt;!-- &lt;input type="text" size="12"&gt; --&gt;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455624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5500">
                <a:latin typeface="맑은 고딕"/>
                <a:ea typeface="나눔고딕"/>
              </a:rPr>
              <a:t>텍스트 서식</a:t>
            </a:r>
            <a:r>
              <a:rPr lang="en-US" altLang="ko-KR" sz="5500">
                <a:latin typeface="맑은 고딕"/>
                <a:ea typeface="나눔고딕"/>
              </a:rPr>
              <a:t>(1/3)</a:t>
            </a:r>
            <a:endParaRPr lang="ko-KR" altLang="en-US" sz="5500">
              <a:ea typeface="나눔고딕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504775" y="1732623"/>
          <a:ext cx="10777307" cy="5407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0783"/>
                <a:gridCol w="7676524"/>
              </a:tblGrid>
              <a:tr h="7329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>
                          <a:latin typeface="맑은 고딕"/>
                          <a:ea typeface="맑은 고딕"/>
                        </a:rPr>
                        <a:t>태그</a:t>
                      </a:r>
                      <a:endParaRPr lang="ko-KR" altLang="en-US" sz="2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>
                          <a:latin typeface="맑은 고딕"/>
                          <a:ea typeface="맑은 고딕"/>
                        </a:rPr>
                        <a:t>설명</a:t>
                      </a:r>
                      <a:endParaRPr lang="ko-KR" altLang="en-US" sz="2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036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&lt;b&gt;…&lt;/b&gt;</a:t>
                      </a:r>
                      <a:endParaRPr lang="ko-KR" altLang="en-US" sz="2200">
                        <a:latin typeface="맑은 고딕"/>
                        <a:ea typeface="맑은 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굵은 텍스트</a:t>
                      </a: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볼드 체</a:t>
                      </a: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를 정의</a:t>
                      </a:r>
                    </a:p>
                  </a:txBody>
                  <a:tcPr marL="118809" marR="118809" marT="59404" marB="59404" anchor="ctr"/>
                </a:tc>
              </a:tr>
              <a:tr h="56477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&lt;i&gt;…&lt;/i&gt;</a:t>
                      </a:r>
                      <a:endParaRPr lang="ko-KR" altLang="en-US" sz="2200">
                        <a:latin typeface="맑은 고딕"/>
                        <a:ea typeface="맑은 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기울어진 텍스트</a:t>
                      </a: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이탤릭 체</a:t>
                      </a: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를 정의</a:t>
                      </a:r>
                    </a:p>
                  </a:txBody>
                  <a:tcPr marL="118809" marR="118809" marT="59404" marB="59404" anchor="ctr"/>
                </a:tc>
              </a:tr>
              <a:tr h="90095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&lt;strong&gt;…&lt;/strong&gt;</a:t>
                      </a:r>
                      <a:endParaRPr lang="ko-KR" altLang="en-US" sz="2200">
                        <a:latin typeface="맑은 고딕"/>
                        <a:ea typeface="맑은 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볼드 체로 표시하고</a:t>
                      </a: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음성 읽기 도구에서 볼륨이나 톤 등을 변경해 강조해서 읽어 줌</a:t>
                      </a: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. (</a:t>
                      </a: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웹 접근성에 기여</a:t>
                      </a: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2200">
                        <a:latin typeface="맑은 고딕"/>
                        <a:ea typeface="맑은 고딕"/>
                      </a:endParaRPr>
                    </a:p>
                  </a:txBody>
                  <a:tcPr marL="118809" marR="118809" marT="59404" marB="59404" anchor="ctr"/>
                </a:tc>
              </a:tr>
              <a:tr h="87405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&lt;em&gt;…&lt;/em&gt;</a:t>
                      </a:r>
                      <a:endParaRPr lang="ko-KR" altLang="en-US" sz="2200">
                        <a:latin typeface="맑은 고딕"/>
                        <a:ea typeface="맑은 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이탤릭 체로 표시하고</a:t>
                      </a: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음성 읽기 도구에서 볼륨이나 톤 등을 변경해 강조해서 읽어 줌</a:t>
                      </a: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. (</a:t>
                      </a: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웹 접근성에 기여</a:t>
                      </a: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2200">
                        <a:latin typeface="맑은 고딕"/>
                        <a:ea typeface="맑은 고딕"/>
                      </a:endParaRPr>
                    </a:p>
                  </a:txBody>
                  <a:tcPr marL="118809" marR="118809" marT="59404" marB="59404" anchor="ctr"/>
                </a:tc>
              </a:tr>
              <a:tr h="59167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&lt;mark&gt;…&lt;/mark&gt;</a:t>
                      </a:r>
                      <a:endParaRPr lang="ko-KR" altLang="en-US" sz="2200">
                        <a:latin typeface="맑은 고딕"/>
                        <a:ea typeface="맑은 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강조할 텍스트에 하이라이트</a:t>
                      </a: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배경 색상</a:t>
                      </a: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를 표시하여 정의</a:t>
                      </a:r>
                    </a:p>
                  </a:txBody>
                  <a:tcPr marL="118809" marR="118809" marT="59404" marB="59404" anchor="ctr"/>
                </a:tc>
              </a:tr>
              <a:tr h="59167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&lt;sup&gt;…&lt;/sup&gt;</a:t>
                      </a:r>
                      <a:endParaRPr lang="ko-KR" altLang="en-US" sz="2200">
                        <a:latin typeface="맑은 고딕"/>
                        <a:ea typeface="맑은 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위 첨자</a:t>
                      </a: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(superscript)</a:t>
                      </a:r>
                      <a:endParaRPr lang="ko-KR" altLang="en-US" sz="2200">
                        <a:latin typeface="맑은 고딕"/>
                        <a:ea typeface="맑은 고딕"/>
                      </a:endParaRPr>
                    </a:p>
                  </a:txBody>
                  <a:tcPr marL="118809" marR="118809" marT="59404" marB="59404" anchor="ctr"/>
                </a:tc>
              </a:tr>
              <a:tr h="551329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&lt;sub&gt;…&lt;/sub&gt;</a:t>
                      </a:r>
                      <a:endParaRPr lang="ko-KR" altLang="en-US" sz="2200">
                        <a:latin typeface="맑은 고딕"/>
                        <a:ea typeface="맑은 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아래첨자</a:t>
                      </a: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(subscript)</a:t>
                      </a:r>
                      <a:endParaRPr lang="ko-KR" altLang="en-US" sz="2200">
                        <a:latin typeface="맑은 고딕"/>
                        <a:ea typeface="맑은 고딕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1393</ep:Words>
  <ep:PresentationFormat>사용자 지정</ep:PresentationFormat>
  <ep:Paragraphs>420</ep:Paragraphs>
  <ep:Slides>38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ep:HeadingPairs>
  <ep:TitlesOfParts>
    <vt:vector size="39" baseType="lpstr">
      <vt:lpstr>1_Crayons</vt:lpstr>
      <vt:lpstr>HTML – 02  HTML 기본 요소</vt:lpstr>
      <vt:lpstr>텍스트 표시(1/7)</vt:lpstr>
      <vt:lpstr>텍스트 표시(2/7)</vt:lpstr>
      <vt:lpstr>텍스트 표시(3/7)</vt:lpstr>
      <vt:lpstr>텍스트 표시(4/7)</vt:lpstr>
      <vt:lpstr>텍스트 표시(5/7)</vt:lpstr>
      <vt:lpstr>텍스트 표시(6/7)</vt:lpstr>
      <vt:lpstr>텍스트 표시(7/7)</vt:lpstr>
      <vt:lpstr>텍스트 서식(1/3)</vt:lpstr>
      <vt:lpstr>텍스트 서식(2/3)</vt:lpstr>
      <vt:lpstr>텍스트 서식(3/3)</vt:lpstr>
      <vt:lpstr>특수문자</vt:lpstr>
      <vt:lpstr>예제1 (1/2)</vt:lpstr>
      <vt:lpstr>하이퍼링크(링크)</vt:lpstr>
      <vt:lpstr>하이퍼링크(링크)</vt:lpstr>
      <vt:lpstr>지정된 id영역으로 이동</vt:lpstr>
      <vt:lpstr>목록 표시 (1/4)</vt:lpstr>
      <vt:lpstr>목록 표시 (2/4)</vt:lpstr>
      <vt:lpstr>목록 표시 (3/4)</vt:lpstr>
      <vt:lpstr>목록 표시 (4/4)</vt:lpstr>
      <vt:lpstr>수평선 표현</vt:lpstr>
      <vt:lpstr>이미지 표현</vt:lpstr>
      <vt:lpstr>예제3</vt:lpstr>
      <vt:lpstr>테이블</vt:lpstr>
      <vt:lpstr>테이블 헤더</vt:lpstr>
      <vt:lpstr>테이블 참고사항</vt:lpstr>
      <vt:lpstr>테이블 경계</vt:lpstr>
      <vt:lpstr>테이블 병합</vt:lpstr>
      <vt:lpstr>테이블 행 열 병합</vt:lpstr>
      <vt:lpstr>테이블 캡션</vt:lpstr>
      <vt:lpstr>테이블 연습</vt:lpstr>
      <vt:lpstr>연습</vt:lpstr>
      <vt:lpstr>&lt;iframe&gt;</vt:lpstr>
      <vt:lpstr>iframe 예제 1</vt:lpstr>
      <vt:lpstr>iframe</vt:lpstr>
      <vt:lpstr>&lt;div&gt;와 &lt;span&gt;</vt:lpstr>
      <vt:lpstr>예제</vt:lpstr>
      <vt:lpstr>Block-Inline 요소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chocojhkim@live.com</dc:creator>
  <cp:lastModifiedBy>bms</cp:lastModifiedBy>
  <dcterms:modified xsi:type="dcterms:W3CDTF">2024-07-22T02:57:10.520</dcterms:modified>
  <cp:revision>1456</cp:revision>
  <dc:title>HTML</dc:title>
  <cp:version>1000.0000.01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