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9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20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1858" y="-96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04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smtClean="0">
                <a:latin typeface="+mj-lt"/>
              </a:rPr>
              <a:t>스타일시트 기초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외부 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많은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스타일을 정의하는데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사용 시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</a:t>
            </a:r>
            <a:r>
              <a:rPr lang="en-US" altLang="ko-KR" sz="2400" dirty="0" smtClean="0"/>
              <a:t>&lt;head&gt;</a:t>
            </a:r>
            <a:r>
              <a:rPr lang="ko-KR" altLang="en-US" sz="2400" dirty="0" smtClean="0"/>
              <a:t>섹션에 링크를 추가</a:t>
            </a:r>
            <a:endParaRPr lang="en-US" altLang="ko-KR" sz="2400" dirty="0"/>
          </a:p>
          <a:p>
            <a:pPr lvl="1"/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link type="text/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rel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="stylesheet"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href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="mystyle.css"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외부 스타일 시트 파일에는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코드가 포함되면 안됨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97758" y="3626097"/>
            <a:ext cx="5378395" cy="601152"/>
            <a:chOff x="4597758" y="3541690"/>
            <a:chExt cx="5378395" cy="601152"/>
          </a:xfrm>
        </p:grpSpPr>
        <p:sp>
          <p:nvSpPr>
            <p:cNvPr id="7" name="TextBox 6"/>
            <p:cNvSpPr txBox="1"/>
            <p:nvPr/>
          </p:nvSpPr>
          <p:spPr>
            <a:xfrm>
              <a:off x="4597758" y="3773510"/>
              <a:ext cx="5378395" cy="369332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현재 문서와 외부 리소스 사이의 연관 관계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필수 값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 bwMode="auto">
            <a:xfrm flipV="1">
              <a:off x="4816699" y="3541690"/>
              <a:ext cx="0" cy="231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05" y="5948122"/>
            <a:ext cx="8470255" cy="16140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내부 </a:t>
            </a:r>
            <a:r>
              <a:rPr lang="ko-KR" altLang="en-US" sz="3000" dirty="0"/>
              <a:t>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/>
              <a:t>페이지의 스타일을 정의하는데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 </a:t>
            </a:r>
            <a:r>
              <a:rPr lang="ko-KR" altLang="en-US" sz="2400" dirty="0"/>
              <a:t>페이지의 </a:t>
            </a:r>
            <a:r>
              <a:rPr lang="en-US" altLang="ko-KR" sz="2400" dirty="0"/>
              <a:t>&lt;head&gt;</a:t>
            </a:r>
            <a:r>
              <a:rPr lang="ko-KR" altLang="en-US" sz="2400" dirty="0" smtClean="0"/>
              <a:t>섹션에서 </a:t>
            </a:r>
            <a:r>
              <a:rPr lang="en-US" altLang="ko-KR" sz="2400" dirty="0" smtClean="0"/>
              <a:t>&lt;style&gt;</a:t>
            </a:r>
            <a:r>
              <a:rPr lang="ko-KR" altLang="en-US" sz="2400" dirty="0" smtClean="0"/>
              <a:t>요소 내에 정의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24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>
                <a:latin typeface="+mj-lt"/>
              </a:rPr>
              <a:t>3</a:t>
            </a:r>
            <a:r>
              <a:rPr lang="en-US" altLang="ko-KR" sz="5500" dirty="0" smtClean="0">
                <a:latin typeface="+mj-lt"/>
              </a:rPr>
              <a:t>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6" y="3665754"/>
            <a:ext cx="5133007" cy="4385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3771900" y="4381500"/>
            <a:ext cx="2876550" cy="3669736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인라인 스타일 시트</a:t>
            </a:r>
            <a:endParaRPr lang="en-US" altLang="ko-KR" sz="3000" dirty="0" smtClean="0"/>
          </a:p>
          <a:p>
            <a:pPr lvl="1"/>
            <a:r>
              <a:rPr lang="ko-KR" altLang="en-US" sz="2400" dirty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 smtClean="0"/>
              <a:t>요소에 </a:t>
            </a:r>
            <a:r>
              <a:rPr lang="ko-KR" altLang="en-US" sz="2400" dirty="0"/>
              <a:t>스타일을 정의하는데 사용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HTML</a:t>
            </a:r>
            <a:r>
              <a:rPr lang="ko-KR" altLang="en-US" sz="2400" dirty="0" smtClean="0"/>
              <a:t>요소의 </a:t>
            </a:r>
            <a:r>
              <a:rPr lang="en-US" altLang="ko-KR" sz="2400" dirty="0" smtClean="0"/>
              <a:t>style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attribute</a:t>
            </a:r>
            <a:r>
              <a:rPr lang="ko-KR" altLang="en-US" sz="2400" dirty="0" smtClean="0"/>
              <a:t>를 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2</a:t>
            </a:r>
            <a:r>
              <a:rPr lang="ko-KR" altLang="en-US" sz="2400" dirty="0" smtClean="0"/>
              <a:t>개 이상의 선언이 있다면 반드시 끝에 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을 적어 준다</a:t>
            </a:r>
            <a:r>
              <a:rPr lang="en-US" altLang="ko-KR" sz="240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6290" y="4243937"/>
            <a:ext cx="7422699" cy="3124603"/>
            <a:chOff x="2096290" y="4739237"/>
            <a:chExt cx="7422699" cy="31246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90" y="4739237"/>
              <a:ext cx="7422699" cy="312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3291840" y="6569613"/>
              <a:ext cx="2771335" cy="67525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background-color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powderblue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 err="1" smtClean="0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red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&gt;This is a heading&lt;/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p&gt;This is a paragraph.&lt;/p&gt;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&lt;/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&gt;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30" y="3555206"/>
            <a:ext cx="6485647" cy="2597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r>
              <a:rPr lang="ko-KR" altLang="en-US" sz="3000" dirty="0" err="1" smtClean="0"/>
              <a:t>선택자</a:t>
            </a:r>
            <a:r>
              <a:rPr lang="en-US" altLang="ko-KR" sz="3000" dirty="0" smtClean="0"/>
              <a:t>(selector): </a:t>
            </a:r>
            <a:r>
              <a:rPr lang="ko-KR" altLang="en-US" sz="3000" dirty="0" smtClean="0"/>
              <a:t>스타일을 지정할 </a:t>
            </a:r>
            <a:r>
              <a:rPr lang="en-US" altLang="ko-KR" sz="3000" dirty="0" smtClean="0"/>
              <a:t>HTML</a:t>
            </a:r>
            <a:r>
              <a:rPr lang="ko-KR" altLang="en-US" sz="3000" dirty="0" smtClean="0"/>
              <a:t>요소를 선택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5</a:t>
            </a:r>
            <a:r>
              <a:rPr lang="ko-KR" altLang="en-US" sz="3000" dirty="0" smtClean="0"/>
              <a:t>가지 범주로 나뉜다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단순 선택 </a:t>
            </a:r>
            <a:r>
              <a:rPr lang="en-US" altLang="ko-KR" sz="2480" dirty="0" smtClean="0"/>
              <a:t>(Id, class, name </a:t>
            </a:r>
            <a:r>
              <a:rPr lang="ko-KR" altLang="en-US" sz="2480" dirty="0" smtClean="0"/>
              <a:t>기반으로 요소 선택</a:t>
            </a:r>
            <a:r>
              <a:rPr lang="en-US" altLang="ko-KR" sz="2480" dirty="0" smtClean="0"/>
              <a:t>)</a:t>
            </a:r>
            <a:r>
              <a:rPr lang="ko-KR" altLang="en-US" sz="2480" dirty="0" smtClean="0"/>
              <a:t> </a:t>
            </a:r>
            <a:r>
              <a:rPr lang="en-US" altLang="ko-KR" sz="2480" dirty="0" smtClean="0"/>
              <a:t>– </a:t>
            </a:r>
            <a:r>
              <a:rPr lang="ko-KR" altLang="en-US" sz="2480" dirty="0" smtClean="0"/>
              <a:t>가장 많이 사용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특정 관계에 따른 요소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가상 클래스 </a:t>
            </a:r>
            <a:r>
              <a:rPr lang="en-US" altLang="ko-KR" sz="2480" dirty="0" smtClean="0"/>
              <a:t>/</a:t>
            </a:r>
            <a:r>
              <a:rPr lang="ko-KR" altLang="en-US" sz="2480" dirty="0" smtClean="0"/>
              <a:t> 가상 요소를 통한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속성이나 속성 값을 기반으로 요소 선택</a:t>
            </a:r>
            <a:endParaRPr lang="en-US" altLang="ko-KR" sz="2480" dirty="0" smtClean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선택자에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대한 </a:t>
            </a:r>
            <a:r>
              <a:rPr lang="en-US" altLang="ko-KR" sz="3000" dirty="0" err="1"/>
              <a:t>W3C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문서 </a:t>
            </a:r>
            <a:endParaRPr lang="en-US" altLang="ko-KR" sz="3000" dirty="0" smtClean="0"/>
          </a:p>
          <a:p>
            <a:pPr lvl="1"/>
            <a:r>
              <a:rPr lang="en-US" altLang="ko-KR" sz="2400" b="1" u="sng" dirty="0" smtClean="0">
                <a:solidFill>
                  <a:srgbClr val="009E00"/>
                </a:solidFill>
              </a:rPr>
              <a:t>http</a:t>
            </a:r>
            <a:r>
              <a:rPr lang="en-US" altLang="ko-KR" sz="2400" b="1" u="sng" dirty="0">
                <a:solidFill>
                  <a:srgbClr val="009E00"/>
                </a:solidFill>
              </a:rPr>
              <a:t>://www.w3.org/TR/css3-selectors</a:t>
            </a:r>
            <a:r>
              <a:rPr lang="en-US" altLang="ko-KR" sz="2400" b="1" u="sng" dirty="0" smtClean="0">
                <a:solidFill>
                  <a:srgbClr val="009E00"/>
                </a:solidFill>
              </a:rPr>
              <a:t>/</a:t>
            </a:r>
            <a:endParaRPr lang="ko-KR" altLang="en-US" sz="2400" b="1" u="sng" dirty="0">
              <a:solidFill>
                <a:srgbClr val="009E00"/>
              </a:solidFill>
            </a:endParaRPr>
          </a:p>
          <a:p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45162" y="2644812"/>
            <a:ext cx="6979123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+mj-lt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5162" y="3516970"/>
            <a:ext cx="2259696" cy="3684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70" y="3516970"/>
            <a:ext cx="20475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2585" y="3516970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3275010" y="3104792"/>
            <a:ext cx="1129848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334000" y="3104792"/>
            <a:ext cx="484344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572250" y="3104792"/>
            <a:ext cx="1606193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단순 </a:t>
            </a:r>
            <a:r>
              <a:rPr lang="ko-KR" altLang="en-US" dirty="0" err="1" smtClean="0"/>
              <a:t>선택</a:t>
            </a:r>
            <a:r>
              <a:rPr lang="ko-KR" altLang="en-US" dirty="0" err="1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(Simple selectors)</a:t>
            </a:r>
          </a:p>
          <a:p>
            <a:pPr lvl="1"/>
            <a:r>
              <a:rPr lang="ko-KR" altLang="en-US" sz="2400" dirty="0" smtClean="0"/>
              <a:t>요소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(element selector) </a:t>
            </a:r>
          </a:p>
          <a:p>
            <a:pPr lvl="1"/>
            <a:r>
              <a:rPr lang="ko-KR" altLang="en-US" sz="2400" dirty="0" smtClean="0"/>
              <a:t>아이디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(id selector)</a:t>
            </a:r>
          </a:p>
          <a:p>
            <a:pPr lvl="1"/>
            <a:r>
              <a:rPr lang="ko-KR" altLang="en-US" sz="2400" dirty="0" smtClean="0"/>
              <a:t>클래스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(class selector)</a:t>
            </a:r>
          </a:p>
          <a:p>
            <a:pPr lvl="1"/>
            <a:r>
              <a:rPr lang="ko-KR" altLang="en-US" sz="2400" dirty="0" smtClean="0"/>
              <a:t>전체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(universal selector)</a:t>
            </a:r>
          </a:p>
          <a:p>
            <a:pPr lvl="1"/>
            <a:r>
              <a:rPr lang="ko-KR" altLang="en-US" sz="2400" dirty="0" smtClean="0"/>
              <a:t>그룹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(grouping selector)</a:t>
            </a:r>
            <a:endParaRPr lang="en-US" altLang="ko-KR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 selectors)</a:t>
            </a:r>
          </a:p>
          <a:p>
            <a:pPr lvl="1"/>
            <a:r>
              <a:rPr lang="ko-KR" altLang="en-US" sz="2400" dirty="0" smtClean="0"/>
              <a:t>자손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자식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형제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의사 클래스 </a:t>
            </a:r>
            <a:r>
              <a:rPr lang="en-US" altLang="ko-KR" dirty="0" smtClean="0"/>
              <a:t>(pseudo-class selector)</a:t>
            </a:r>
          </a:p>
          <a:p>
            <a:pPr lvl="0"/>
            <a:endParaRPr lang="en-US" altLang="ko-KR" dirty="0"/>
          </a:p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(Attribute selectors)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요소 </a:t>
            </a:r>
            <a:r>
              <a:rPr lang="ko-KR" altLang="en-US" sz="3000" b="1" dirty="0" err="1"/>
              <a:t>선택자</a:t>
            </a:r>
            <a:r>
              <a:rPr lang="en-US" altLang="ko-KR" sz="3000" b="1" dirty="0" smtClean="0"/>
              <a:t>(element </a:t>
            </a:r>
            <a:r>
              <a:rPr lang="en-US" altLang="ko-KR" sz="3000" b="1" dirty="0"/>
              <a:t>selector</a:t>
            </a:r>
            <a:r>
              <a:rPr lang="en-US" altLang="ko-KR" sz="3000" b="1" dirty="0" smtClean="0"/>
              <a:t>): </a:t>
            </a:r>
            <a:r>
              <a:rPr lang="en-US" altLang="ko-KR" sz="3000" dirty="0" smtClean="0"/>
              <a:t>HTML </a:t>
            </a:r>
            <a:r>
              <a:rPr lang="ko-KR" altLang="en-US" sz="3000" dirty="0"/>
              <a:t>요소 이름을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20214" y="6876131"/>
            <a:ext cx="233429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모든  </a:t>
            </a:r>
            <a:r>
              <a:rPr lang="en-US" altLang="ko-KR" sz="2000" b="1" i="1" dirty="0" smtClean="0"/>
              <a:t>p</a:t>
            </a:r>
            <a:r>
              <a:rPr lang="ko-KR" altLang="en-US" sz="2000" b="1" i="1" dirty="0" smtClean="0"/>
              <a:t>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20214" y="2990398"/>
            <a:ext cx="9416151" cy="3751748"/>
            <a:chOff x="1220214" y="2990398"/>
            <a:chExt cx="9416151" cy="37517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214" y="2990398"/>
              <a:ext cx="9416151" cy="3751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4076700"/>
              <a:ext cx="285029" cy="36195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76882" y="5950634"/>
              <a:ext cx="5038218" cy="5644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아이디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(id selector</a:t>
            </a:r>
            <a:r>
              <a:rPr lang="en-US" altLang="ko-KR" sz="3000" b="1" dirty="0" smtClean="0"/>
              <a:t>): </a:t>
            </a:r>
            <a:r>
              <a:rPr lang="ko-KR" altLang="en-US" sz="3000" dirty="0" smtClean="0"/>
              <a:t>특정한 </a:t>
            </a:r>
            <a:r>
              <a:rPr lang="en-US" altLang="ko-KR" sz="3000" dirty="0" smtClean="0"/>
              <a:t>id</a:t>
            </a:r>
            <a:r>
              <a:rPr lang="ko-KR" altLang="en-US" sz="3000" dirty="0" smtClean="0"/>
              <a:t>를 가진 </a:t>
            </a:r>
            <a:r>
              <a:rPr lang="ko-KR" altLang="en-US" sz="3000" dirty="0"/>
              <a:t>요소를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1220214" y="6243090"/>
            <a:ext cx="442781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Id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#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58819" y="3010486"/>
            <a:ext cx="9290991" cy="3121193"/>
            <a:chOff x="1158819" y="3010486"/>
            <a:chExt cx="9290991" cy="312119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819" y="3010486"/>
              <a:ext cx="9290991" cy="3121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3317049"/>
              <a:ext cx="1283835" cy="28428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20610" y="5148778"/>
              <a:ext cx="5038218" cy="2672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클래스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(class selector</a:t>
            </a:r>
            <a:r>
              <a:rPr lang="en-US" altLang="ko-KR" sz="3000" b="1" dirty="0" smtClean="0"/>
              <a:t>)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클래스가 부여된 요소를 선택</a:t>
            </a:r>
            <a:endParaRPr lang="ko-KR" altLang="en-US" sz="3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952925" y="6636990"/>
            <a:ext cx="484139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class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.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956941" y="2953082"/>
            <a:ext cx="9557594" cy="3547895"/>
            <a:chOff x="956941" y="2953082"/>
            <a:chExt cx="9557594" cy="35478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941" y="2953082"/>
              <a:ext cx="9557594" cy="3547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995129" y="3260778"/>
              <a:ext cx="847740" cy="27021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84508" y="4557931"/>
              <a:ext cx="3503086" cy="105507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 flipV="1">
              <a:off x="984508" y="5866226"/>
              <a:ext cx="5669510" cy="30949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전체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(universal selector</a:t>
            </a:r>
            <a:r>
              <a:rPr lang="en-US" altLang="ko-KR" sz="3000" b="1" dirty="0" smtClean="0"/>
              <a:t>): </a:t>
            </a:r>
            <a:r>
              <a:rPr lang="ko-KR" altLang="en-US" sz="3000" dirty="0"/>
              <a:t>페이지 </a:t>
            </a:r>
            <a:r>
              <a:rPr lang="ko-KR" altLang="en-US" sz="3000" dirty="0" smtClean="0"/>
              <a:t>안 </a:t>
            </a:r>
            <a:r>
              <a:rPr lang="ko-KR" altLang="en-US" sz="3000" dirty="0"/>
              <a:t>모든 </a:t>
            </a:r>
            <a:r>
              <a:rPr lang="ko-KR" altLang="en-US" sz="3000" dirty="0" smtClean="0"/>
              <a:t>요소 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1459605" y="2707136"/>
            <a:ext cx="8696069" cy="2542941"/>
            <a:chOff x="1459605" y="2707136"/>
            <a:chExt cx="8696069" cy="254294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9605" y="2707136"/>
              <a:ext cx="8696069" cy="25429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491175" y="2968284"/>
              <a:ext cx="239151" cy="28135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59604" y="5445860"/>
            <a:ext cx="8696069" cy="2542942"/>
            <a:chOff x="1459604" y="5445860"/>
            <a:chExt cx="8696069" cy="254294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604" y="5445860"/>
              <a:ext cx="8696069" cy="25429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488831" y="5695072"/>
              <a:ext cx="649458" cy="2977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27" y="4092916"/>
            <a:ext cx="6993462" cy="392148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1051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Cascading Style Sheets</a:t>
            </a:r>
          </a:p>
          <a:p>
            <a:pPr eaLnBrk="1" hangingPunct="1"/>
            <a:r>
              <a:rPr lang="en-US" altLang="ko-KR" sz="3000" kern="0" dirty="0" smtClean="0"/>
              <a:t>HTML</a:t>
            </a:r>
            <a:r>
              <a:rPr lang="ko-KR" altLang="en-US" sz="3000" kern="0" dirty="0"/>
              <a:t>문서에 각종 시각적 요소를 정의하기 위한 스타일 시트 언어</a:t>
            </a:r>
            <a:endParaRPr lang="en-US" altLang="ko-KR" sz="3000" kern="0" dirty="0"/>
          </a:p>
          <a:p>
            <a:pPr eaLnBrk="1" hangingPunct="1"/>
            <a:r>
              <a:rPr lang="ko-KR" altLang="en-US" sz="3000" kern="0" dirty="0" smtClean="0"/>
              <a:t>브라우저가 스타일 시트 정보에 따라 </a:t>
            </a:r>
            <a:r>
              <a:rPr lang="en-US" altLang="ko-KR" sz="3000" kern="0" dirty="0" smtClean="0"/>
              <a:t>HTML</a:t>
            </a:r>
            <a:r>
              <a:rPr lang="ko-KR" altLang="en-US" sz="3000" kern="0" dirty="0" smtClean="0"/>
              <a:t>문서 형식을 지정</a:t>
            </a:r>
            <a:endParaRPr lang="en-US" altLang="ko-KR" sz="3000" kern="0" dirty="0" smtClean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개념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(5/5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그룹화 선택</a:t>
            </a:r>
            <a:r>
              <a:rPr lang="en-US" altLang="ko-KR" sz="3000" b="1" dirty="0" smtClean="0"/>
              <a:t>(grouping selector): </a:t>
            </a:r>
            <a:r>
              <a:rPr lang="ko-KR" altLang="en-US" sz="3000" dirty="0" smtClean="0"/>
              <a:t>요소에 동일한 스타일 부여</a:t>
            </a:r>
            <a:endParaRPr lang="ko-KR" altLang="en-US" sz="3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428860" y="2785403"/>
            <a:ext cx="8757560" cy="3131491"/>
            <a:chOff x="1428860" y="2785403"/>
            <a:chExt cx="8757560" cy="313149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860" y="2785403"/>
              <a:ext cx="8757560" cy="31314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1491175" y="3052688"/>
              <a:ext cx="633047" cy="2813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20837" y="6056200"/>
            <a:ext cx="397095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요소들을 콤마</a:t>
            </a:r>
            <a:r>
              <a:rPr lang="en-US" altLang="ko-KR" sz="2000" b="1" i="1" dirty="0" smtClean="0"/>
              <a:t>(,)</a:t>
            </a:r>
            <a:r>
              <a:rPr lang="ko-KR" altLang="en-US" sz="2000" b="1" i="1" dirty="0" smtClean="0"/>
              <a:t>로 분리하여 선택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자손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(descendant selector, </a:t>
            </a:r>
            <a:r>
              <a:rPr lang="ko-KR" altLang="en-US" sz="2400" b="1" kern="0" dirty="0" smtClean="0"/>
              <a:t>하위 </a:t>
            </a:r>
            <a:r>
              <a:rPr lang="ko-KR" altLang="en-US" sz="2400" b="1" kern="0" dirty="0" err="1" smtClean="0"/>
              <a:t>선택자</a:t>
            </a:r>
            <a:r>
              <a:rPr lang="en-US" altLang="ko-KR" sz="2400" b="1" kern="0" dirty="0" smtClean="0"/>
              <a:t>)</a:t>
            </a:r>
          </a:p>
          <a:p>
            <a:pPr marL="594067" lvl="1" indent="0" eaLnBrk="1" hangingPunct="1">
              <a:buNone/>
            </a:pPr>
            <a:r>
              <a:rPr lang="en-US" altLang="ko-KR" sz="2400" kern="0" dirty="0" smtClean="0"/>
              <a:t>	: </a:t>
            </a:r>
            <a:r>
              <a:rPr lang="ko-KR" altLang="en-US" sz="2400" kern="0" dirty="0" smtClean="0"/>
              <a:t>지정된 요소의 자손인 모든 요소를 선택</a:t>
            </a:r>
            <a:r>
              <a:rPr lang="en-US" altLang="ko-KR" sz="2480" b="1" kern="0" dirty="0" smtClean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05117" y="7649329"/>
            <a:ext cx="60035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 공백</a:t>
            </a:r>
            <a:r>
              <a:rPr lang="en-US" altLang="ko-KR" sz="2000" b="1" i="1" dirty="0" smtClean="0"/>
              <a:t>(‘  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1205117" y="3427701"/>
            <a:ext cx="9205045" cy="4086482"/>
            <a:chOff x="1205117" y="3427701"/>
            <a:chExt cx="9205045" cy="4086482"/>
          </a:xfrm>
        </p:grpSpPr>
        <p:grpSp>
          <p:nvGrpSpPr>
            <p:cNvPr id="15" name="그룹 14"/>
            <p:cNvGrpSpPr/>
            <p:nvPr/>
          </p:nvGrpSpPr>
          <p:grpSpPr>
            <a:xfrm>
              <a:off x="1205117" y="3427701"/>
              <a:ext cx="9205045" cy="4086482"/>
              <a:chOff x="1205117" y="3439733"/>
              <a:chExt cx="9205045" cy="408648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5117" y="3439733"/>
                <a:ext cx="9205045" cy="40864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" name="직사각형 10"/>
              <p:cNvSpPr/>
              <p:nvPr/>
            </p:nvSpPr>
            <p:spPr bwMode="auto">
              <a:xfrm>
                <a:off x="1276023" y="3800104"/>
                <a:ext cx="659656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661939" y="3800104"/>
                <a:ext cx="83430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2213307" y="3746998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모든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자식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(child selector) : </a:t>
            </a:r>
            <a:r>
              <a:rPr lang="ko-KR" altLang="en-US" sz="2400" kern="0" dirty="0"/>
              <a:t>지정된 요소의 </a:t>
            </a:r>
            <a:r>
              <a:rPr lang="ko-KR" altLang="en-US" sz="2400" kern="0" dirty="0" smtClean="0"/>
              <a:t>자식인 </a:t>
            </a:r>
            <a:r>
              <a:rPr lang="ko-KR" altLang="en-US" sz="2400" kern="0" dirty="0"/>
              <a:t>모든 요소를 </a:t>
            </a:r>
            <a:r>
              <a:rPr lang="ko-KR" altLang="en-US" sz="2400" kern="0" dirty="0" smtClean="0"/>
              <a:t>선택</a:t>
            </a:r>
            <a:endParaRPr lang="ko-KR" altLang="en-US" sz="2400" b="1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15979" y="7597978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(‘&gt;’)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515979" y="2887582"/>
            <a:ext cx="8103144" cy="4603575"/>
            <a:chOff x="1515979" y="2887582"/>
            <a:chExt cx="8103144" cy="4603575"/>
          </a:xfrm>
        </p:grpSpPr>
        <p:grpSp>
          <p:nvGrpSpPr>
            <p:cNvPr id="4" name="그룹 3"/>
            <p:cNvGrpSpPr/>
            <p:nvPr/>
          </p:nvGrpSpPr>
          <p:grpSpPr>
            <a:xfrm>
              <a:off x="1515979" y="2887582"/>
              <a:ext cx="8103144" cy="4603575"/>
              <a:chOff x="1996157" y="3330295"/>
              <a:chExt cx="7622966" cy="437743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6157" y="3330295"/>
                <a:ext cx="7622966" cy="43774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2036187" y="3622096"/>
                <a:ext cx="733926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393391" y="3622096"/>
                <a:ext cx="228781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561131" y="3148742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자식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37628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인접 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(adjacent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/>
              <a:t>	</a:t>
            </a:r>
            <a:r>
              <a:rPr lang="en-US" altLang="ko-KR" sz="2480" kern="0" dirty="0" smtClean="0"/>
              <a:t> : </a:t>
            </a:r>
            <a:r>
              <a:rPr lang="ko-KR" altLang="en-US" sz="2480" kern="0" dirty="0" smtClean="0"/>
              <a:t>동일한 부모 요소를 가져야 하며 바로 뒤따르는 형제 요소를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22" y="3381508"/>
            <a:ext cx="7338036" cy="4803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2209800" y="3665619"/>
            <a:ext cx="733926" cy="2286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10409" y="3665619"/>
            <a:ext cx="228781" cy="228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8622" y="8268642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(‘+’)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021027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(general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	 : </a:t>
            </a:r>
            <a:r>
              <a:rPr lang="ko-KR" altLang="en-US" sz="2480" kern="0" dirty="0" smtClean="0"/>
              <a:t>지정 요소의 다음 모든 형제 요소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93223" y="3351926"/>
            <a:ext cx="8417052" cy="3953464"/>
            <a:chOff x="1593223" y="3111291"/>
            <a:chExt cx="8417052" cy="39534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223" y="3111291"/>
              <a:ext cx="8417052" cy="3953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648325" y="3441029"/>
              <a:ext cx="830179" cy="240634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2033157" y="3441029"/>
              <a:ext cx="258785" cy="24063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93223" y="7486900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(‘~’)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815195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633478"/>
          </a:xfrm>
        </p:spPr>
        <p:txBody>
          <a:bodyPr/>
          <a:lstStyle/>
          <a:p>
            <a:pPr lvl="0">
              <a:defRPr/>
            </a:pPr>
            <a:r>
              <a:rPr lang="ko-KR" altLang="en-US" sz="3000" b="1"/>
              <a:t>의사 클래스 </a:t>
            </a:r>
            <a:r>
              <a:rPr lang="en-US" altLang="ko-KR" sz="3000" b="1"/>
              <a:t>(pseudo-class, </a:t>
            </a:r>
            <a:r>
              <a:rPr lang="ko-KR" altLang="en-US" sz="3000" b="1"/>
              <a:t>가상클래스</a:t>
            </a:r>
            <a:r>
              <a:rPr lang="en-US" altLang="ko-KR" sz="3000" b="1"/>
              <a:t>) </a:t>
            </a:r>
            <a:endParaRPr lang="en-US" altLang="ko-KR" sz="3000" b="1"/>
          </a:p>
          <a:p>
            <a:pPr lvl="1">
              <a:defRPr/>
            </a:pPr>
            <a:r>
              <a:rPr lang="ko-KR" altLang="en-US" sz="2400"/>
              <a:t>특정한 상태나</a:t>
            </a:r>
            <a:r>
              <a:rPr lang="en-US" altLang="ko-KR" sz="2400"/>
              <a:t> </a:t>
            </a:r>
            <a:r>
              <a:rPr lang="ko-KR" altLang="en-US" sz="2400"/>
              <a:t>요소의 구조에 의한 요소 선택</a:t>
            </a:r>
            <a:endParaRPr lang="ko-KR" altLang="en-US" sz="2400"/>
          </a:p>
          <a:p>
            <a:pPr lvl="1">
              <a:defRPr/>
            </a:pP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800"/>
              <a:t>  </a:t>
            </a:r>
            <a:r>
              <a:rPr lang="ko-KR" altLang="en-US" sz="2800"/>
              <a:t>예</a:t>
            </a:r>
            <a:r>
              <a:rPr lang="en-US" altLang="ko-KR" sz="2800"/>
              <a:t>)	</a:t>
            </a:r>
            <a:r>
              <a:rPr lang="en-US" altLang="ko-KR" sz="1800"/>
              <a:t>a:link { color:</a:t>
            </a:r>
            <a:r>
              <a:rPr lang="ko-KR" altLang="en-US" sz="1800"/>
              <a:t> </a:t>
            </a:r>
            <a:r>
              <a:rPr lang="en-US" altLang="ko-KR" sz="1800"/>
              <a:t>blue;</a:t>
            </a:r>
            <a:r>
              <a:rPr lang="ko-KR" altLang="en-US" sz="1800"/>
              <a:t> </a:t>
            </a:r>
            <a:r>
              <a:rPr lang="en-US" altLang="ko-KR" sz="1800"/>
              <a:t>}</a:t>
            </a:r>
            <a:endParaRPr lang="en-US" altLang="ko-KR" sz="1800"/>
          </a:p>
          <a:p>
            <a:pPr marL="594067" lvl="1" indent="0" latinLnBrk="0">
              <a:buNone/>
              <a:defRPr/>
            </a:pPr>
            <a:r>
              <a:rPr lang="en-US" altLang="ko-KR" sz="1800"/>
              <a:t>	a:visited { color:</a:t>
            </a:r>
            <a:r>
              <a:rPr lang="ko-KR" altLang="en-US" sz="1800"/>
              <a:t> </a:t>
            </a:r>
            <a:r>
              <a:rPr lang="en-US" altLang="ko-KR" sz="1800"/>
              <a:t>green;</a:t>
            </a:r>
            <a:r>
              <a:rPr lang="ko-KR" altLang="en-US" sz="1800"/>
              <a:t> </a:t>
            </a:r>
            <a:r>
              <a:rPr lang="en-US" altLang="ko-KR" sz="1800"/>
              <a:t>}</a:t>
            </a:r>
            <a:endParaRPr lang="en-US" altLang="ko-KR" sz="1800"/>
          </a:p>
          <a:p>
            <a:pPr marL="594067" lvl="1" indent="0" latinLnBrk="0">
              <a:buNone/>
              <a:defRPr/>
            </a:pPr>
            <a:r>
              <a:rPr lang="en-US" altLang="ko-KR" sz="1800"/>
              <a:t>	a:hover { color:</a:t>
            </a:r>
            <a:r>
              <a:rPr lang="ko-KR" altLang="en-US" sz="1800"/>
              <a:t> </a:t>
            </a:r>
            <a:r>
              <a:rPr lang="en-US" altLang="ko-KR" sz="1800"/>
              <a:t>red; }</a:t>
            </a:r>
            <a:endParaRPr lang="en-US" altLang="ko-KR" sz="1800"/>
          </a:p>
          <a:p>
            <a:pPr marL="594067" lvl="1" indent="0" latinLnBrk="0">
              <a:buNone/>
              <a:defRPr/>
            </a:pPr>
            <a:r>
              <a:rPr lang="en-US" altLang="ko-KR" sz="1800"/>
              <a:t>	a:active {color : pink; }</a:t>
            </a:r>
            <a:endParaRPr lang="en-US" altLang="ko-KR" sz="1800"/>
          </a:p>
          <a:p>
            <a:pPr lvl="1" latinLnBrk="0">
              <a:defRPr/>
            </a:pPr>
            <a:endParaRPr lang="en-US" altLang="ko-KR" sz="1800"/>
          </a:p>
          <a:p>
            <a:pPr marL="594067" lvl="1" indent="0" latinLnBrk="0">
              <a:buNone/>
              <a:defRPr/>
            </a:pPr>
            <a:r>
              <a:rPr lang="en-US" altLang="ko-KR" sz="1800"/>
              <a:t>	p:first-child</a:t>
            </a:r>
            <a:endParaRPr lang="en-US" altLang="ko-KR" sz="1800"/>
          </a:p>
          <a:p>
            <a:pPr marL="594067" lvl="1" indent="0" latinLnBrk="0">
              <a:buNone/>
              <a:defRPr/>
            </a:pPr>
            <a:r>
              <a:rPr lang="en-US" altLang="ko-KR" sz="1800"/>
              <a:t>	p:nth-child(</a:t>
            </a:r>
            <a:r>
              <a:rPr lang="en-US" altLang="ko-KR" sz="1800" i="1"/>
              <a:t>n</a:t>
            </a:r>
            <a:r>
              <a:rPr lang="en-US" altLang="ko-KR" sz="1800"/>
              <a:t>)</a:t>
            </a:r>
            <a:endParaRPr lang="en-US" altLang="ko-KR" sz="1800"/>
          </a:p>
          <a:p>
            <a:pPr marL="594067" lvl="1" indent="0" latinLnBrk="0">
              <a:buNone/>
              <a:defRPr/>
            </a:pPr>
            <a:r>
              <a:rPr lang="en-US" altLang="ko-KR" sz="1800"/>
              <a:t>	</a:t>
            </a:r>
            <a:endParaRPr lang="en-US" altLang="ko-KR" sz="1800"/>
          </a:p>
          <a:p>
            <a:pPr lvl="1" latinLnBrk="0">
              <a:defRPr/>
            </a:pPr>
            <a:endParaRPr lang="en-US" altLang="ko-KR" sz="1800"/>
          </a:p>
          <a:p>
            <a:pPr marL="594067" lvl="1" indent="0" latinLnBrk="0">
              <a:buNone/>
              <a:defRPr/>
            </a:pPr>
            <a:r>
              <a:rPr lang="en-US" altLang="ko-KR" sz="1800"/>
              <a:t>	td:nth-child(2n)      </a:t>
            </a:r>
            <a:r>
              <a:rPr lang="ko-KR" altLang="en-US" sz="1800"/>
              <a:t>→ </a:t>
            </a:r>
            <a:r>
              <a:rPr lang="en-US" altLang="ko-KR" sz="1800"/>
              <a:t>0 2 4 6 8 </a:t>
            </a:r>
            <a:endParaRPr lang="en-US" altLang="ko-KR" sz="1800"/>
          </a:p>
          <a:p>
            <a:pPr marL="594067" lvl="1" indent="0" latinLnBrk="0">
              <a:buNone/>
              <a:defRPr/>
            </a:pPr>
            <a:r>
              <a:rPr lang="en-US" altLang="ko-KR" sz="1800"/>
              <a:t>	td:nth-child(2n+1)  </a:t>
            </a:r>
            <a:r>
              <a:rPr lang="ko-KR" altLang="en-US" sz="1800"/>
              <a:t>→</a:t>
            </a:r>
            <a:r>
              <a:rPr lang="en-US" altLang="ko-KR" sz="1800"/>
              <a:t> 1 3 5 7 9</a:t>
            </a:r>
            <a:endParaRPr lang="en-US" altLang="ko-KR" sz="1800"/>
          </a:p>
          <a:p>
            <a:pPr marL="594067" lvl="1" indent="0" latinLnBrk="0">
              <a:buNone/>
              <a:defRPr/>
            </a:pPr>
            <a:r>
              <a:rPr lang="en-US" altLang="ko-KR" sz="1800"/>
              <a:t>	td:nth-child(2n +2) </a:t>
            </a:r>
            <a:r>
              <a:rPr lang="ko-KR" altLang="en-US" sz="1800"/>
              <a:t>→</a:t>
            </a:r>
            <a:r>
              <a:rPr lang="en-US" altLang="ko-KR" sz="1800"/>
              <a:t> 2 4 6 8</a:t>
            </a:r>
            <a:r>
              <a:rPr lang="en-US" altLang="ko-KR" sz="2000"/>
              <a:t> </a:t>
            </a:r>
            <a:endParaRPr lang="en-US" altLang="ko-KR" sz="2000"/>
          </a:p>
          <a:p>
            <a:pPr marL="594067" lvl="1" indent="0" latinLnBrk="0">
              <a:buNone/>
              <a:defRPr/>
            </a:pPr>
            <a:endParaRPr lang="en-US" altLang="ko-KR" sz="2000"/>
          </a:p>
          <a:p>
            <a:pPr marL="594067" lvl="1" indent="0" latinLnBrk="0">
              <a:buNone/>
              <a:defRPr/>
            </a:pPr>
            <a:r>
              <a:rPr lang="en-US" altLang="ko-KR" sz="2000"/>
              <a:t>	</a:t>
            </a:r>
            <a:r>
              <a:rPr lang="ko-KR" altLang="en-US" sz="2000"/>
              <a:t>그 외 </a:t>
            </a:r>
            <a:r>
              <a:rPr lang="en-US" altLang="ko-KR" sz="2000"/>
              <a:t>: </a:t>
            </a:r>
            <a:r>
              <a:rPr lang="en-US" altLang="ko-KR" sz="2000" u="sng">
                <a:solidFill>
                  <a:srgbClr val="009e00"/>
                </a:solidFill>
              </a:rPr>
              <a:t>https://www.w3schools.com/css/css_pseudo_classes.asp</a:t>
            </a:r>
            <a:endParaRPr lang="ko-KR" altLang="en-US" sz="2000" u="sng">
              <a:solidFill>
                <a:srgbClr val="009e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 sz="5500">
                <a:latin typeface="+mj-lt"/>
              </a:rPr>
              <a:t>의사 클래스</a:t>
            </a:r>
            <a:endParaRPr lang="ko-KR" altLang="en-US" sz="55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6578" y="1911888"/>
            <a:ext cx="6445848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8121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20866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97747" y="1911887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39511" y="5353684"/>
            <a:ext cx="9219084" cy="2832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속성</a:t>
            </a:r>
            <a:r>
              <a:rPr lang="en-US" altLang="ko-KR"/>
              <a:t> </a:t>
            </a:r>
            <a:r>
              <a:rPr lang="ko-KR" altLang="en-US"/>
              <a:t>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000" b="1"/>
              <a:t>속성 선택자 </a:t>
            </a:r>
            <a:r>
              <a:rPr lang="en-US" altLang="ko-KR" sz="3000" b="1"/>
              <a:t>(attribute selector)</a:t>
            </a:r>
            <a:r>
              <a:rPr lang="en-US" altLang="ko-KR" sz="3000"/>
              <a:t>: </a:t>
            </a:r>
            <a:r>
              <a:rPr lang="ko-KR" altLang="en-US" sz="3000"/>
              <a:t>지정된 속성 또는 속성 값으로 요소를 선택</a:t>
            </a:r>
            <a:endParaRPr lang="ko-KR" altLang="en-US" sz="3000"/>
          </a:p>
          <a:p>
            <a:pPr lvl="1">
              <a:defRPr/>
            </a:pPr>
            <a:r>
              <a:rPr lang="en-US" altLang="ko-KR" sz="2400"/>
              <a:t>a[target] { background-color: yellow; }</a:t>
            </a:r>
            <a:endParaRPr lang="en-US" altLang="ko-KR" sz="2400"/>
          </a:p>
          <a:p>
            <a:pPr lvl="1">
              <a:defRPr/>
            </a:pPr>
            <a:endParaRPr lang="en-US" altLang="ko-KR" sz="2400"/>
          </a:p>
          <a:p>
            <a:pPr lvl="1">
              <a:defRPr/>
            </a:pPr>
            <a:endParaRPr lang="en-US" altLang="ko-KR" sz="2400"/>
          </a:p>
          <a:p>
            <a:pPr lvl="1">
              <a:defRPr/>
            </a:pPr>
            <a:endParaRPr lang="en-US" altLang="ko-KR" sz="2400"/>
          </a:p>
          <a:p>
            <a:pPr lvl="1">
              <a:defRPr/>
            </a:pPr>
            <a:endParaRPr lang="en-US" altLang="ko-KR" sz="2400"/>
          </a:p>
          <a:p>
            <a:pPr lvl="1">
              <a:defRPr/>
            </a:pPr>
            <a:endParaRPr lang="ko-KR" altLang="en-US" sz="2400"/>
          </a:p>
          <a:p>
            <a:pPr lvl="1" latinLnBrk="0">
              <a:defRPr/>
            </a:pPr>
            <a:r>
              <a:rPr lang="en-US" altLang="ko-KR" sz="2400"/>
              <a:t>div[class^=test] { background: #ffff00; }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8726" y="3272464"/>
            <a:ext cx="8061463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4487" y="5937276"/>
            <a:ext cx="8185702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08118" y="1643100"/>
          <a:ext cx="10106622" cy="55156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9640"/>
                <a:gridCol w="7196982"/>
              </a:tblGrid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속성 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color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텍스트의 색상 설정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font-weight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글꼴의 두께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padding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모든 </a:t>
                      </a:r>
                      <a:r>
                        <a:rPr lang="en-US" altLang="ko-KR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padding(</a:t>
                      </a: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안쪽 여백</a:t>
                      </a:r>
                      <a:r>
                        <a:rPr lang="en-US" altLang="ko-KR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) </a:t>
                      </a: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속성에 대한 약식 속성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font-size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텍스트의 글꼴 크기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backgroud-color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배경색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border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border-width, -style,</a:t>
                      </a:r>
                      <a:r>
                        <a:rPr lang="en-US" altLang="ko-KR" sz="2000" kern="0" spc="0" baseline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 -color</a:t>
                      </a:r>
                      <a:r>
                        <a:rPr lang="ko-KR" altLang="en-US" sz="2000" kern="0" spc="0" baseline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의 약식 속성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font-style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텍스트의 글꼴 스타일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backgroud-image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요소에 대해 하나 이상의 배경 이미지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text-align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텍스트의 수평 정렬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01426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list-style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목록의 모든 속성 설정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</a:t>
            </a:r>
            <a:r>
              <a:rPr lang="ko-KR" altLang="en-US" sz="5500">
                <a:latin typeface="+mj-lt"/>
              </a:rPr>
              <a:t> 속성</a:t>
            </a:r>
            <a:endParaRPr lang="ko-KR" altLang="en-US" sz="5500">
              <a:latin typeface="+mj-lt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296983" y="7327232"/>
            <a:ext cx="11262614" cy="10388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/>
                <a:ea typeface="나눔고딕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/>
                <a:ea typeface="나눔고딕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en-US" altLang="ko-KR" sz="3000" kern="0"/>
              <a:t>CSS Properties..</a:t>
            </a:r>
            <a:endParaRPr lang="en-US" altLang="ko-KR" sz="3000" kern="0"/>
          </a:p>
          <a:p>
            <a:pPr lvl="1" eaLnBrk="1" hangingPunct="1">
              <a:defRPr/>
            </a:pPr>
            <a:r>
              <a:rPr lang="en-US" altLang="ko-KR" sz="2400" b="1" u="sng" kern="0">
                <a:solidFill>
                  <a:srgbClr val="009e00"/>
                </a:solidFill>
              </a:rPr>
              <a:t>https://www.w3schools.com/cssref/default.asp</a:t>
            </a:r>
            <a:endParaRPr lang="en-US" altLang="ko-KR" sz="2400" b="1" u="sng" kern="0">
              <a:solidFill>
                <a:srgbClr val="009e00"/>
              </a:solidFill>
            </a:endParaRPr>
          </a:p>
          <a:p>
            <a:pPr lvl="0" eaLnBrk="1" hangingPunct="1">
              <a:defRPr/>
            </a:pPr>
            <a:endParaRPr lang="ko-KR" altLang="en-US" sz="3000" ker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1084281"/>
              </p:ext>
            </p:extLst>
          </p:nvPr>
        </p:nvGraphicFramePr>
        <p:xfrm>
          <a:off x="1509065" y="1831634"/>
          <a:ext cx="8177697" cy="3205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11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6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</a:t>
                      </a:r>
                      <a:r>
                        <a:rPr 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0, 0, 0.5)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105628637"/>
                  </a:ext>
                </a:extLst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2408" y="5523382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36" y="5225498"/>
            <a:ext cx="3459977" cy="2919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1051" y="1802963"/>
            <a:ext cx="11262614" cy="701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Cascading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: </a:t>
            </a:r>
            <a:r>
              <a:rPr lang="ko-KR" altLang="en-US" sz="3000" kern="0" dirty="0" err="1" smtClean="0"/>
              <a:t>폭포같은</a:t>
            </a:r>
            <a:r>
              <a:rPr lang="en-US" altLang="ko-KR" sz="3000" kern="0" dirty="0" smtClean="0"/>
              <a:t> , </a:t>
            </a:r>
            <a:r>
              <a:rPr lang="ko-KR" altLang="en-US" sz="3000" kern="0" dirty="0" smtClean="0"/>
              <a:t>연속적인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계속되는</a:t>
            </a:r>
            <a:r>
              <a:rPr lang="en-US" altLang="ko-KR" sz="3000" kern="0" dirty="0" smtClean="0"/>
              <a:t>-</a:t>
            </a:r>
            <a:r>
              <a:rPr lang="ko-KR" altLang="en-US" sz="3000" kern="0" dirty="0" smtClean="0"/>
              <a:t> 뜻으로 브라우저에 적용될 스타일을 결정하는 원리를 의미하게 한다</a:t>
            </a:r>
            <a:r>
              <a:rPr lang="en-US" altLang="ko-KR" sz="3000" kern="0" dirty="0" smtClean="0"/>
              <a:t>.</a:t>
            </a:r>
          </a:p>
          <a:p>
            <a:pPr eaLnBrk="1" hangingPunct="1"/>
            <a:endParaRPr lang="en-US" altLang="ko-KR" sz="1400" kern="0" dirty="0" smtClean="0"/>
          </a:p>
          <a:p>
            <a:pPr eaLnBrk="1" hangingPunct="1"/>
            <a:r>
              <a:rPr lang="ko-KR" altLang="en-US" sz="3000" kern="0" dirty="0" smtClean="0"/>
              <a:t>동일 </a:t>
            </a:r>
            <a:r>
              <a:rPr lang="ko-KR" altLang="en-US" sz="3000" kern="0" dirty="0"/>
              <a:t>요소에 </a:t>
            </a:r>
            <a:r>
              <a:rPr lang="ko-KR" altLang="en-US" sz="3000" kern="0" dirty="0" smtClean="0"/>
              <a:t>스타일 </a:t>
            </a:r>
            <a:r>
              <a:rPr lang="ko-KR" altLang="en-US" sz="3000" kern="0" dirty="0"/>
              <a:t>적용 시 </a:t>
            </a:r>
            <a:r>
              <a:rPr lang="en-US" altLang="ko-KR" sz="3000" kern="0" dirty="0"/>
              <a:t>inline &gt; </a:t>
            </a:r>
            <a:r>
              <a:rPr lang="en-US" altLang="ko-KR" sz="3000" kern="0" dirty="0" smtClean="0"/>
              <a:t>Internal&gt; External </a:t>
            </a:r>
            <a:r>
              <a:rPr lang="ko-KR" altLang="en-US" sz="3000" kern="0" dirty="0" smtClean="0"/>
              <a:t>로 </a:t>
            </a:r>
            <a:r>
              <a:rPr lang="ko-KR" altLang="en-US" sz="3000" kern="0" dirty="0"/>
              <a:t>우선순위가 배정되며 후순위로 작성된 항목을 우선 적용한다</a:t>
            </a:r>
            <a:r>
              <a:rPr lang="en-US" altLang="ko-KR" sz="3000" kern="0" dirty="0"/>
              <a:t>.</a:t>
            </a:r>
          </a:p>
          <a:p>
            <a:pPr eaLnBrk="1" hangingPunct="1"/>
            <a:endParaRPr lang="en-US" altLang="ko-KR" sz="1400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우선순위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843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이름으로 사용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모든 최신 브라우저는 </a:t>
            </a:r>
            <a:r>
              <a:rPr lang="en-US" altLang="ko-KR" sz="2480" dirty="0" smtClean="0"/>
              <a:t>140</a:t>
            </a:r>
            <a:r>
              <a:rPr lang="ko-KR" altLang="en-US" sz="2480" dirty="0" smtClean="0"/>
              <a:t>가지 색상 이름을 지원</a:t>
            </a:r>
            <a:endParaRPr lang="en-US" altLang="ko-KR" sz="2480" dirty="0" smtClean="0"/>
          </a:p>
          <a:p>
            <a:r>
              <a:rPr lang="en-US" altLang="ko-KR" sz="3000" dirty="0" smtClean="0"/>
              <a:t>16</a:t>
            </a:r>
            <a:r>
              <a:rPr lang="ko-KR" altLang="en-US" sz="3000" dirty="0"/>
              <a:t>진수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#</a:t>
            </a:r>
            <a:r>
              <a:rPr lang="ko-KR" altLang="en-US" sz="2400" dirty="0"/>
              <a:t>으로 시작되며 각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자리씩 </a:t>
            </a:r>
            <a:r>
              <a:rPr lang="en-US" altLang="ko-KR" sz="2400" dirty="0"/>
              <a:t>red, green, blue </a:t>
            </a:r>
            <a:r>
              <a:rPr lang="ko-KR" altLang="en-US" sz="2400" dirty="0" smtClean="0"/>
              <a:t>색상을 </a:t>
            </a:r>
            <a:r>
              <a:rPr lang="en-US" altLang="ko-KR" sz="2400" dirty="0"/>
              <a:t>16</a:t>
            </a:r>
            <a:r>
              <a:rPr lang="ko-KR" altLang="en-US" sz="2400" dirty="0"/>
              <a:t>진수로 </a:t>
            </a:r>
            <a:r>
              <a:rPr lang="ko-KR" altLang="en-US" sz="2400" dirty="0" smtClean="0"/>
              <a:t>표현</a:t>
            </a:r>
            <a:endParaRPr lang="en-US" altLang="ko-KR" sz="2480" dirty="0" smtClean="0"/>
          </a:p>
          <a:p>
            <a:r>
              <a:rPr lang="en-US" altLang="ko-KR" sz="3000" dirty="0" smtClean="0"/>
              <a:t>10</a:t>
            </a:r>
            <a:r>
              <a:rPr lang="ko-KR" altLang="en-US" sz="3000" dirty="0" smtClean="0"/>
              <a:t>진수 사용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rgb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red,green,blue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지정하고 각 매개변수는 </a:t>
            </a:r>
            <a:r>
              <a:rPr lang="en-US" altLang="ko-KR" sz="2400" dirty="0" smtClean="0"/>
              <a:t>0~255</a:t>
            </a:r>
            <a:r>
              <a:rPr lang="ko-KR" altLang="en-US" sz="2400" dirty="0" smtClean="0"/>
              <a:t>사이 정수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48" y="5042826"/>
            <a:ext cx="6349783" cy="2942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 txBox="1">
            <a:spLocks/>
          </p:cNvSpPr>
          <p:nvPr/>
        </p:nvSpPr>
        <p:spPr bwMode="auto">
          <a:xfrm>
            <a:off x="296983" y="173329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폰트</a:t>
            </a:r>
            <a:endParaRPr lang="en-US" altLang="ko-KR" sz="3000" kern="0" dirty="0" smtClean="0"/>
          </a:p>
          <a:p>
            <a:pPr lvl="1" eaLnBrk="1" hangingPunct="1"/>
            <a:r>
              <a:rPr lang="en-US" altLang="ko-KR" sz="2400" kern="0" dirty="0" smtClean="0"/>
              <a:t>font-style font-variant font-weight font-size/line-height font-family </a:t>
            </a:r>
            <a:r>
              <a:rPr lang="ko-KR" altLang="en-US" sz="2400" kern="0" dirty="0" smtClean="0"/>
              <a:t>순서로 세부 속성을 한번에 기술 가능하다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en-US" altLang="ko-KR" sz="2400" kern="0" dirty="0" smtClean="0">
                <a:sym typeface="Wingdings" panose="05000000000000000000" pitchFamily="2" charset="2"/>
              </a:rPr>
              <a:t>font-size/line-height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와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 font-family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는 필수 입력 항목이며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,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 그 외 항목은 누락 시 기본 값으로 적용된다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.</a:t>
            </a:r>
            <a:endParaRPr lang="ko-KR" altLang="en-US" sz="2400" kern="0" dirty="0" smtClean="0"/>
          </a:p>
          <a:p>
            <a:pPr lvl="1" eaLnBrk="1" hangingPunct="1"/>
            <a:endParaRPr lang="en-US" altLang="ko-KR" sz="248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68046184"/>
              </p:ext>
            </p:extLst>
          </p:nvPr>
        </p:nvGraphicFramePr>
        <p:xfrm>
          <a:off x="1057390" y="4197354"/>
          <a:ext cx="9999714" cy="3575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09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0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43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속성을 설정할 때 사용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4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대체 글꼴을 지정하는 속성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브라우저가 지원하지 않을 경우를 대비하여 설정</a:t>
                      </a: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font-size/line-height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행간 높이 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스타일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굵기 정도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font-variant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텍스트를 작은 대문자로 표시할 지 여부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419668822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폰트 패밀리 </a:t>
            </a:r>
            <a:r>
              <a:rPr lang="en-US" altLang="ko-KR" sz="3000" dirty="0"/>
              <a:t>(font-family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3000" dirty="0" smtClean="0"/>
              <a:t>    : </a:t>
            </a:r>
            <a:r>
              <a:rPr lang="ko-KR" altLang="en-US" sz="3000" dirty="0" smtClean="0"/>
              <a:t>브라우저가 지원하지 않는 경우를 대비한 대체 글꼴 지정</a:t>
            </a:r>
            <a:endParaRPr lang="en-US" altLang="ko-KR" sz="3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lvl="1"/>
            <a:r>
              <a:rPr lang="en-US" altLang="ko-KR" sz="2400" dirty="0" smtClean="0"/>
              <a:t>serif </a:t>
            </a:r>
            <a:r>
              <a:rPr lang="en-US" altLang="ko-KR" sz="2400" dirty="0"/>
              <a:t>: </a:t>
            </a:r>
            <a:r>
              <a:rPr lang="ko-KR" altLang="en-US" sz="2400" dirty="0"/>
              <a:t>삐침 있는 명조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sans-serif : </a:t>
            </a:r>
            <a:r>
              <a:rPr lang="ko-KR" altLang="en-US" sz="2400" dirty="0"/>
              <a:t>삐침 없이 굵기가 일정한 고딕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monospace : </a:t>
            </a:r>
            <a:r>
              <a:rPr lang="ko-KR" altLang="en-US" sz="2400" dirty="0"/>
              <a:t>글자 폭과 간격이 일정한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cursive : </a:t>
            </a:r>
            <a:r>
              <a:rPr lang="ko-KR" altLang="en-US" sz="2400" dirty="0"/>
              <a:t>손으로 쓴 것 같은 필기 계열의 </a:t>
            </a:r>
            <a:r>
              <a:rPr lang="ko-KR" altLang="en-US" sz="2400" dirty="0" smtClean="0"/>
              <a:t>글꼴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fantasy : </a:t>
            </a:r>
            <a:r>
              <a:rPr lang="ko-KR" altLang="en-US" sz="2400" dirty="0" smtClean="0"/>
              <a:t>화려한 느낌의 글꼴</a:t>
            </a:r>
            <a:endParaRPr lang="en-US" altLang="ko-KR" sz="2920" dirty="0"/>
          </a:p>
          <a:p>
            <a:pPr marL="594067" lvl="1" indent="0">
              <a:buNone/>
            </a:pPr>
            <a:endParaRPr lang="en-US" altLang="ko-KR" sz="2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1" y="5512684"/>
            <a:ext cx="8756470" cy="9000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2055520" y="6662481"/>
            <a:ext cx="6559311" cy="1261406"/>
            <a:chOff x="956941" y="6752097"/>
            <a:chExt cx="6559311" cy="12614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941" y="6752097"/>
              <a:ext cx="6559311" cy="12614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3416587" y="7535950"/>
              <a:ext cx="1540806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원하는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68297" y="7535950"/>
              <a:ext cx="1410964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대체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3164306" y="7507705"/>
              <a:ext cx="20453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6436895" y="7507705"/>
              <a:ext cx="6737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sz="3000"/>
              <a:t>폰트 크기 </a:t>
            </a:r>
            <a:r>
              <a:rPr lang="en-US" altLang="ko-KR" sz="3000"/>
              <a:t>(font-size)</a:t>
            </a:r>
            <a:endParaRPr lang="en-US" altLang="ko-KR" sz="3000"/>
          </a:p>
          <a:p>
            <a:pPr lvl="1">
              <a:defRPr/>
            </a:pPr>
            <a:r>
              <a:rPr lang="en-US" altLang="ko-KR" sz="2400"/>
              <a:t>pt, px : </a:t>
            </a:r>
            <a:r>
              <a:rPr lang="ko-KR" altLang="en-US" sz="2400"/>
              <a:t>절대 단위</a:t>
            </a:r>
            <a:endParaRPr lang="ko-KR" altLang="en-US" sz="2400"/>
          </a:p>
          <a:p>
            <a:pPr lvl="1">
              <a:defRPr/>
            </a:pPr>
            <a:r>
              <a:rPr lang="en-US" altLang="ko-KR" sz="2400"/>
              <a:t>% : </a:t>
            </a:r>
            <a:r>
              <a:rPr lang="ko-KR" altLang="en-US" sz="2400"/>
              <a:t>상대 단위</a:t>
            </a:r>
            <a:r>
              <a:rPr lang="en-US" altLang="ko-KR" sz="2400"/>
              <a:t>, </a:t>
            </a:r>
            <a:r>
              <a:rPr lang="ko-KR" altLang="en-US" sz="2400"/>
              <a:t>기준 글꼴 크기에 대한 백분율로 설정</a:t>
            </a:r>
            <a:endParaRPr lang="ko-KR" altLang="en-US" sz="2400"/>
          </a:p>
          <a:p>
            <a:pPr lvl="1">
              <a:defRPr/>
            </a:pPr>
            <a:r>
              <a:rPr lang="en-US" altLang="ko-KR" sz="2400"/>
              <a:t>em ,rem</a:t>
            </a:r>
            <a:r>
              <a:rPr lang="ko-KR" altLang="en-US" sz="2400"/>
              <a:t> </a:t>
            </a:r>
            <a:r>
              <a:rPr lang="en-US" altLang="ko-KR" sz="2400"/>
              <a:t>: </a:t>
            </a:r>
            <a:r>
              <a:rPr lang="ko-KR" altLang="en-US" sz="2400"/>
              <a:t>상대 단위</a:t>
            </a:r>
            <a:r>
              <a:rPr lang="en-US" altLang="ko-KR" sz="2400"/>
              <a:t>, </a:t>
            </a:r>
            <a:r>
              <a:rPr lang="ko-KR" altLang="en-US" sz="2400"/>
              <a:t>기준 글꼴 크기에 따라 높이가 상대적으로 변화</a:t>
            </a:r>
            <a:r>
              <a:rPr lang="en-US" altLang="ko-KR" sz="2400"/>
              <a:t>(</a:t>
            </a:r>
            <a:r>
              <a:rPr lang="ko-KR" altLang="en-US" sz="2400"/>
              <a:t>배율</a:t>
            </a:r>
            <a:r>
              <a:rPr lang="en-US" altLang="ko-KR" sz="2400"/>
              <a:t>)</a:t>
            </a:r>
            <a:endParaRPr lang="en-US" altLang="ko-KR" sz="2400"/>
          </a:p>
          <a:p>
            <a:pPr lvl="1">
              <a:defRPr/>
            </a:pPr>
            <a:r>
              <a:rPr lang="ko-KR" altLang="en-US" sz="2400"/>
              <a:t>키워드</a:t>
            </a:r>
            <a:r>
              <a:rPr lang="en-US" altLang="ko-KR" sz="2400"/>
              <a:t> : xx-small</a:t>
            </a:r>
            <a:r>
              <a:rPr lang="ko-KR" altLang="en-US" sz="2400"/>
              <a:t>부터 </a:t>
            </a:r>
            <a:r>
              <a:rPr lang="en-US" altLang="ko-KR" sz="2400"/>
              <a:t>xx-large</a:t>
            </a:r>
            <a:r>
              <a:rPr lang="ko-KR" altLang="en-US" sz="2400"/>
              <a:t>까지 다양한 고정 크기로 설정</a:t>
            </a:r>
            <a:endParaRPr lang="en-US" altLang="ko-KR" sz="292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 </a:t>
            </a:r>
            <a:r>
              <a:rPr lang="ko-KR" altLang="en-US" sz="5500">
                <a:latin typeface="+mj-lt"/>
              </a:rPr>
              <a:t>폰트</a:t>
            </a:r>
            <a:r>
              <a:rPr lang="en-US" altLang="ko-KR" sz="5500">
                <a:latin typeface="+mj-lt"/>
              </a:rPr>
              <a:t>(3/4)</a:t>
            </a:r>
            <a:endParaRPr lang="ko-KR" altLang="en-US" sz="550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7445" y="4304322"/>
            <a:ext cx="6260389" cy="3745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j-lt"/>
              </a:rPr>
              <a:t>CSS </a:t>
            </a:r>
            <a:r>
              <a:rPr lang="ko-KR" altLang="en-US">
                <a:latin typeface="+mj-lt"/>
              </a:rPr>
              <a:t>폰트</a:t>
            </a:r>
            <a:r>
              <a:rPr lang="en-US" altLang="ko-KR">
                <a:latin typeface="+mj-lt"/>
              </a:rPr>
              <a:t>(4/4)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582923"/>
          </a:xfrm>
        </p:spPr>
        <p:txBody>
          <a:bodyPr/>
          <a:lstStyle/>
          <a:p>
            <a:pPr>
              <a:defRPr/>
            </a:pPr>
            <a:r>
              <a:rPr lang="ko-KR" altLang="en-US" sz="2000">
                <a:ea typeface="한컴바탕"/>
              </a:rPr>
              <a:t>em </a:t>
            </a:r>
            <a:r>
              <a:rPr lang="ko-KR" altLang="en-US" sz="2000">
                <a:latin typeface="한컴바탕"/>
                <a:ea typeface="한컴바탕"/>
              </a:rPr>
              <a:t>은 부모 엘리먼트의 폰트 사이즈를 기준으로 한 단위이다</a:t>
            </a:r>
            <a:r>
              <a:rPr lang="ko-KR" altLang="en-US" sz="2000">
                <a:ea typeface="한컴바탕"/>
              </a:rPr>
              <a:t>.</a:t>
            </a:r>
            <a:endParaRPr lang="ko-KR" altLang="en-US" sz="2100">
              <a:ea typeface="한컴바탕"/>
            </a:endParaRPr>
          </a:p>
          <a:p>
            <a:pPr>
              <a:defRPr/>
            </a:pPr>
            <a:r>
              <a:rPr lang="ko-KR" altLang="en-US" sz="2100">
                <a:ea typeface="한컴바탕"/>
              </a:rPr>
              <a:t>rem</a:t>
            </a:r>
            <a:r>
              <a:rPr lang="ko-KR" altLang="en-US" sz="2200">
                <a:latin typeface="한컴바탕"/>
                <a:ea typeface="한컴바탕"/>
              </a:rPr>
              <a:t>(root em)</a:t>
            </a:r>
            <a:r>
              <a:rPr lang="ko-KR" altLang="en-US" sz="2100">
                <a:latin typeface="한컴바탕"/>
                <a:ea typeface="한컴바탕"/>
              </a:rPr>
              <a:t>은 최상위 엘리먼트의 폰트 사이즈를 기준으로 한 단위이다.</a:t>
            </a:r>
            <a:endParaRPr lang="ko-KR" altLang="en-US" sz="2100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2100">
                <a:latin typeface="한컴바탕"/>
                <a:ea typeface="한컴바탕"/>
              </a:rPr>
              <a:t>웹에서 </a:t>
            </a:r>
            <a:r>
              <a:rPr lang="en-US" altLang="ko-KR" sz="2100">
                <a:latin typeface="한컴바탕"/>
                <a:ea typeface="한컴바탕"/>
              </a:rPr>
              <a:t>root</a:t>
            </a:r>
            <a:r>
              <a:rPr lang="ko-KR" altLang="en-US" sz="2100">
                <a:latin typeface="한컴바탕"/>
                <a:ea typeface="한컴바탕"/>
              </a:rPr>
              <a:t> 의</a:t>
            </a:r>
            <a:r>
              <a:rPr lang="en-US" altLang="ko-KR" sz="2100">
                <a:latin typeface="한컴바탕"/>
                <a:ea typeface="한컴바탕"/>
              </a:rPr>
              <a:t> </a:t>
            </a:r>
            <a:r>
              <a:rPr lang="ko-KR" altLang="en-US" sz="2100">
                <a:latin typeface="한컴바탕"/>
                <a:ea typeface="한컴바탕"/>
              </a:rPr>
              <a:t>기본 폰트는 </a:t>
            </a:r>
            <a:r>
              <a:rPr lang="en-US" altLang="ko-KR" sz="2100">
                <a:latin typeface="한컴바탕"/>
                <a:ea typeface="한컴바탕"/>
              </a:rPr>
              <a:t>16px</a:t>
            </a:r>
            <a:endParaRPr lang="en-US" altLang="ko-KR" sz="2100">
              <a:latin typeface="한컴바탕"/>
              <a:ea typeface="한컴바탕"/>
            </a:endParaRPr>
          </a:p>
          <a:p>
            <a:pPr>
              <a:defRPr/>
            </a:pPr>
            <a:r>
              <a:rPr lang="en-US" altLang="ko-KR" sz="2100">
                <a:latin typeface="한컴바탕"/>
                <a:ea typeface="한컴바탕"/>
              </a:rPr>
              <a:t>----------------------</a:t>
            </a:r>
            <a:endParaRPr lang="en-US" altLang="ko-KR" sz="2100">
              <a:latin typeface="한컴바탕"/>
              <a:ea typeface="한컴바탕"/>
            </a:endParaRPr>
          </a:p>
          <a:p>
            <a:pPr marL="0" indent="0">
              <a:buNone/>
              <a:defRPr/>
            </a:pPr>
            <a:r>
              <a:rPr lang="ko-KR" altLang="en-US" sz="2100">
                <a:latin typeface="한컴바탕"/>
                <a:ea typeface="한컴바탕"/>
              </a:rPr>
              <a:t>&lt;div&gt;</a:t>
            </a:r>
            <a:endParaRPr lang="ko-KR" altLang="en-US" sz="2100">
              <a:latin typeface="한컴바탕"/>
              <a:ea typeface="한컴바탕"/>
            </a:endParaRPr>
          </a:p>
          <a:p>
            <a:pPr marL="0" indent="0">
              <a:buNone/>
              <a:defRPr/>
            </a:pPr>
            <a:r>
              <a:rPr lang="ko-KR" altLang="en-US" sz="2100">
                <a:latin typeface="한컴바탕"/>
                <a:ea typeface="한컴바탕"/>
              </a:rPr>
              <a:t>  &lt;p&gt;우리나라 대한민국&lt;/p&gt;</a:t>
            </a:r>
            <a:endParaRPr lang="ko-KR" altLang="en-US" sz="2100">
              <a:latin typeface="한컴바탕"/>
              <a:ea typeface="한컴바탕"/>
            </a:endParaRPr>
          </a:p>
          <a:p>
            <a:pPr marL="0" indent="0">
              <a:buNone/>
              <a:defRPr/>
            </a:pPr>
            <a:r>
              <a:rPr lang="ko-KR" altLang="en-US" sz="2100">
                <a:latin typeface="한컴바탕"/>
                <a:ea typeface="한컴바탕"/>
              </a:rPr>
              <a:t>&lt;/div&gt;</a:t>
            </a:r>
            <a:endParaRPr lang="ko-KR" altLang="en-US" sz="2100">
              <a:latin typeface="한컴바탕"/>
              <a:ea typeface="한컴바탕"/>
            </a:endParaRPr>
          </a:p>
          <a:p>
            <a:pPr marL="0" indent="0">
              <a:buNone/>
              <a:defRPr/>
            </a:pPr>
            <a:r>
              <a:rPr lang="ko-KR" altLang="en-US" sz="2100">
                <a:latin typeface="한컴바탕"/>
                <a:ea typeface="한컴바탕"/>
              </a:rPr>
              <a:t>&lt;p&gt;우리나라 대한민국&lt;/p&gt;</a:t>
            </a:r>
            <a:endParaRPr lang="ko-KR" altLang="en-US" sz="2100">
              <a:latin typeface="한컴바탕"/>
              <a:ea typeface="한컴바탕"/>
            </a:endParaRPr>
          </a:p>
          <a:p>
            <a:pPr>
              <a:defRPr/>
            </a:pPr>
            <a:r>
              <a:rPr lang="en-US" altLang="ko-KR" sz="2100">
                <a:latin typeface="한컴바탕"/>
                <a:ea typeface="한컴바탕"/>
              </a:rPr>
              <a:t>----------------------</a:t>
            </a:r>
            <a:endParaRPr lang="en-US" altLang="ko-KR" sz="2100">
              <a:latin typeface="한컴바탕"/>
              <a:ea typeface="한컴바탕"/>
            </a:endParaRPr>
          </a:p>
          <a:p>
            <a:pPr marL="0" indent="0">
              <a:buNone/>
              <a:defRPr/>
            </a:pPr>
            <a:r>
              <a:rPr lang="en-US" altLang="ko-KR" sz="2100">
                <a:latin typeface="한컴바탕"/>
                <a:ea typeface="한컴바탕"/>
              </a:rPr>
              <a:t>div{  font-size : 2.0em; }</a:t>
            </a:r>
            <a:endParaRPr lang="en-US" altLang="ko-KR" sz="2100">
              <a:latin typeface="한컴바탕"/>
              <a:ea typeface="한컴바탕"/>
            </a:endParaRPr>
          </a:p>
          <a:p>
            <a:pPr marL="0" indent="0">
              <a:buNone/>
              <a:defRPr/>
            </a:pPr>
            <a:r>
              <a:rPr lang="en-US" altLang="ko-KR" sz="2100">
                <a:latin typeface="한컴바탕"/>
                <a:ea typeface="한컴바탕"/>
              </a:rPr>
              <a:t>p{  font-size : 2.0em; }</a:t>
            </a:r>
            <a:endParaRPr lang="en-US" altLang="ko-KR" sz="2100">
              <a:latin typeface="한컴바탕"/>
              <a:ea typeface="한컴바탕"/>
            </a:endParaRPr>
          </a:p>
          <a:p>
            <a:pPr>
              <a:defRPr/>
            </a:pPr>
            <a:r>
              <a:rPr lang="en-US" altLang="ko-KR" sz="2100">
                <a:latin typeface="한컴바탕"/>
                <a:ea typeface="한컴바탕"/>
              </a:rPr>
              <a:t>------------------------</a:t>
            </a:r>
            <a:endParaRPr lang="en-US" altLang="ko-KR" sz="2100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2100">
                <a:latin typeface="한컴바탕"/>
                <a:ea typeface="한컴바탕"/>
              </a:rPr>
              <a:t>vh &amp; vw (vertical height &amp; vertical width)</a:t>
            </a:r>
            <a:endParaRPr lang="ko-KR" altLang="en-US" sz="2100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2100">
                <a:latin typeface="한컴바탕"/>
                <a:ea typeface="한컴바탕"/>
              </a:rPr>
              <a:t>vh 요소는 높이값의 100분의 1의 단위입니다. .뷰포트 높이의 1% 길이와 동일</a:t>
            </a:r>
            <a:endParaRPr lang="ko-KR" altLang="en-US" sz="2100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2100">
                <a:latin typeface="한컴바탕"/>
                <a:ea typeface="한컴바탕"/>
              </a:rPr>
              <a:t>VW(Viewport Width) : 뷰포트 너비의 1% 길이와 동일합니다.</a:t>
            </a:r>
            <a:endParaRPr lang="ko-KR" altLang="en-US" sz="2100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2100">
                <a:latin typeface="한컴바탕"/>
                <a:ea typeface="한컴바탕"/>
              </a:rPr>
              <a:t>예를 들어 브라우저 높이값이 900px일때 1vh는 9px이라는 뜻이 되지요. </a:t>
            </a:r>
            <a:endParaRPr lang="ko-KR" altLang="en-US" sz="2100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2100">
                <a:latin typeface="한컴바탕"/>
                <a:ea typeface="한컴바탕"/>
              </a:rPr>
              <a:t>그와 유사하게 뷰포트의 너비값이 750px이면 1vw는 7.5px이 됩니다.</a:t>
            </a:r>
            <a:endParaRPr lang="ko-KR" altLang="en-US" sz="2100">
              <a:latin typeface="한컴바탕"/>
              <a:ea typeface="한컴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스타일 </a:t>
            </a:r>
            <a:r>
              <a:rPr lang="en-US" altLang="ko-KR" sz="3000" dirty="0" smtClean="0"/>
              <a:t>(font-style)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2400" dirty="0" smtClean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폰트 굵기 </a:t>
            </a:r>
            <a:r>
              <a:rPr lang="en-US" altLang="ko-KR" sz="3000" dirty="0" smtClean="0"/>
              <a:t>(font-weight)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12" y="5767281"/>
            <a:ext cx="6027403" cy="2867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512" y="2440254"/>
            <a:ext cx="6352255" cy="2216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90733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08635641"/>
              </p:ext>
            </p:extLst>
          </p:nvPr>
        </p:nvGraphicFramePr>
        <p:xfrm>
          <a:off x="761641" y="1960827"/>
          <a:ext cx="10396797" cy="5607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5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7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 사용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 간격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높이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(center, left, right)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장식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(none, underline, line-through …)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들여쓰기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(uppercase, lowercase, capitalize)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속성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xmlns="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4991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600" b="1" kern="0" dirty="0" smtClean="0"/>
              <a:t>Word Wrapping</a:t>
            </a:r>
          </a:p>
          <a:p>
            <a:pPr eaLnBrk="1" hangingPunct="1">
              <a:buNone/>
            </a:pPr>
            <a:r>
              <a:rPr lang="ko-KR" altLang="en-US" sz="2800" dirty="0" smtClean="0"/>
              <a:t>   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 띄어쓰기가 없는 긴 단어를 어떻게 처리할지 정합니다</a:t>
            </a:r>
            <a:r>
              <a:rPr lang="en-US" altLang="ko-KR" sz="2800" dirty="0" smtClean="0"/>
              <a:t>.</a:t>
            </a:r>
          </a:p>
          <a:p>
            <a:pPr eaLnBrk="1" hangingPunct="1">
              <a:buNone/>
            </a:pP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kern="0" dirty="0" smtClean="0"/>
              <a:t> </a:t>
            </a:r>
            <a:r>
              <a:rPr lang="en-US" altLang="ko-KR" sz="2000" dirty="0" smtClean="0"/>
              <a:t>normal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break-word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initial : </a:t>
            </a:r>
            <a:r>
              <a:rPr lang="ko-KR" altLang="en-US" sz="2000" dirty="0" smtClean="0"/>
              <a:t>기본값으로 설정합니다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inherit : </a:t>
            </a:r>
            <a:r>
              <a:rPr lang="ko-KR" altLang="en-US" sz="2000" dirty="0" smtClean="0"/>
              <a:t>부모 요소의 속성값을 상속받습니다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altLang="ko-KR" sz="3000" kern="0" dirty="0" smtClean="0"/>
          </a:p>
          <a:p>
            <a:pPr marL="0" indent="0" eaLnBrk="1" hangingPunct="1">
              <a:buNone/>
            </a:pPr>
            <a:r>
              <a:rPr lang="en-US" altLang="ko-KR" sz="3000" kern="0" dirty="0" smtClean="0"/>
              <a:t> </a:t>
            </a:r>
            <a:endParaRPr lang="ko-KR" altLang="en-US" sz="300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효과</a:t>
            </a:r>
            <a:endParaRPr lang="ko-KR" altLang="en-US" sz="5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0" y="5685046"/>
            <a:ext cx="4328589" cy="2337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92" y="5742922"/>
            <a:ext cx="4328589" cy="2326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9648" y="2726277"/>
            <a:ext cx="5757962" cy="359566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0803" y="4422910"/>
            <a:ext cx="5997566" cy="356041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위로 굽은 화살표 10"/>
          <p:cNvSpPr/>
          <p:nvPr/>
        </p:nvSpPr>
        <p:spPr bwMode="auto">
          <a:xfrm flipV="1">
            <a:off x="7347610" y="3268939"/>
            <a:ext cx="1716144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4013" y="321266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제거시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역할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err="1"/>
              <a:t>CSS</a:t>
            </a:r>
            <a:r>
              <a:rPr lang="en-US" altLang="ko-KR" sz="3000" dirty="0"/>
              <a:t>(Cascading Style Sheets</a:t>
            </a:r>
            <a:r>
              <a:rPr lang="en-US" altLang="ko-KR" sz="3000" dirty="0" smtClean="0"/>
              <a:t>): </a:t>
            </a:r>
            <a:r>
              <a:rPr lang="ko-KR" altLang="en-US" sz="3000" dirty="0" smtClean="0"/>
              <a:t>문서의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스타일을 지정한다</a:t>
            </a:r>
            <a:r>
              <a:rPr lang="en-US" altLang="ko-KR" sz="3000" dirty="0" smtClean="0"/>
              <a:t>. 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xmlns="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페이지에 </a:t>
            </a:r>
            <a:r>
              <a:rPr lang="ko-KR" altLang="en-US" dirty="0"/>
              <a:t>동일한 </a:t>
            </a:r>
            <a:r>
              <a:rPr lang="en-US" altLang="ko-KR" dirty="0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공유하여 한번에 레이아웃을 제어</a:t>
            </a:r>
            <a:endParaRPr lang="en-US" altLang="ko-KR" dirty="0"/>
          </a:p>
          <a:p>
            <a:pPr lvl="1"/>
            <a:r>
              <a:rPr lang="ko-KR" altLang="en-US" dirty="0" smtClean="0"/>
              <a:t>별도의 파일로 생성하여 개발 시간 단축 및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장점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30666" y="3982800"/>
            <a:ext cx="8042199" cy="4177958"/>
            <a:chOff x="1210161" y="4348565"/>
            <a:chExt cx="8042199" cy="4177958"/>
          </a:xfrm>
        </p:grpSpPr>
        <p:grpSp>
          <p:nvGrpSpPr>
            <p:cNvPr id="18" name="그룹 17"/>
            <p:cNvGrpSpPr/>
            <p:nvPr/>
          </p:nvGrpSpPr>
          <p:grpSpPr>
            <a:xfrm>
              <a:off x="1210161" y="5430129"/>
              <a:ext cx="1561515" cy="2096087"/>
              <a:chOff x="956941" y="5430129"/>
              <a:chExt cx="1561515" cy="2096087"/>
            </a:xfrm>
          </p:grpSpPr>
          <p:sp>
            <p:nvSpPr>
              <p:cNvPr id="2" name="모서리가 접힌 도형 1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956942" y="6205963"/>
                <a:ext cx="1561514" cy="63093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b="1" dirty="0" err="1" smtClean="0">
                    <a:solidFill>
                      <a:schemeClr val="bg1"/>
                    </a:solidFill>
                  </a:rPr>
                  <a:t>CSS</a:t>
                </a:r>
                <a:endParaRPr kumimoji="0" lang="ko-KR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546438" y="4358969"/>
              <a:ext cx="893417" cy="1199271"/>
              <a:chOff x="956941" y="5430129"/>
              <a:chExt cx="1561515" cy="2096087"/>
            </a:xfrm>
          </p:grpSpPr>
          <p:sp>
            <p:nvSpPr>
              <p:cNvPr id="21" name="모서리가 접힌 도형 20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546438" y="5779806"/>
              <a:ext cx="893417" cy="1199271"/>
              <a:chOff x="956941" y="5430129"/>
              <a:chExt cx="1561515" cy="2096087"/>
            </a:xfrm>
          </p:grpSpPr>
          <p:sp>
            <p:nvSpPr>
              <p:cNvPr id="24" name="모서리가 접힌 도형 23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B.HTML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546438" y="7278978"/>
              <a:ext cx="893417" cy="1199271"/>
              <a:chOff x="956941" y="5430129"/>
              <a:chExt cx="1561515" cy="2096087"/>
            </a:xfrm>
          </p:grpSpPr>
          <p:sp>
            <p:nvSpPr>
              <p:cNvPr id="27" name="모서리가 접힌 도형 26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C.HTML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30" name="아래쪽 화살표 29"/>
            <p:cNvSpPr/>
            <p:nvPr/>
          </p:nvSpPr>
          <p:spPr bwMode="auto">
            <a:xfrm rot="13894682">
              <a:off x="3476177" y="499071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아래쪽 화살표 31"/>
            <p:cNvSpPr/>
            <p:nvPr/>
          </p:nvSpPr>
          <p:spPr bwMode="auto">
            <a:xfrm rot="17748183">
              <a:off x="3433974" y="7114935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 bwMode="auto">
            <a:xfrm rot="16200000">
              <a:off x="3443551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4348565"/>
              <a:ext cx="2000250" cy="120967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5811605"/>
              <a:ext cx="2000250" cy="120967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7316848"/>
              <a:ext cx="2000250" cy="120967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5605" y="5878499"/>
              <a:ext cx="1700884" cy="944331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05" y="7484012"/>
              <a:ext cx="1700885" cy="739332"/>
            </a:xfrm>
            <a:prstGeom prst="rect">
              <a:avLst/>
            </a:prstGeom>
          </p:spPr>
        </p:pic>
        <p:sp>
          <p:nvSpPr>
            <p:cNvPr id="39" name="아래쪽 화살표 38"/>
            <p:cNvSpPr/>
            <p:nvPr/>
          </p:nvSpPr>
          <p:spPr bwMode="auto">
            <a:xfrm rot="16200000">
              <a:off x="6122836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아래쪽 화살표 39"/>
            <p:cNvSpPr/>
            <p:nvPr/>
          </p:nvSpPr>
          <p:spPr bwMode="auto">
            <a:xfrm rot="16200000">
              <a:off x="6122836" y="4704910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아래쪽 화살표 40"/>
            <p:cNvSpPr/>
            <p:nvPr/>
          </p:nvSpPr>
          <p:spPr bwMode="auto">
            <a:xfrm rot="16200000">
              <a:off x="6122836" y="754658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67089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11561"/>
            <a:ext cx="11262614" cy="6927528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선택자</a:t>
            </a:r>
            <a:r>
              <a:rPr lang="en-US" altLang="ko-KR" sz="3000"/>
              <a:t>(selectors)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480"/>
              <a:t>- </a:t>
            </a:r>
            <a:r>
              <a:rPr lang="ko-KR" altLang="en-US" sz="2480"/>
              <a:t>요소</a:t>
            </a:r>
            <a:r>
              <a:rPr lang="en-US" altLang="ko-KR" sz="2480"/>
              <a:t>(</a:t>
            </a:r>
            <a:r>
              <a:rPr lang="ko-KR" altLang="en-US" sz="2480"/>
              <a:t>태그</a:t>
            </a:r>
            <a:r>
              <a:rPr lang="en-US" altLang="ko-KR" sz="2480"/>
              <a:t>), </a:t>
            </a:r>
            <a:r>
              <a:rPr lang="ko-KR" altLang="en-US" sz="2480"/>
              <a:t>전체</a:t>
            </a:r>
            <a:r>
              <a:rPr lang="en-US" altLang="ko-KR" sz="2480"/>
              <a:t>(*), id(#), Class(.) 	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박스 모델</a:t>
            </a:r>
            <a:r>
              <a:rPr lang="en-US" altLang="ko-KR" sz="3000"/>
              <a:t>(Box Model)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배경 및 경계선</a:t>
            </a:r>
            <a:r>
              <a:rPr lang="en-US" altLang="ko-KR" sz="3000"/>
              <a:t>(Backgrounds and Borders)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텍스트 효과</a:t>
            </a:r>
            <a:r>
              <a:rPr lang="en-US" altLang="ko-KR" sz="3000"/>
              <a:t>(Text Effects)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애니메이션</a:t>
            </a:r>
            <a:r>
              <a:rPr lang="en-US" altLang="ko-KR" sz="3000"/>
              <a:t>(Animations)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다중 컬럼 레이아웃</a:t>
            </a:r>
            <a:r>
              <a:rPr lang="en-US" altLang="ko-KR" sz="3000"/>
              <a:t>(Multiple Column Layout)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/>
              <a:t>사용자 인터페이스</a:t>
            </a:r>
            <a:r>
              <a:rPr lang="en-US" altLang="ko-KR" sz="3000"/>
              <a:t>(User Interface)</a:t>
            </a:r>
          </a:p>
          <a:p>
            <a:pPr>
              <a:lnSpc>
                <a:spcPct val="150000"/>
              </a:lnSpc>
              <a:defRPr/>
            </a:pPr>
            <a:endParaRPr lang="ko-KR" altLang="en-US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CSS3</a:t>
            </a:r>
            <a:r>
              <a:rPr lang="ko-KR" altLang="en-US" sz="5500">
                <a:latin typeface="+mj-lt"/>
              </a:rPr>
              <a:t>의 기능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25748"/>
            <a:ext cx="11262614" cy="6158838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 ,  //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134850" y="3262038"/>
            <a:ext cx="3416601" cy="167805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blue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522" y="3455887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23" y="3919481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0062" y="430982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 bwMode="auto">
          <a:xfrm>
            <a:off x="3568311" y="3640553"/>
            <a:ext cx="992211" cy="97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7" idx="3"/>
          </p:cNvCxnSpPr>
          <p:nvPr/>
        </p:nvCxnSpPr>
        <p:spPr bwMode="auto">
          <a:xfrm>
            <a:off x="3568312" y="4104147"/>
            <a:ext cx="1383519" cy="2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 flipH="1" flipV="1">
            <a:off x="6949440" y="4288813"/>
            <a:ext cx="844063" cy="205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문법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0298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속성 시작은 영문 소문자로 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대문자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특수 문자로 시작 불가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단어 구분 시 하이픈 표기법 사용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마지막 속성 값 끝에 반드시 세미콜론</a:t>
            </a:r>
            <a:r>
              <a:rPr lang="en-US" altLang="ko-KR"/>
              <a:t>(;) </a:t>
            </a:r>
            <a:r>
              <a:rPr lang="ko-KR" altLang="en-US"/>
              <a:t>사용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방향 속성은 </a:t>
            </a:r>
            <a:r>
              <a:rPr lang="en-US" altLang="ko-KR"/>
              <a:t>top</a:t>
            </a:r>
            <a:r>
              <a:rPr lang="ko-KR" altLang="en-US"/>
              <a:t>부터 시계방향으로 적용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들여쓰기 공백 </a:t>
            </a:r>
            <a:r>
              <a:rPr lang="en-US" altLang="ko-KR"/>
              <a:t>2</a:t>
            </a:r>
            <a:r>
              <a:rPr lang="ko-KR" altLang="en-US"/>
              <a:t>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줄 바꿈 규칙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여는 중괄호</a:t>
            </a:r>
            <a:r>
              <a:rPr lang="en-US" altLang="ko-KR"/>
              <a:t>, </a:t>
            </a:r>
            <a:r>
              <a:rPr lang="ko-KR" altLang="en-US"/>
              <a:t>닫는 중괄호</a:t>
            </a:r>
            <a:r>
              <a:rPr lang="en-US" altLang="ko-KR"/>
              <a:t>, </a:t>
            </a:r>
            <a:r>
              <a:rPr lang="ko-KR" altLang="en-US"/>
              <a:t>세미콜론 뒤에 줄 바꾸기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공백 규칙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여는 중괄호 앞</a:t>
            </a:r>
            <a:r>
              <a:rPr lang="en-US" altLang="ko-KR"/>
              <a:t>, </a:t>
            </a:r>
            <a:r>
              <a:rPr lang="ko-KR" altLang="en-US"/>
              <a:t>속성 콜론 뒤</a:t>
            </a:r>
            <a:r>
              <a:rPr lang="en-US" altLang="ko-KR"/>
              <a:t>, </a:t>
            </a:r>
            <a:r>
              <a:rPr lang="ko-KR" altLang="en-US"/>
              <a:t>속성 값 사이</a:t>
            </a:r>
            <a:r>
              <a:rPr lang="en-US" altLang="ko-KR"/>
              <a:t>, </a:t>
            </a:r>
            <a:r>
              <a:rPr lang="ko-KR" altLang="en-US"/>
              <a:t>주석 기호와 내용 사이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빈 줄 허용하지 않음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3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CSS3</a:t>
            </a:r>
            <a:r>
              <a:rPr lang="ko-KR" altLang="en-US" sz="5500">
                <a:latin typeface="+mj-lt"/>
              </a:rPr>
              <a:t>의 규칙</a:t>
            </a:r>
            <a:endParaRPr lang="ko-KR" altLang="en-US" sz="55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</a:t>
            </a:r>
            <a:r>
              <a:rPr lang="en-US" altLang="ko-KR" dirty="0" smtClean="0"/>
              <a:t>)</a:t>
            </a:r>
          </a:p>
          <a:p>
            <a:pPr lvl="0"/>
            <a:endParaRPr lang="ko-KR" altLang="en-US" sz="800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endParaRPr lang="en-US" altLang="ko-KR" sz="800" dirty="0" smtClean="0"/>
          </a:p>
          <a:p>
            <a:pPr lvl="0"/>
            <a:r>
              <a:rPr lang="ko-KR" altLang="en-US" dirty="0" smtClean="0"/>
              <a:t>인라인 </a:t>
            </a:r>
            <a:r>
              <a:rPr lang="ko-KR" altLang="en-US" dirty="0"/>
              <a:t>스타일 시트</a:t>
            </a:r>
            <a:r>
              <a:rPr lang="en-US" altLang="ko-KR" dirty="0"/>
              <a:t>(</a:t>
            </a:r>
            <a:r>
              <a:rPr lang="en-US" altLang="ko-KR" dirty="0" smtClean="0"/>
              <a:t>inline style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110572"/>
            <a:ext cx="11879263" cy="35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1148</ep:Words>
  <ep:PresentationFormat>사용자 지정</ep:PresentationFormat>
  <ep:Paragraphs>257</ep:Paragraphs>
  <ep:Slides>37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1_Crayons</vt:lpstr>
      <vt:lpstr>슬라이드 1</vt:lpstr>
      <vt:lpstr>CSS 개념</vt:lpstr>
      <vt:lpstr>CSS 우선순위</vt:lpstr>
      <vt:lpstr>CSS의 역할</vt:lpstr>
      <vt:lpstr>CSS의 장점</vt:lpstr>
      <vt:lpstr>CSS3의 기능</vt:lpstr>
      <vt:lpstr>CSS3의 문법</vt:lpstr>
      <vt:lpstr>CSS3의 규칙</vt:lpstr>
      <vt:lpstr>CSS 삽입(1/4)</vt:lpstr>
      <vt:lpstr>CSS 삽입(2/4)</vt:lpstr>
      <vt:lpstr>CSS 삽입(3/4)</vt:lpstr>
      <vt:lpstr>CSS 삽입(4/4)</vt:lpstr>
      <vt:lpstr>예제</vt:lpstr>
      <vt:lpstr>선택자</vt:lpstr>
      <vt:lpstr>선택자의 종류</vt:lpstr>
      <vt:lpstr>단순 선택자(1/5)</vt:lpstr>
      <vt:lpstr>단순 선택자(2/5)</vt:lpstr>
      <vt:lpstr>단순 선택자(3/5)</vt:lpstr>
      <vt:lpstr>단순 선택자(4/5)</vt:lpstr>
      <vt:lpstr>단순 선택자(5/5)</vt:lpstr>
      <vt:lpstr>결합 선택자(1/4)</vt:lpstr>
      <vt:lpstr>결합 선택자(2/4)</vt:lpstr>
      <vt:lpstr>결합 선택자(3/4)</vt:lpstr>
      <vt:lpstr>결합 선택자(4/4)</vt:lpstr>
      <vt:lpstr>의사 클래스</vt:lpstr>
      <vt:lpstr>예제</vt:lpstr>
      <vt:lpstr>속성 선택자</vt:lpstr>
      <vt:lpstr>CSS 속성</vt:lpstr>
      <vt:lpstr>CSS 색상(1/2)</vt:lpstr>
      <vt:lpstr>CSS 색상(2/2)</vt:lpstr>
      <vt:lpstr>CSS 폰트(1/4)</vt:lpstr>
      <vt:lpstr>CSS 폰트(2/4)</vt:lpstr>
      <vt:lpstr>CSS 폰트(3/4)</vt:lpstr>
      <vt:lpstr>CSS 폰트(4/4)</vt:lpstr>
      <vt:lpstr>CSS 폰트(4/4)</vt:lpstr>
      <vt:lpstr>CSS 텍스트 속성</vt:lpstr>
      <vt:lpstr>CSS 텍스트 효과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2024-07-26T00:18:47.047</dcterms:modified>
  <cp:revision>1545</cp:revision>
  <dc:title>HTML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