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79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83" r:id="rId19"/>
    <p:sldId id="274" r:id="rId20"/>
    <p:sldId id="275" r:id="rId21"/>
    <p:sldId id="276" r:id="rId22"/>
    <p:sldId id="277" r:id="rId23"/>
    <p:sldId id="282" r:id="rId24"/>
    <p:sldId id="278" r:id="rId25"/>
    <p:sldId id="284" r:id="rId26"/>
    <p:sldId id="285" r:id="rId27"/>
    <p:sldId id="286" r:id="rId28"/>
    <p:sldId id="279" r:id="rId29"/>
    <p:sldId id="281" r:id="rId30"/>
    <p:sldId id="280" r:id="rId31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3BF30400-1CD3-4976-A1DB-0224292285D2}" name="HTML5">
          <p14:sldIdLst/>
        </p14:section>
        <p14:section id="{D2C78D48-A115-4072-A02C-4ED1383C6250}" name="CSS3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2"/>
            <p14:sldId id="283"/>
            <p14:sldId id="274"/>
            <p14:sldId id="275"/>
            <p14:sldId id="276"/>
            <p14:sldId id="277"/>
            <p14:sldId id="282"/>
            <p14:sldId id="278"/>
            <p14:sldId id="284"/>
            <p14:sldId id="285"/>
            <p14:sldId id="286"/>
            <p14:sldId id="279"/>
            <p14:sldId id="281"/>
            <p14:sldId id="280"/>
          </p14:sldIdLst>
        </p14:section>
        <p14:section id="{21A0D544-C98B-4767-8E9B-BFA545D479FA}" name="Javascript">
          <p14:sldIdLst/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037" autoAdjust="0"/>
    <p:restoredTop sz="94967" autoAdjust="0"/>
  </p:normalViewPr>
  <p:slideViewPr>
    <p:cSldViewPr snapToGrid="0">
      <p:cViewPr varScale="1">
        <p:scale>
          <a:sx n="100" d="100"/>
          <a:sy n="100" d="100"/>
        </p:scale>
        <p:origin x="-1692" y="624"/>
      </p:cViewPr>
      <p:guideLst>
        <p:guide orient="horz" pos="2805"/>
        <p:guide pos="37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19"/>
        <p:guide pos="2231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presProps" Target="presProps.xml"  /><Relationship Id="rId33" Type="http://schemas.openxmlformats.org/officeDocument/2006/relationships/viewProps" Target="viewProps.xml"  /><Relationship Id="rId34" Type="http://schemas.openxmlformats.org/officeDocument/2006/relationships/theme" Target="theme/theme1.xml"  /><Relationship Id="rId35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fld id="{949F3908-8432-46C2-9A97-2AAB410800A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06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ko-KR" altLang="en-US" dirty="0" smtClean="0">
                <a:latin typeface="+mj-lt"/>
              </a:rPr>
              <a:t>레이아웃</a:t>
            </a:r>
            <a:endParaRPr lang="ko-KR" altLang="en-US" kern="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059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96400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스택 순서 지정</a:t>
            </a:r>
            <a:r>
              <a:rPr lang="en-US" altLang="ko-KR" sz="3000" dirty="0" smtClean="0"/>
              <a:t>(z-index)</a:t>
            </a:r>
          </a:p>
          <a:p>
            <a:pPr lvl="1"/>
            <a:r>
              <a:rPr lang="ko-KR" altLang="en-US" sz="2400" dirty="0" smtClean="0"/>
              <a:t>요소가 배치되면서 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다른 요소와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겹치는 경우</a:t>
            </a:r>
            <a:r>
              <a:rPr lang="en-US" altLang="ko-KR" sz="2400" dirty="0" smtClean="0"/>
              <a:t>,</a:t>
            </a:r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z-index </a:t>
            </a:r>
            <a:r>
              <a:rPr lang="ko-KR" altLang="en-US" sz="2400" dirty="0" smtClean="0"/>
              <a:t>속성으로 요소의 </a:t>
            </a:r>
            <a:endParaRPr lang="en-US" altLang="ko-KR" sz="2400" dirty="0"/>
          </a:p>
          <a:p>
            <a:pPr marL="594067" lvl="1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스택 순서를 지정한다</a:t>
            </a:r>
            <a:r>
              <a:rPr lang="en-US" altLang="ko-KR" sz="2400" dirty="0" smtClean="0"/>
              <a:t>.</a:t>
            </a:r>
          </a:p>
          <a:p>
            <a:pPr lvl="1"/>
            <a:endParaRPr lang="en-US" altLang="ko-KR" sz="2400" dirty="0" smtClean="0"/>
          </a:p>
          <a:p>
            <a:pPr lvl="1"/>
            <a:r>
              <a:rPr lang="ko-KR" altLang="en-US" sz="2400" dirty="0" smtClean="0"/>
              <a:t>양수와 음수를 사용할 수 있고</a:t>
            </a:r>
            <a:r>
              <a:rPr lang="en-US" altLang="ko-KR" sz="2400" dirty="0" smtClean="0"/>
              <a:t>,</a:t>
            </a:r>
          </a:p>
          <a:p>
            <a:pPr marL="594067" lvl="1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스택 순서가 큰 요소가</a:t>
            </a:r>
            <a:endParaRPr lang="en-US" altLang="ko-KR" sz="2400" dirty="0"/>
          </a:p>
          <a:p>
            <a:pPr marL="594067" lvl="1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낮은 요소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앞에 위치한다</a:t>
            </a:r>
            <a:r>
              <a:rPr lang="en-US" altLang="ko-KR" sz="2400" dirty="0" smtClean="0"/>
              <a:t>.</a:t>
            </a:r>
          </a:p>
          <a:p>
            <a:pPr lvl="1"/>
            <a:endParaRPr lang="en-US" altLang="ko-KR" sz="2400" dirty="0" smtClean="0"/>
          </a:p>
          <a:p>
            <a:pPr lvl="1"/>
            <a:r>
              <a:rPr lang="en-US" altLang="ko-KR" sz="2400" dirty="0" smtClean="0"/>
              <a:t>z-index</a:t>
            </a:r>
            <a:r>
              <a:rPr lang="ko-KR" altLang="en-US" sz="2400" dirty="0" smtClean="0"/>
              <a:t>가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지정되지 않고</a:t>
            </a:r>
            <a:endParaRPr lang="en-US" altLang="ko-KR" sz="2400" dirty="0"/>
          </a:p>
          <a:p>
            <a:pPr marL="594067" lvl="1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겹치면</a:t>
            </a:r>
            <a:r>
              <a:rPr lang="en-US" altLang="ko-KR" sz="2400" dirty="0" smtClean="0"/>
              <a:t>, HTML</a:t>
            </a:r>
            <a:r>
              <a:rPr lang="ko-KR" altLang="en-US" sz="2400" dirty="0" smtClean="0"/>
              <a:t>코드에서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마지막에 배치된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요소가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맨 위에 표시된다</a:t>
            </a:r>
            <a:r>
              <a:rPr lang="en-US" altLang="ko-KR" sz="240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레이아웃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(6/6)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640" y="2988781"/>
            <a:ext cx="4638675" cy="4267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59159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>
            <a:prstTxWarp prst="textNoShape">
              <a:avLst/>
            </a:prstTxWarp>
          </a:bodyPr>
          <a:lstStyle/>
          <a:p>
            <a:pPr lvl="2">
              <a:defRPr/>
            </a:pPr>
            <a:r>
              <a:rPr lang="ko-KR" altLang="en-US" sz="5717">
                <a:latin typeface="나눔바른고딕"/>
                <a:ea typeface="나눔바른고딕"/>
                <a:cs typeface="+mj-cs"/>
              </a:rPr>
              <a:t>레이아웃 </a:t>
            </a:r>
            <a:r>
              <a:rPr lang="en-US" altLang="ko-KR" sz="5717">
                <a:latin typeface="나눔바른고딕"/>
                <a:ea typeface="나눔바른고딕"/>
                <a:cs typeface="+mj-cs"/>
              </a:rPr>
              <a:t>overflow</a:t>
            </a:r>
            <a:endParaRPr lang="ko-KR" altLang="en-US" sz="5717">
              <a:latin typeface="나눔바른고딕"/>
              <a:ea typeface="나눔바른고딕"/>
              <a:cs typeface="+mj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4275" y="1732624"/>
            <a:ext cx="10072047" cy="6348695"/>
          </a:xfrm>
        </p:spPr>
        <p:txBody>
          <a:bodyPr/>
          <a:lstStyle/>
          <a:p>
            <a:pPr lvl="0">
              <a:defRPr/>
            </a:pPr>
            <a:r>
              <a:rPr lang="en-US" altLang="ko-KR" sz="3000"/>
              <a:t>overflow </a:t>
            </a:r>
            <a:r>
              <a:rPr lang="ko-KR" altLang="en-US" sz="3000"/>
              <a:t>속성 </a:t>
            </a:r>
            <a:r>
              <a:rPr lang="en-US" altLang="ko-KR" sz="3000"/>
              <a:t>:</a:t>
            </a:r>
            <a:r>
              <a:rPr lang="ko-KR" altLang="en-US" sz="3000"/>
              <a:t> 영역에 맞지 않는 콘텐츠를 제어</a:t>
            </a:r>
            <a:endParaRPr lang="ko-KR" altLang="en-US" sz="3000"/>
          </a:p>
          <a:p>
            <a:pPr lvl="1">
              <a:defRPr/>
            </a:pPr>
            <a:r>
              <a:rPr lang="en-US" altLang="ko-KR" sz="2400"/>
              <a:t>visible – </a:t>
            </a:r>
            <a:r>
              <a:rPr lang="ko-KR" altLang="en-US" sz="2400"/>
              <a:t>기본</a:t>
            </a:r>
            <a:r>
              <a:rPr lang="en-US" altLang="ko-KR" sz="2400"/>
              <a:t> </a:t>
            </a:r>
            <a:r>
              <a:rPr lang="ko-KR" altLang="en-US" sz="2400"/>
              <a:t>값이지만</a:t>
            </a:r>
            <a:r>
              <a:rPr lang="en-US" altLang="ko-KR" sz="2400"/>
              <a:t> </a:t>
            </a:r>
            <a:r>
              <a:rPr lang="ko-KR" altLang="en-US" sz="2400"/>
              <a:t>과적된 내용이 제어되지 않는 상태</a:t>
            </a:r>
            <a:endParaRPr lang="ko-KR" altLang="en-US" sz="2400"/>
          </a:p>
          <a:p>
            <a:pPr lvl="1">
              <a:defRPr/>
            </a:pPr>
            <a:r>
              <a:rPr lang="en-US" altLang="ko-KR" sz="2400"/>
              <a:t>hidden – </a:t>
            </a:r>
            <a:r>
              <a:rPr lang="ko-KR" altLang="en-US" sz="2400"/>
              <a:t>과적된 부분은 보이지 않는 상태</a:t>
            </a:r>
            <a:endParaRPr lang="ko-KR" altLang="en-US" sz="2400"/>
          </a:p>
          <a:p>
            <a:pPr lvl="1">
              <a:defRPr/>
            </a:pPr>
            <a:r>
              <a:rPr lang="en-US" altLang="ko-KR" sz="2400"/>
              <a:t>scroll – </a:t>
            </a:r>
            <a:r>
              <a:rPr lang="ko-KR" altLang="en-US" sz="2400"/>
              <a:t>스크롤 바가 추가되어 내용을 볼 수 있는 상태</a:t>
            </a:r>
            <a:endParaRPr lang="ko-KR" altLang="en-US" sz="2400"/>
          </a:p>
          <a:p>
            <a:pPr lvl="1">
              <a:defRPr/>
            </a:pPr>
            <a:r>
              <a:rPr lang="en-US" altLang="ko-KR" sz="2400"/>
              <a:t>auto – </a:t>
            </a:r>
            <a:r>
              <a:rPr lang="ko-KR" altLang="en-US" sz="2400"/>
              <a:t>필요 시 스크롤 바 생성</a:t>
            </a:r>
            <a:endParaRPr lang="ko-KR" altLang="en-US" sz="2400"/>
          </a:p>
          <a:p>
            <a:pPr lvl="0">
              <a:defRPr/>
            </a:pPr>
            <a:endParaRPr lang="en-US" altLang="ko-KR" sz="3000"/>
          </a:p>
          <a:p>
            <a:pPr lvl="0">
              <a:defRPr/>
            </a:pPr>
            <a:endParaRPr lang="en-US" altLang="ko-KR" sz="3000"/>
          </a:p>
          <a:p>
            <a:pPr lvl="0">
              <a:defRPr/>
            </a:pPr>
            <a:endParaRPr lang="en-US" altLang="ko-KR" sz="3000"/>
          </a:p>
          <a:p>
            <a:pPr lvl="0">
              <a:defRPr/>
            </a:pPr>
            <a:endParaRPr lang="en-US" altLang="ko-KR" sz="3000"/>
          </a:p>
          <a:p>
            <a:pPr lvl="0">
              <a:defRPr/>
            </a:pPr>
            <a:endParaRPr lang="en-US" altLang="ko-KR" sz="3000"/>
          </a:p>
          <a:p>
            <a:pPr lvl="0">
              <a:defRPr/>
            </a:pPr>
            <a:r>
              <a:rPr lang="ko-KR" altLang="en-US" sz="3000"/>
              <a:t>높이가 지정된 블록 요소에서만 작동</a:t>
            </a:r>
            <a:endParaRPr lang="ko-KR" altLang="en-US" sz="3000"/>
          </a:p>
          <a:p>
            <a:pPr marL="0" lvl="0" indent="0">
              <a:buNone/>
              <a:defRPr/>
            </a:pPr>
            <a:endParaRPr lang="ko-KR" altLang="en-US" sz="30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51476" y="4516332"/>
            <a:ext cx="1800225" cy="165735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54417" y="4516332"/>
            <a:ext cx="1800225" cy="10001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657358" y="4516332"/>
            <a:ext cx="1800225" cy="113347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562971" y="4516331"/>
            <a:ext cx="1800225" cy="113347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093" y="1726622"/>
            <a:ext cx="10385946" cy="6260252"/>
          </a:xfrm>
        </p:spPr>
        <p:txBody>
          <a:bodyPr/>
          <a:lstStyle/>
          <a:p>
            <a:pPr lvl="0">
              <a:defRPr/>
            </a:pPr>
            <a:r>
              <a:rPr lang="en-US" altLang="ko-KR" sz="3000"/>
              <a:t>float : </a:t>
            </a:r>
            <a:r>
              <a:rPr lang="ko-KR" altLang="en-US" sz="3000"/>
              <a:t>블록 레벨의 요소를 정렬할 때 많이 사용</a:t>
            </a:r>
            <a:endParaRPr lang="ko-KR" altLang="en-US" sz="3000"/>
          </a:p>
          <a:p>
            <a:pPr lvl="1">
              <a:defRPr/>
            </a:pPr>
            <a:r>
              <a:rPr lang="ko-KR" altLang="en-US" sz="2400"/>
              <a:t>블록 레벨의 요소는 한 줄을 모두 차지하므로 다른 요소와 나란히 위치할 수 없다</a:t>
            </a:r>
            <a:r>
              <a:rPr lang="en-US" altLang="ko-KR" sz="2400"/>
              <a:t>.</a:t>
            </a:r>
            <a:endParaRPr lang="en-US" altLang="ko-KR" sz="2400"/>
          </a:p>
          <a:p>
            <a:pPr marL="594067" lvl="1" indent="0">
              <a:buNone/>
              <a:defRPr/>
            </a:pPr>
            <a:r>
              <a:rPr lang="en-US" altLang="ko-KR" sz="2400"/>
              <a:t>	(display: block =&gt; width 100%, </a:t>
            </a:r>
            <a:r>
              <a:rPr lang="ko-KR" altLang="en-US" sz="2400"/>
              <a:t>수직 정렬만 가능하다</a:t>
            </a:r>
            <a:r>
              <a:rPr lang="en-US" altLang="ko-KR" sz="2400"/>
              <a:t>.)</a:t>
            </a:r>
            <a:endParaRPr lang="en-US" altLang="ko-KR" sz="2400"/>
          </a:p>
          <a:p>
            <a:pPr marL="594067" lvl="1" indent="0">
              <a:buNone/>
              <a:defRPr/>
            </a:pPr>
            <a:endParaRPr lang="en-US" altLang="ko-KR" sz="2400"/>
          </a:p>
          <a:p>
            <a:pPr lvl="1">
              <a:defRPr/>
            </a:pPr>
            <a:r>
              <a:rPr lang="en-US" altLang="ko-KR" sz="2400"/>
              <a:t>float </a:t>
            </a:r>
            <a:r>
              <a:rPr lang="ko-KR" altLang="en-US" sz="2400"/>
              <a:t>속성 부여 시 필요한</a:t>
            </a:r>
            <a:r>
              <a:rPr lang="en-US" altLang="ko-KR" sz="2400"/>
              <a:t> </a:t>
            </a:r>
            <a:r>
              <a:rPr lang="ko-KR" altLang="en-US" sz="2400"/>
              <a:t>너비만 차지하도록 하고 다릉 요소가 들어올 만큼의 공간을  비워  </a:t>
            </a:r>
            <a:r>
              <a:rPr lang="en-US" altLang="ko-KR" sz="2400"/>
              <a:t>,</a:t>
            </a:r>
            <a:r>
              <a:rPr lang="ko-KR" altLang="en-US" sz="2400"/>
              <a:t>수평 정렬을 하기 위 헤 사용하는 기법</a:t>
            </a:r>
            <a:endParaRPr lang="ko-KR" altLang="en-US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7" name="제목 1"/>
          <p:cNvSpPr txBox="1"/>
          <p:nvPr/>
        </p:nvSpPr>
        <p:spPr>
          <a:xfrm>
            <a:off x="1109341" y="515731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 eaLnBrk="1" hangingPunct="1">
              <a:defRPr/>
            </a:pPr>
            <a:r>
              <a:rPr lang="en-US" altLang="ko-KR" sz="5720" kern="0">
                <a:latin typeface="+mj-lt"/>
              </a:rPr>
              <a:t>float</a:t>
            </a:r>
            <a:r>
              <a:rPr lang="ko-KR" altLang="en-US" sz="5720" kern="0">
                <a:latin typeface="+mj-lt"/>
              </a:rPr>
              <a:t>과 </a:t>
            </a:r>
            <a:r>
              <a:rPr lang="en-US" altLang="ko-KR" sz="5720" kern="0">
                <a:latin typeface="+mj-lt"/>
              </a:rPr>
              <a:t>clear(1/3)</a:t>
            </a:r>
            <a:endParaRPr lang="ko-KR" altLang="en-US" sz="5720" kern="0">
              <a:latin typeface="+mj-lt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97745" y="4955060"/>
            <a:ext cx="9324590" cy="31294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093" y="1726622"/>
            <a:ext cx="10385946" cy="6260252"/>
          </a:xfrm>
        </p:spPr>
        <p:txBody>
          <a:bodyPr/>
          <a:lstStyle/>
          <a:p>
            <a:pPr lvl="0">
              <a:defRPr/>
            </a:pPr>
            <a:r>
              <a:rPr lang="en-US" altLang="ko-KR" sz="3000"/>
              <a:t>clear : float </a:t>
            </a:r>
            <a:r>
              <a:rPr lang="ko-KR" altLang="en-US" sz="3000"/>
              <a:t>속성 중단 시 사용</a:t>
            </a:r>
            <a:endParaRPr lang="ko-KR" altLang="en-US" sz="3000"/>
          </a:p>
          <a:p>
            <a:pPr lvl="1">
              <a:defRPr/>
            </a:pPr>
            <a:r>
              <a:rPr lang="ko-KR" altLang="en-US" sz="2480"/>
              <a:t>이후의 요소들이 더는 </a:t>
            </a:r>
            <a:r>
              <a:rPr lang="en-US" altLang="ko-KR" sz="2480"/>
              <a:t>floot </a:t>
            </a:r>
            <a:r>
              <a:rPr lang="ko-KR" altLang="en-US" sz="2480"/>
              <a:t>속성에</a:t>
            </a:r>
            <a:r>
              <a:rPr lang="en-US" altLang="ko-KR" sz="2480"/>
              <a:t> </a:t>
            </a:r>
            <a:r>
              <a:rPr lang="ko-KR" altLang="en-US" sz="2480"/>
              <a:t>영향을 받지 않도록 설정</a:t>
            </a:r>
            <a:r>
              <a:rPr lang="en-US" altLang="ko-KR" sz="2480"/>
              <a:t>.</a:t>
            </a:r>
            <a:endParaRPr lang="en-US" altLang="ko-KR" sz="2480"/>
          </a:p>
          <a:p>
            <a:pPr lvl="1">
              <a:defRPr/>
            </a:pPr>
            <a:endParaRPr lang="en-US" altLang="ko-KR" sz="248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sp>
        <p:nvSpPr>
          <p:cNvPr id="7" name="제목 1"/>
          <p:cNvSpPr txBox="1"/>
          <p:nvPr/>
        </p:nvSpPr>
        <p:spPr>
          <a:xfrm>
            <a:off x="1109341" y="515731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 eaLnBrk="1" hangingPunct="1">
              <a:defRPr/>
            </a:pPr>
            <a:r>
              <a:rPr lang="en-US" altLang="ko-KR" sz="5720" kern="0">
                <a:latin typeface="+mj-lt"/>
              </a:rPr>
              <a:t>float</a:t>
            </a:r>
            <a:r>
              <a:rPr lang="ko-KR" altLang="en-US" sz="5720" kern="0">
                <a:latin typeface="+mj-lt"/>
              </a:rPr>
              <a:t>과 </a:t>
            </a:r>
            <a:r>
              <a:rPr lang="en-US" altLang="ko-KR" sz="5720" kern="0">
                <a:latin typeface="+mj-lt"/>
              </a:rPr>
              <a:t>clear(2/3)</a:t>
            </a:r>
            <a:endParaRPr lang="ko-KR" altLang="en-US" sz="5720" kern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09341" y="3417481"/>
            <a:ext cx="9468969" cy="39965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149176" y="6166023"/>
            <a:ext cx="5474045" cy="778476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45643" y="5282516"/>
            <a:ext cx="3732667" cy="1155354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09816" y="4411362"/>
            <a:ext cx="1112109" cy="222422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093" y="1726622"/>
            <a:ext cx="10385946" cy="6260252"/>
          </a:xfrm>
        </p:spPr>
        <p:txBody>
          <a:bodyPr/>
          <a:lstStyle/>
          <a:p>
            <a:pPr lvl="0">
              <a:defRPr/>
            </a:pPr>
            <a:r>
              <a:rPr lang="en-US" altLang="ko-KR" sz="3000"/>
              <a:t>div</a:t>
            </a:r>
            <a:r>
              <a:rPr lang="ko-KR" altLang="en-US" sz="3000"/>
              <a:t>요소와 </a:t>
            </a:r>
            <a:r>
              <a:rPr lang="en-US" altLang="ko-KR" sz="3000"/>
              <a:t>float </a:t>
            </a:r>
            <a:r>
              <a:rPr lang="ko-KR" altLang="en-US" sz="3000"/>
              <a:t>속성을 활용한 </a:t>
            </a:r>
            <a:r>
              <a:rPr lang="en-US" altLang="ko-KR" sz="3000"/>
              <a:t>layout</a:t>
            </a:r>
            <a:endParaRPr lang="en-US" altLang="ko-KR" sz="3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sp>
        <p:nvSpPr>
          <p:cNvPr id="7" name="제목 1"/>
          <p:cNvSpPr txBox="1"/>
          <p:nvPr/>
        </p:nvSpPr>
        <p:spPr>
          <a:xfrm>
            <a:off x="1109341" y="515731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 eaLnBrk="1" hangingPunct="1">
              <a:defRPr/>
            </a:pPr>
            <a:r>
              <a:rPr lang="en-US" altLang="ko-KR" sz="5720" kern="0">
                <a:latin typeface="+mj-lt"/>
              </a:rPr>
              <a:t>float</a:t>
            </a:r>
            <a:r>
              <a:rPr lang="ko-KR" altLang="en-US" sz="5720" kern="0">
                <a:latin typeface="+mj-lt"/>
              </a:rPr>
              <a:t>과 </a:t>
            </a:r>
            <a:r>
              <a:rPr lang="en-US" altLang="ko-KR" sz="5720" kern="0">
                <a:latin typeface="+mj-lt"/>
              </a:rPr>
              <a:t>clear(3/3)</a:t>
            </a:r>
            <a:endParaRPr lang="ko-KR" altLang="en-US" sz="5720" kern="0">
              <a:latin typeface="+mj-lt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48066" y="2745365"/>
            <a:ext cx="4906220" cy="422276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50284" y="2745365"/>
            <a:ext cx="4504898" cy="4222766"/>
          </a:xfrm>
          <a:prstGeom prst="rect">
            <a:avLst/>
          </a:prstGeom>
        </p:spPr>
      </p:pic>
      <p:sp>
        <p:nvSpPr>
          <p:cNvPr id="17" name="사각형 설명선 16"/>
          <p:cNvSpPr/>
          <p:nvPr/>
        </p:nvSpPr>
        <p:spPr>
          <a:xfrm>
            <a:off x="6132619" y="4356298"/>
            <a:ext cx="1847604" cy="333633"/>
          </a:xfrm>
          <a:custGeom>
            <a:avLst/>
            <a:gdLst>
              <a:gd name="connsiteX0" fmla="*/ 0 w 1227745"/>
              <a:gd name="connsiteY0" fmla="*/ 0 h 333633"/>
              <a:gd name="connsiteX1" fmla="*/ 204624 w 1227745"/>
              <a:gd name="connsiteY1" fmla="*/ 0 h 333633"/>
              <a:gd name="connsiteX2" fmla="*/ 204624 w 1227745"/>
              <a:gd name="connsiteY2" fmla="*/ 0 h 333633"/>
              <a:gd name="connsiteX3" fmla="*/ 511560 w 1227745"/>
              <a:gd name="connsiteY3" fmla="*/ 0 h 333633"/>
              <a:gd name="connsiteX4" fmla="*/ 1227745 w 1227745"/>
              <a:gd name="connsiteY4" fmla="*/ 0 h 333633"/>
              <a:gd name="connsiteX5" fmla="*/ 1227745 w 1227745"/>
              <a:gd name="connsiteY5" fmla="*/ 55606 h 333633"/>
              <a:gd name="connsiteX6" fmla="*/ 1227745 w 1227745"/>
              <a:gd name="connsiteY6" fmla="*/ 55606 h 333633"/>
              <a:gd name="connsiteX7" fmla="*/ 1227745 w 1227745"/>
              <a:gd name="connsiteY7" fmla="*/ 139014 h 333633"/>
              <a:gd name="connsiteX8" fmla="*/ 1227745 w 1227745"/>
              <a:gd name="connsiteY8" fmla="*/ 333633 h 333633"/>
              <a:gd name="connsiteX9" fmla="*/ 511560 w 1227745"/>
              <a:gd name="connsiteY9" fmla="*/ 333633 h 333633"/>
              <a:gd name="connsiteX10" fmla="*/ 204624 w 1227745"/>
              <a:gd name="connsiteY10" fmla="*/ 333633 h 333633"/>
              <a:gd name="connsiteX11" fmla="*/ 204624 w 1227745"/>
              <a:gd name="connsiteY11" fmla="*/ 333633 h 333633"/>
              <a:gd name="connsiteX12" fmla="*/ 0 w 1227745"/>
              <a:gd name="connsiteY12" fmla="*/ 333633 h 333633"/>
              <a:gd name="connsiteX13" fmla="*/ 0 w 1227745"/>
              <a:gd name="connsiteY13" fmla="*/ 139014 h 333633"/>
              <a:gd name="connsiteX14" fmla="*/ -325537 w 1227745"/>
              <a:gd name="connsiteY14" fmla="*/ 29350 h 333633"/>
              <a:gd name="connsiteX15" fmla="*/ 0 w 1227745"/>
              <a:gd name="connsiteY15" fmla="*/ 55606 h 333633"/>
              <a:gd name="connsiteX16" fmla="*/ 0 w 1227745"/>
              <a:gd name="connsiteY16" fmla="*/ 0 h 333633"/>
              <a:gd name="connsiteX0" fmla="*/ 325537 w 1847604"/>
              <a:gd name="connsiteY0" fmla="*/ 0 h 333633"/>
              <a:gd name="connsiteX1" fmla="*/ 530161 w 1847604"/>
              <a:gd name="connsiteY1" fmla="*/ 0 h 333633"/>
              <a:gd name="connsiteX2" fmla="*/ 530161 w 1847604"/>
              <a:gd name="connsiteY2" fmla="*/ 0 h 333633"/>
              <a:gd name="connsiteX3" fmla="*/ 837097 w 1847604"/>
              <a:gd name="connsiteY3" fmla="*/ 0 h 333633"/>
              <a:gd name="connsiteX4" fmla="*/ 1553282 w 1847604"/>
              <a:gd name="connsiteY4" fmla="*/ 0 h 333633"/>
              <a:gd name="connsiteX5" fmla="*/ 1553282 w 1847604"/>
              <a:gd name="connsiteY5" fmla="*/ 55606 h 333633"/>
              <a:gd name="connsiteX6" fmla="*/ 1553282 w 1847604"/>
              <a:gd name="connsiteY6" fmla="*/ 55606 h 333633"/>
              <a:gd name="connsiteX7" fmla="*/ 1847599 w 1847604"/>
              <a:gd name="connsiteY7" fmla="*/ 40211 h 333633"/>
              <a:gd name="connsiteX8" fmla="*/ 1553282 w 1847604"/>
              <a:gd name="connsiteY8" fmla="*/ 139014 h 333633"/>
              <a:gd name="connsiteX9" fmla="*/ 1553282 w 1847604"/>
              <a:gd name="connsiteY9" fmla="*/ 333633 h 333633"/>
              <a:gd name="connsiteX10" fmla="*/ 837097 w 1847604"/>
              <a:gd name="connsiteY10" fmla="*/ 333633 h 333633"/>
              <a:gd name="connsiteX11" fmla="*/ 530161 w 1847604"/>
              <a:gd name="connsiteY11" fmla="*/ 333633 h 333633"/>
              <a:gd name="connsiteX12" fmla="*/ 530161 w 1847604"/>
              <a:gd name="connsiteY12" fmla="*/ 333633 h 333633"/>
              <a:gd name="connsiteX13" fmla="*/ 325537 w 1847604"/>
              <a:gd name="connsiteY13" fmla="*/ 333633 h 333633"/>
              <a:gd name="connsiteX14" fmla="*/ 325537 w 1847604"/>
              <a:gd name="connsiteY14" fmla="*/ 139014 h 333633"/>
              <a:gd name="connsiteX15" fmla="*/ 0 w 1847604"/>
              <a:gd name="connsiteY15" fmla="*/ 29350 h 333633"/>
              <a:gd name="connsiteX16" fmla="*/ 325537 w 1847604"/>
              <a:gd name="connsiteY16" fmla="*/ 55606 h 333633"/>
              <a:gd name="connsiteX17" fmla="*/ 325537 w 1847604"/>
              <a:gd name="connsiteY17" fmla="*/ 0 h 33363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47604" h="333633">
                <a:moveTo>
                  <a:pt x="325537" y="0"/>
                </a:moveTo>
                <a:lnTo>
                  <a:pt x="530161" y="0"/>
                </a:lnTo>
                <a:lnTo>
                  <a:pt x="530161" y="0"/>
                </a:lnTo>
                <a:lnTo>
                  <a:pt x="837097" y="0"/>
                </a:lnTo>
                <a:lnTo>
                  <a:pt x="1553282" y="0"/>
                </a:lnTo>
                <a:lnTo>
                  <a:pt x="1553282" y="55606"/>
                </a:lnTo>
                <a:lnTo>
                  <a:pt x="1553282" y="55606"/>
                </a:lnTo>
                <a:cubicBezTo>
                  <a:pt x="1551840" y="66895"/>
                  <a:pt x="1849041" y="28922"/>
                  <a:pt x="1847599" y="40211"/>
                </a:cubicBezTo>
                <a:lnTo>
                  <a:pt x="1553282" y="139014"/>
                </a:lnTo>
                <a:lnTo>
                  <a:pt x="1553282" y="333633"/>
                </a:lnTo>
                <a:lnTo>
                  <a:pt x="837097" y="333633"/>
                </a:lnTo>
                <a:lnTo>
                  <a:pt x="530161" y="333633"/>
                </a:lnTo>
                <a:lnTo>
                  <a:pt x="530161" y="333633"/>
                </a:lnTo>
                <a:lnTo>
                  <a:pt x="325537" y="333633"/>
                </a:lnTo>
                <a:lnTo>
                  <a:pt x="325537" y="139014"/>
                </a:lnTo>
                <a:lnTo>
                  <a:pt x="0" y="29350"/>
                </a:lnTo>
                <a:lnTo>
                  <a:pt x="325537" y="55606"/>
                </a:lnTo>
                <a:lnTo>
                  <a:pt x="325537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lvl="0" indent="0" algn="ct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float: left;</a:t>
            </a:r>
            <a:endParaRPr kumimoji="0" lang="ko-KR" altLang="en-US" sz="1800" b="0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9" name="사각형 설명선 18"/>
          <p:cNvSpPr/>
          <p:nvPr/>
        </p:nvSpPr>
        <p:spPr>
          <a:xfrm>
            <a:off x="8783053" y="4356298"/>
            <a:ext cx="1324772" cy="333633"/>
          </a:xfrm>
          <a:prstGeom prst="wedgeRectCallout">
            <a:avLst>
              <a:gd name="adj1" fmla="val 70428"/>
              <a:gd name="adj2" fmla="val -3749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lvl="0" indent="0" algn="ct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1800" b="0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float: right;</a:t>
            </a:r>
            <a:endParaRPr kumimoji="0" lang="ko-KR" altLang="en-US" sz="1800" b="0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20" name="사각형 설명선 19"/>
          <p:cNvSpPr/>
          <p:nvPr/>
        </p:nvSpPr>
        <p:spPr>
          <a:xfrm>
            <a:off x="7799513" y="7143869"/>
            <a:ext cx="1324772" cy="333633"/>
          </a:xfrm>
          <a:prstGeom prst="wedgeRectCallout">
            <a:avLst>
              <a:gd name="adj1" fmla="val 4129"/>
              <a:gd name="adj2" fmla="val -1673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lvl="0" indent="0" algn="ct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/>
              <a:t>clear</a:t>
            </a:r>
            <a:r>
              <a:rPr kumimoji="0" lang="en-US" altLang="ko-KR" sz="1800" b="0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: both;</a:t>
            </a:r>
            <a:endParaRPr kumimoji="0" lang="ko-KR" altLang="en-US" sz="1800" b="0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093" y="1726622"/>
            <a:ext cx="10385946" cy="6260252"/>
          </a:xfrm>
        </p:spPr>
        <p:txBody>
          <a:bodyPr/>
          <a:lstStyle/>
          <a:p>
            <a:pPr lvl="0">
              <a:defRPr/>
            </a:pPr>
            <a:r>
              <a:rPr lang="en-US" altLang="ko-KR" sz="3000"/>
              <a:t>Semantic Elements</a:t>
            </a:r>
            <a:r>
              <a:rPr lang="ko-KR" altLang="en-US" sz="3000"/>
              <a:t> </a:t>
            </a:r>
            <a:r>
              <a:rPr lang="en-US" altLang="ko-KR" sz="3000"/>
              <a:t>: </a:t>
            </a:r>
            <a:r>
              <a:rPr lang="ko-KR" altLang="en-US" sz="3000"/>
              <a:t>웹 페이지의 구조를 쉽게 이해할 수 있도록 정의된 태그</a:t>
            </a:r>
            <a:r>
              <a:rPr lang="en-US" altLang="ko-KR" sz="3000"/>
              <a:t>. </a:t>
            </a:r>
            <a:r>
              <a:rPr lang="ko-KR" altLang="en-US" sz="3000"/>
              <a:t>단순 컨테이너 역할</a:t>
            </a:r>
            <a:endParaRPr lang="ko-KR" altLang="en-US" sz="3000"/>
          </a:p>
          <a:p>
            <a:pPr lvl="1">
              <a:defRPr/>
            </a:pPr>
            <a:r>
              <a:rPr lang="ko-KR" altLang="en-US" sz="2400"/>
              <a:t>개발자 간 혼란을 없애고</a:t>
            </a:r>
            <a:r>
              <a:rPr lang="en-US" altLang="ko-KR" sz="2400"/>
              <a:t>, </a:t>
            </a:r>
            <a:r>
              <a:rPr lang="ko-KR" altLang="en-US" sz="2400"/>
              <a:t>검색 엔진 등에서 소스를 쉽게 판독</a:t>
            </a:r>
            <a:endParaRPr lang="en-US" altLang="ko-KR" sz="3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7" name="제목 1"/>
          <p:cNvSpPr txBox="1"/>
          <p:nvPr/>
        </p:nvSpPr>
        <p:spPr>
          <a:xfrm>
            <a:off x="1109341" y="515731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 eaLnBrk="1" hangingPunct="1">
              <a:defRPr/>
            </a:pPr>
            <a:r>
              <a:rPr lang="ko-KR" altLang="en-US" sz="5720" kern="0">
                <a:latin typeface="+mj-lt"/>
              </a:rPr>
              <a:t>웹사이트 레이아웃</a:t>
            </a:r>
            <a:r>
              <a:rPr lang="en-US" altLang="ko-KR" sz="5720" kern="0">
                <a:latin typeface="+mj-lt"/>
              </a:rPr>
              <a:t>(1/3)</a:t>
            </a:r>
            <a:endParaRPr lang="en-US" altLang="ko-KR" sz="5720" kern="0">
              <a:latin typeface="+mj-lt"/>
            </a:endParaRPr>
          </a:p>
        </p:txBody>
      </p:sp>
      <p:graphicFrame>
        <p:nvGraphicFramePr>
          <p:cNvPr id="11" name="내용 개체 틀 3"/>
          <p:cNvGraphicFramePr/>
          <p:nvPr/>
        </p:nvGraphicFramePr>
        <p:xfrm>
          <a:off x="997367" y="3473698"/>
          <a:ext cx="9701398" cy="43863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86258"/>
                <a:gridCol w="7915140"/>
              </a:tblGrid>
              <a:tr h="420205">
                <a:tc>
                  <a:txBody>
                    <a:bodyPr vert="horz" lIns="84156" tIns="23267" rIns="84156" bIns="23267" anchor="ctr" anchorCtr="0"/>
                    <a:p>
                      <a:pPr marL="0" marR="0" lvl="0" indent="0"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>
                          <a:effectLst/>
                          <a:latin typeface="+mj-lt"/>
                          <a:ea typeface="나눔고딕코딩"/>
                        </a:rPr>
                        <a:t>태그</a:t>
                      </a:r>
                      <a:endParaRPr lang="ko-KR" altLang="en-US" sz="2000" b="1" i="0" kern="0" spc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84156" tIns="23267" rIns="84156" bIns="23267" anchor="ctr" anchorCtr="0"/>
                    <a:p>
                      <a:pPr marL="0" marR="0" lvl="0" indent="0"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000" b="1" kern="0" spc="0">
                          <a:effectLst/>
                          <a:latin typeface="+mj-lt"/>
                          <a:ea typeface="나눔고딕코딩"/>
                        </a:rPr>
                        <a:t>설명</a:t>
                      </a:r>
                      <a:endParaRPr lang="ko-KR" altLang="en-US" sz="2000" b="1" i="0" kern="0" spc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2331">
                <a:tc>
                  <a:txBody>
                    <a:bodyPr vert="horz" lIns="84156" tIns="23267" rIns="84156" bIns="23267" anchor="ctr" anchorCtr="0"/>
                    <a:p>
                      <a:pPr marL="0" marR="0" lvl="0" indent="0"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kern="0" spc="0">
                          <a:effectLst/>
                          <a:latin typeface="+mj-lt"/>
                          <a:ea typeface="나눔고딕코딩"/>
                        </a:rPr>
                        <a:t>&lt;header&gt;</a:t>
                      </a:r>
                      <a:endParaRPr lang="en-US" sz="1600" i="0" kern="0" spc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 vert="horz" lIns="84156" tIns="23267" rIns="84156" bIns="23267" anchor="ctr" anchorCtr="0"/>
                    <a:p>
                      <a:pPr marL="0" marR="0" lvl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kern="0" spc="0">
                          <a:effectLst/>
                          <a:latin typeface="+mj-lt"/>
                          <a:ea typeface="나눔고딕코딩"/>
                        </a:rPr>
                        <a:t> 문서의 머리말로</a:t>
                      </a:r>
                      <a:r>
                        <a:rPr lang="en-US" altLang="ko-KR" sz="1600" i="0" kern="0" spc="0" baseline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/>
                        </a:rPr>
                        <a:t> </a:t>
                      </a:r>
                      <a:r>
                        <a:rPr lang="ko-KR" altLang="en-US" sz="1600" i="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/>
                        </a:rPr>
                        <a:t>홈페이지 상단에 로고나 메인 메뉴를 포함</a:t>
                      </a:r>
                      <a:endParaRPr lang="ko-KR" altLang="en-US" sz="1600" i="0" kern="0" spc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/>
                      </a:endParaRPr>
                    </a:p>
                    <a:p>
                      <a:pPr marL="0" marR="0" lvl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i="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/>
                        </a:rPr>
                        <a:t> headline tag</a:t>
                      </a:r>
                      <a:r>
                        <a:rPr lang="ko-KR" altLang="en-US" sz="1600" i="0" kern="0" spc="0" baseline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/>
                        </a:rPr>
                        <a:t> 하나를 가지고 있어야 함</a:t>
                      </a:r>
                      <a:endParaRPr lang="ko-KR" altLang="en-US" sz="1600" i="0" kern="0" spc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/>
                      </a:endParaRPr>
                    </a:p>
                  </a:txBody>
                  <a:tcPr marL="84156" marR="84156" marT="23267" marB="23267" anchor="ctr"/>
                </a:tc>
              </a:tr>
              <a:tr h="482331">
                <a:tc>
                  <a:txBody>
                    <a:bodyPr vert="horz" lIns="84156" tIns="23267" rIns="84156" bIns="23267" anchor="ctr" anchorCtr="0"/>
                    <a:p>
                      <a:pPr marL="0" marR="0" lvl="0" indent="0"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kern="0" spc="0">
                          <a:effectLst/>
                          <a:latin typeface="+mj-lt"/>
                          <a:ea typeface="나눔고딕코딩"/>
                        </a:rPr>
                        <a:t>&lt;footer&gt;</a:t>
                      </a:r>
                      <a:endParaRPr lang="en-US" sz="1600" i="0" kern="0" spc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 vert="horz" lIns="84156" tIns="23267" rIns="84156" bIns="23267" anchor="ctr" anchorCtr="0"/>
                    <a:p>
                      <a:pPr marL="0" marR="0" lvl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kern="0" spc="0">
                          <a:effectLst/>
                          <a:latin typeface="+mj-lt"/>
                          <a:ea typeface="나눔고딕코딩"/>
                        </a:rPr>
                        <a:t>문서의 꼬리말</a:t>
                      </a:r>
                      <a:r>
                        <a:rPr lang="en-US" altLang="ko-KR" sz="1600" kern="0" spc="0">
                          <a:effectLst/>
                          <a:latin typeface="+mj-lt"/>
                          <a:ea typeface="나눔고딕코딩"/>
                        </a:rPr>
                        <a:t>(</a:t>
                      </a:r>
                      <a:r>
                        <a:rPr lang="ko-KR" altLang="en-US" sz="1600" kern="0" spc="0">
                          <a:effectLst/>
                          <a:latin typeface="+mj-lt"/>
                          <a:ea typeface="나눔고딕코딩"/>
                        </a:rPr>
                        <a:t>바닥글</a:t>
                      </a:r>
                      <a:r>
                        <a:rPr lang="en-US" altLang="ko-KR" sz="1600" kern="0" spc="0">
                          <a:effectLst/>
                          <a:latin typeface="+mj-lt"/>
                          <a:ea typeface="나눔고딕코딩"/>
                        </a:rPr>
                        <a:t>)</a:t>
                      </a:r>
                      <a:r>
                        <a:rPr lang="ko-KR" altLang="en-US" sz="1600" kern="0" spc="0">
                          <a:effectLst/>
                          <a:latin typeface="+mj-lt"/>
                          <a:ea typeface="나눔고딕코딩"/>
                        </a:rPr>
                        <a:t>로서 한 페이지에 한 번만 작성</a:t>
                      </a:r>
                      <a:endParaRPr lang="ko-KR" altLang="en-US" sz="1600" kern="0" spc="0">
                        <a:effectLst/>
                        <a:latin typeface="+mj-lt"/>
                        <a:ea typeface="나눔고딕코딩"/>
                      </a:endParaRPr>
                    </a:p>
                    <a:p>
                      <a:pPr marL="0" marR="0" lvl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i="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/>
                        </a:rPr>
                        <a:t>제작자의 정보</a:t>
                      </a:r>
                      <a:r>
                        <a:rPr lang="en-US" altLang="ko-KR" sz="1600" i="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/>
                        </a:rPr>
                        <a:t>, </a:t>
                      </a:r>
                      <a:r>
                        <a:rPr lang="ko-KR" altLang="en-US" sz="1600" i="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/>
                        </a:rPr>
                        <a:t>연락처 정보</a:t>
                      </a:r>
                      <a:r>
                        <a:rPr lang="en-US" altLang="ko-KR" sz="1600" i="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/>
                        </a:rPr>
                        <a:t>, </a:t>
                      </a:r>
                      <a:r>
                        <a:rPr lang="ko-KR" altLang="en-US" sz="1600" i="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/>
                        </a:rPr>
                        <a:t>저작권 정보 등을 나타냄</a:t>
                      </a:r>
                      <a:endParaRPr lang="en-US" altLang="ko-KR" sz="1600" i="0" kern="0" spc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/>
                      </a:endParaRPr>
                    </a:p>
                  </a:txBody>
                  <a:tcPr marL="84156" marR="84156" marT="23267" marB="23267" anchor="ctr"/>
                </a:tc>
              </a:tr>
              <a:tr h="482331">
                <a:tc>
                  <a:txBody>
                    <a:bodyPr vert="horz" lIns="84156" tIns="23267" rIns="84156" bIns="23267" anchor="ctr" anchorCtr="0"/>
                    <a:p>
                      <a:pPr marL="0" marR="0" lvl="0" indent="0"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kern="0" spc="0">
                          <a:effectLst/>
                          <a:latin typeface="+mj-lt"/>
                          <a:ea typeface="나눔고딕코딩"/>
                        </a:rPr>
                        <a:t>&lt;section&gt;</a:t>
                      </a:r>
                      <a:endParaRPr lang="en-US" sz="1600" i="0" kern="0" spc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 vert="horz" lIns="84156" tIns="23267" rIns="84156" bIns="23267" anchor="ctr" anchorCtr="0"/>
                    <a:p>
                      <a:pPr marL="0" marR="0" lvl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kern="0" spc="0">
                          <a:effectLst/>
                          <a:latin typeface="+mj-lt"/>
                          <a:ea typeface="나눔고딕코딩"/>
                        </a:rPr>
                        <a:t>제목이 있는 주제별 콘텐츠 영역 </a:t>
                      </a:r>
                      <a:r>
                        <a:rPr lang="en-US" altLang="ko-KR" sz="1600" kern="0" spc="0">
                          <a:effectLst/>
                          <a:latin typeface="+mj-lt"/>
                          <a:ea typeface="나눔고딕코딩"/>
                        </a:rPr>
                        <a:t>(headline tag</a:t>
                      </a:r>
                      <a:r>
                        <a:rPr lang="en-US" altLang="ko-KR" sz="1600" kern="0" spc="0" baseline="0">
                          <a:effectLst/>
                          <a:latin typeface="+mj-lt"/>
                          <a:ea typeface="나눔고딕코딩"/>
                        </a:rPr>
                        <a:t> </a:t>
                      </a:r>
                      <a:r>
                        <a:rPr lang="ko-KR" altLang="en-US" sz="1600" kern="0" spc="0" baseline="0">
                          <a:effectLst/>
                          <a:latin typeface="+mj-lt"/>
                          <a:ea typeface="나눔고딕코딩"/>
                        </a:rPr>
                        <a:t>하나를 가지고 있어야 함</a:t>
                      </a:r>
                      <a:r>
                        <a:rPr lang="en-US" altLang="ko-KR" sz="1600" kern="0" spc="0" baseline="0">
                          <a:effectLst/>
                          <a:latin typeface="+mj-lt"/>
                          <a:ea typeface="나눔고딕코딩"/>
                        </a:rPr>
                        <a:t>)</a:t>
                      </a:r>
                      <a:endParaRPr lang="ko-KR" altLang="en-US" sz="1600" i="0" kern="0" spc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/>
                      </a:endParaRPr>
                    </a:p>
                  </a:txBody>
                  <a:tcPr marL="84156" marR="84156" marT="23267" marB="23267" anchor="ctr"/>
                </a:tc>
              </a:tr>
              <a:tr h="482331">
                <a:tc>
                  <a:txBody>
                    <a:bodyPr vert="horz" lIns="84156" tIns="23267" rIns="84156" bIns="23267" anchor="ctr" anchorCtr="0"/>
                    <a:p>
                      <a:pPr marL="0" marR="0" lvl="0" indent="0"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kern="0" spc="0">
                          <a:effectLst/>
                          <a:latin typeface="+mj-lt"/>
                          <a:ea typeface="나눔고딕코딩"/>
                        </a:rPr>
                        <a:t>&lt;ar</a:t>
                      </a:r>
                      <a:r>
                        <a:rPr lang="en-US" altLang="ko-KR" sz="1600" kern="0" spc="0">
                          <a:effectLst/>
                          <a:latin typeface="+mj-lt"/>
                          <a:ea typeface="나눔고딕코딩"/>
                        </a:rPr>
                        <a:t>ticle</a:t>
                      </a:r>
                      <a:r>
                        <a:rPr lang="en-US" sz="1600" kern="0" spc="0">
                          <a:effectLst/>
                          <a:latin typeface="+mj-lt"/>
                          <a:ea typeface="나눔고딕코딩"/>
                        </a:rPr>
                        <a:t>&gt;</a:t>
                      </a:r>
                      <a:endParaRPr lang="en-US" sz="1600" i="0" kern="0" spc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 vert="horz" lIns="84156" tIns="23267" rIns="84156" bIns="23267" anchor="ctr" anchorCtr="0"/>
                    <a:p>
                      <a:pPr marL="0" marR="0" lvl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kern="0" spc="0">
                          <a:effectLst/>
                          <a:latin typeface="+mj-lt"/>
                          <a:ea typeface="나눔고딕코딩"/>
                        </a:rPr>
                        <a:t>웹 사이트와 독립적인 콘텐츠 정의 시 사용 </a:t>
                      </a:r>
                      <a:r>
                        <a:rPr lang="en-US" altLang="ko-KR" sz="1600" kern="0" spc="0">
                          <a:effectLst/>
                          <a:latin typeface="+mj-lt"/>
                          <a:ea typeface="나눔고딕코딩"/>
                        </a:rPr>
                        <a:t> | </a:t>
                      </a:r>
                      <a:r>
                        <a:rPr lang="ko-KR" altLang="en-US" sz="1600" i="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/>
                        </a:rPr>
                        <a:t>블로그의 포스트</a:t>
                      </a:r>
                      <a:r>
                        <a:rPr lang="en-US" altLang="ko-KR" sz="1600" i="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/>
                        </a:rPr>
                        <a:t>, </a:t>
                      </a:r>
                      <a:r>
                        <a:rPr lang="ko-KR" altLang="en-US" sz="1600" i="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/>
                        </a:rPr>
                        <a:t>신문기사 등</a:t>
                      </a:r>
                      <a:endParaRPr lang="ko-KR" altLang="en-US" sz="1600" i="0" kern="0" spc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/>
                      </a:endParaRPr>
                    </a:p>
                  </a:txBody>
                  <a:tcPr marL="84156" marR="84156" marT="23267" marB="23267" anchor="ctr"/>
                </a:tc>
              </a:tr>
              <a:tr h="482331">
                <a:tc>
                  <a:txBody>
                    <a:bodyPr vert="horz" lIns="84156" tIns="23267" rIns="84156" bIns="23267" anchor="ctr" anchorCtr="0"/>
                    <a:p>
                      <a:pPr marL="0" marR="0" lvl="0" indent="0"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kern="0" spc="0">
                          <a:effectLst/>
                          <a:latin typeface="+mj-lt"/>
                          <a:ea typeface="나눔고딕코딩"/>
                        </a:rPr>
                        <a:t>&lt;nav&gt;</a:t>
                      </a:r>
                      <a:endParaRPr lang="en-US" sz="1600" i="0" kern="0" spc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 vert="horz" lIns="84156" tIns="23267" rIns="84156" bIns="23267" anchor="ctr" anchorCtr="0"/>
                    <a:p>
                      <a:pPr marL="0" marR="0" lvl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kern="0" spc="0">
                          <a:effectLst/>
                          <a:latin typeface="+mj-lt"/>
                          <a:ea typeface="나눔고딕코딩"/>
                        </a:rPr>
                        <a:t>내비게이션 링크</a:t>
                      </a:r>
                      <a:r>
                        <a:rPr lang="en-US" altLang="ko-KR" sz="1600" kern="0" spc="0" baseline="0">
                          <a:effectLst/>
                          <a:latin typeface="+mj-lt"/>
                          <a:ea typeface="나눔고딕코딩"/>
                        </a:rPr>
                        <a:t> | </a:t>
                      </a:r>
                      <a:r>
                        <a:rPr lang="ko-KR" altLang="en-US" sz="1600" i="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/>
                        </a:rPr>
                        <a:t>메뉴</a:t>
                      </a:r>
                      <a:r>
                        <a:rPr lang="en-US" altLang="ko-KR" sz="1600" i="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/>
                        </a:rPr>
                        <a:t>, </a:t>
                      </a:r>
                      <a:r>
                        <a:rPr lang="ko-KR" altLang="en-US" sz="1600" i="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/>
                        </a:rPr>
                        <a:t>목차</a:t>
                      </a:r>
                      <a:r>
                        <a:rPr lang="en-US" altLang="ko-KR" sz="1600" i="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/>
                        </a:rPr>
                        <a:t>, </a:t>
                      </a:r>
                      <a:r>
                        <a:rPr lang="ko-KR" altLang="en-US" sz="1600" i="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/>
                        </a:rPr>
                        <a:t>인덱스 등을</a:t>
                      </a:r>
                      <a:r>
                        <a:rPr lang="ko-KR" altLang="en-US" sz="1600" i="0" kern="0" spc="0" baseline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/>
                        </a:rPr>
                        <a:t> 표현</a:t>
                      </a:r>
                      <a:endParaRPr lang="ko-KR" altLang="en-US" sz="1600" i="0" kern="0" spc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/>
                      </a:endParaRPr>
                    </a:p>
                  </a:txBody>
                  <a:tcPr marL="84156" marR="84156" marT="23267" marB="23267" anchor="ctr"/>
                </a:tc>
              </a:tr>
              <a:tr h="481416">
                <a:tc>
                  <a:txBody>
                    <a:bodyPr vert="horz" lIns="84156" tIns="23267" rIns="84156" bIns="23267" anchor="ctr" anchorCtr="0"/>
                    <a:p>
                      <a:pPr marL="0" marR="0" lvl="0" indent="0"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kern="0" spc="0">
                          <a:effectLst/>
                          <a:latin typeface="+mj-lt"/>
                          <a:ea typeface="나눔고딕코딩"/>
                        </a:rPr>
                        <a:t>&lt;aside&gt;</a:t>
                      </a:r>
                      <a:endParaRPr lang="en-US" sz="1600" i="0" kern="0" spc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 vert="horz" lIns="84156" tIns="23267" rIns="84156" bIns="23267" anchor="ctr" anchorCtr="0"/>
                    <a:p>
                      <a:pPr marL="0" marR="0" lvl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i="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/>
                        </a:rPr>
                        <a:t>좌우측 사이드 바</a:t>
                      </a:r>
                      <a:r>
                        <a:rPr lang="en-US" altLang="ko-KR" sz="1600" i="0" kern="0" spc="0" baseline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/>
                        </a:rPr>
                        <a:t> | </a:t>
                      </a:r>
                      <a:r>
                        <a:rPr lang="ko-KR" altLang="en-US" sz="1600" i="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/>
                        </a:rPr>
                        <a:t>페이지 콘텐츠 외 콘텐츠</a:t>
                      </a:r>
                      <a:r>
                        <a:rPr lang="en-US" altLang="ko-KR" sz="1600" i="0" kern="0" spc="0" baseline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/>
                        </a:rPr>
                        <a:t> </a:t>
                      </a:r>
                      <a:r>
                        <a:rPr lang="en-US" altLang="ko-KR" sz="1600" i="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/>
                        </a:rPr>
                        <a:t>(</a:t>
                      </a:r>
                      <a:r>
                        <a:rPr lang="ko-KR" altLang="en-US" sz="1600" i="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/>
                        </a:rPr>
                        <a:t>배너</a:t>
                      </a:r>
                      <a:r>
                        <a:rPr lang="en-US" altLang="ko-KR" sz="1600" i="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/>
                        </a:rPr>
                        <a:t>, </a:t>
                      </a:r>
                      <a:r>
                        <a:rPr lang="ko-KR" altLang="en-US" sz="1600" i="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/>
                        </a:rPr>
                        <a:t>퀵 메뉴 등</a:t>
                      </a:r>
                      <a:r>
                        <a:rPr lang="en-US" altLang="ko-KR" sz="1600" i="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/>
                        </a:rPr>
                        <a:t>)</a:t>
                      </a:r>
                      <a:r>
                        <a:rPr lang="ko-KR" altLang="en-US" sz="1600" i="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/>
                        </a:rPr>
                        <a:t>를 정의</a:t>
                      </a:r>
                      <a:endParaRPr lang="en-US" altLang="ko-KR" sz="1600" i="0" kern="0" spc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/>
                      </a:endParaRPr>
                    </a:p>
                  </a:txBody>
                  <a:tcPr marL="84156" marR="84156" marT="23267" marB="23267" anchor="ctr"/>
                </a:tc>
              </a:tr>
              <a:tr h="481416">
                <a:tc>
                  <a:txBody>
                    <a:bodyPr vert="horz" lIns="84156" tIns="23267" rIns="84156" bIns="23267" anchor="ctr" anchorCtr="0"/>
                    <a:p>
                      <a:pPr marL="0" marR="0" lvl="0" indent="0"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kern="0" spc="0">
                          <a:effectLst/>
                          <a:latin typeface="+mj-lt"/>
                          <a:ea typeface="나눔고딕코딩"/>
                        </a:rPr>
                        <a:t>&lt;figure&gt;</a:t>
                      </a:r>
                      <a:endParaRPr lang="en-US" sz="1600" i="0" kern="0" spc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 vert="horz" lIns="84156" tIns="23267" rIns="84156" bIns="23267" anchor="ctr" anchorCtr="0"/>
                    <a:p>
                      <a:pPr marL="0" marR="0" lvl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kern="0" spc="0">
                          <a:effectLst/>
                          <a:latin typeface="+mj-lt"/>
                          <a:ea typeface="나눔고딕코딩"/>
                        </a:rPr>
                        <a:t>그림</a:t>
                      </a:r>
                      <a:r>
                        <a:rPr lang="en-US" altLang="ko-KR" sz="1600" kern="0" spc="0">
                          <a:effectLst/>
                          <a:latin typeface="+mj-lt"/>
                          <a:ea typeface="나눔고딕코딩"/>
                        </a:rPr>
                        <a:t>, </a:t>
                      </a:r>
                      <a:r>
                        <a:rPr lang="ko-KR" altLang="en-US" sz="1600" kern="0" spc="0">
                          <a:effectLst/>
                          <a:latin typeface="+mj-lt"/>
                          <a:ea typeface="나눔고딕코딩"/>
                        </a:rPr>
                        <a:t>사진</a:t>
                      </a:r>
                      <a:r>
                        <a:rPr lang="en-US" altLang="ko-KR" sz="1600" kern="0" spc="0">
                          <a:effectLst/>
                          <a:latin typeface="+mj-lt"/>
                          <a:ea typeface="나눔고딕코딩"/>
                        </a:rPr>
                        <a:t>, </a:t>
                      </a:r>
                      <a:r>
                        <a:rPr lang="ko-KR" altLang="en-US" sz="1600" kern="0" spc="0">
                          <a:effectLst/>
                          <a:latin typeface="+mj-lt"/>
                          <a:ea typeface="나눔고딕코딩"/>
                        </a:rPr>
                        <a:t>도표</a:t>
                      </a:r>
                      <a:r>
                        <a:rPr lang="en-US" altLang="ko-KR" sz="1600" kern="0" spc="0" baseline="0">
                          <a:effectLst/>
                          <a:latin typeface="+mj-lt"/>
                          <a:ea typeface="나눔고딕코딩"/>
                        </a:rPr>
                        <a:t> </a:t>
                      </a:r>
                      <a:r>
                        <a:rPr lang="ko-KR" altLang="en-US" sz="1600" kern="0" spc="0" baseline="0">
                          <a:effectLst/>
                          <a:latin typeface="+mj-lt"/>
                          <a:ea typeface="나눔고딕코딩"/>
                        </a:rPr>
                        <a:t>등의 멀티미디어 콘텐츠 표시</a:t>
                      </a:r>
                      <a:endParaRPr lang="en-US" altLang="ko-KR" sz="1600" kern="0" spc="0" baseline="0">
                        <a:effectLst/>
                        <a:latin typeface="+mj-lt"/>
                        <a:ea typeface="나눔고딕코딩"/>
                      </a:endParaRPr>
                    </a:p>
                  </a:txBody>
                  <a:tcPr marL="84156" marR="84156" marT="23267" marB="23267" anchor="ctr"/>
                </a:tc>
              </a:tr>
              <a:tr h="491659">
                <a:tc>
                  <a:txBody>
                    <a:bodyPr vert="horz" lIns="84156" tIns="23267" rIns="84156" bIns="23267" anchor="ctr" anchorCtr="0"/>
                    <a:p>
                      <a:pPr marL="0" marR="0" lvl="0" indent="0"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kern="0" spc="0">
                          <a:effectLst/>
                          <a:latin typeface="+mj-lt"/>
                          <a:ea typeface="나눔고딕코딩"/>
                        </a:rPr>
                        <a:t>&lt;figcaption&gt;</a:t>
                      </a:r>
                      <a:endParaRPr lang="en-US" sz="1600" i="0" kern="0" spc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 vert="horz" lIns="84156" tIns="23267" rIns="84156" bIns="23267" anchor="ctr" anchorCtr="0"/>
                    <a:p>
                      <a:pPr marL="0" marR="0" lvl="0" indent="0" algn="just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600" kern="0" spc="0">
                          <a:effectLst/>
                          <a:latin typeface="+mj-lt"/>
                          <a:ea typeface="나눔고딕코딩"/>
                        </a:rPr>
                        <a:t>&lt;figure&gt;</a:t>
                      </a:r>
                      <a:r>
                        <a:rPr lang="ko-KR" altLang="en-US" sz="1600" kern="0" spc="0">
                          <a:effectLst/>
                          <a:latin typeface="+mj-lt"/>
                          <a:ea typeface="나눔고딕코딩"/>
                        </a:rPr>
                        <a:t>요소에 대한 캡션을 정의</a:t>
                      </a:r>
                      <a:endParaRPr lang="en-US" altLang="ko-KR" sz="1600" kern="0" spc="0">
                        <a:effectLst/>
                        <a:latin typeface="+mj-lt"/>
                        <a:ea typeface="나눔고딕코딩"/>
                      </a:endParaRPr>
                    </a:p>
                  </a:txBody>
                  <a:tcPr marL="84156" marR="84156" marT="23267" marB="23267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 eaLnBrk="1" hangingPunct="1">
              <a:defRPr/>
            </a:pPr>
            <a:r>
              <a:rPr lang="ko-KR" altLang="en-US" kern="0">
                <a:latin typeface="+mj-lt"/>
              </a:rPr>
              <a:t>웹사이트 레이아웃</a:t>
            </a:r>
            <a:r>
              <a:rPr lang="en-US" altLang="ko-KR" kern="0">
                <a:latin typeface="+mj-lt"/>
              </a:rPr>
              <a:t>(2/3)</a:t>
            </a:r>
            <a:endParaRPr lang="en-US" altLang="ko-KR" kern="0"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웹사이트 구조의 요소 변화 </a:t>
            </a:r>
            <a:r>
              <a:rPr lang="en-US" altLang="ko-KR"/>
              <a:t>– </a:t>
            </a:r>
            <a:r>
              <a:rPr lang="ko-KR" altLang="en-US"/>
              <a:t>시맨틱 요소                                                                        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3980" y="2567233"/>
            <a:ext cx="5170469" cy="42751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10173" y="2630812"/>
            <a:ext cx="5811060" cy="42235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0526" y="1901031"/>
            <a:ext cx="10123714" cy="6115050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mtClean="0"/>
              <a:t>연습</a:t>
            </a:r>
            <a:r>
              <a:rPr lang="en-US" altLang="ko-KR" smtClean="0"/>
              <a:t>2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flex1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300">
                <a:solidFill>
                  <a:srgbClr val="555555"/>
                </a:solidFill>
                <a:latin typeface="Avenir"/>
                <a:ea typeface="Avenir"/>
              </a:rPr>
              <a:t>flexbox는 뷰포트나 요소의 크기가 불명확하거나 동적으로 변할 때에도 효율적으로 요소를 배치, 정렬, 분산할 수 있는 방법을 제공하는 CSS3의 새로운 레이아웃 방식이다. </a:t>
            </a:r>
            <a:endParaRPr lang="ko-KR" altLang="en-US" sz="2300">
              <a:solidFill>
                <a:srgbClr val="555555"/>
              </a:solidFill>
              <a:latin typeface="Avenir"/>
              <a:ea typeface="Avenir"/>
            </a:endParaRPr>
          </a:p>
          <a:p>
            <a:pPr>
              <a:defRPr/>
            </a:pPr>
            <a:r>
              <a:rPr lang="ko-KR" altLang="en-US" sz="2300">
                <a:solidFill>
                  <a:srgbClr val="555555"/>
                </a:solidFill>
                <a:latin typeface="Avenir"/>
                <a:ea typeface="Avenir"/>
              </a:rPr>
              <a:t>flexbox의 장점을 한 마디로 표현하면 복잡한 계산 없이 요소의 크기와 순서를 유연하게 배치할 수 있다</a:t>
            </a:r>
            <a:endParaRPr lang="ko-KR" altLang="en-US" sz="2300">
              <a:solidFill>
                <a:srgbClr val="555555"/>
              </a:solidFill>
              <a:latin typeface="Avenir"/>
              <a:ea typeface="Avenir"/>
            </a:endParaRPr>
          </a:p>
          <a:p>
            <a:pPr>
              <a:defRPr/>
            </a:pPr>
            <a:r>
              <a:rPr lang="ko-KR" altLang="en-US" sz="2300">
                <a:solidFill>
                  <a:srgbClr val="555555"/>
                </a:solidFill>
                <a:latin typeface="Avenir"/>
                <a:ea typeface="Avenir"/>
              </a:rPr>
              <a:t>flexbox는 복수의 자식 요소인 flex item과 그 상위 부모 요소인 flex container로 구성된다.</a:t>
            </a:r>
            <a:endParaRPr lang="ko-KR" altLang="en-US" sz="2300">
              <a:solidFill>
                <a:srgbClr val="555555"/>
              </a:solidFill>
              <a:latin typeface="Avenir"/>
              <a:ea typeface="Avenir"/>
            </a:endParaRPr>
          </a:p>
          <a:p>
            <a:pPr>
              <a:defRPr/>
            </a:pPr>
            <a:r>
              <a:rPr lang="ko-KR" altLang="en-US" sz="2300">
                <a:solidFill>
                  <a:srgbClr val="880000"/>
                </a:solidFill>
                <a:latin typeface="Courier"/>
                <a:ea typeface="Courier"/>
              </a:rPr>
              <a:t>.flex_container</a:t>
            </a:r>
            <a:r>
              <a:rPr lang="ko-KR" altLang="en-US" sz="2300">
                <a:solidFill>
                  <a:srgbClr val="444444"/>
                </a:solidFill>
                <a:latin typeface="Courier"/>
                <a:ea typeface="Courier"/>
              </a:rPr>
              <a:t>{ </a:t>
            </a:r>
            <a:r>
              <a:rPr lang="ko-KR" altLang="en-US" sz="2300" b="1">
                <a:solidFill>
                  <a:srgbClr val="444444"/>
                </a:solidFill>
                <a:latin typeface="Courier"/>
                <a:ea typeface="Courier"/>
              </a:rPr>
              <a:t>display: flex;}</a:t>
            </a:r>
            <a:endParaRPr lang="ko-KR" altLang="en-US" sz="2300" b="1">
              <a:solidFill>
                <a:srgbClr val="444444"/>
              </a:solidFill>
              <a:latin typeface="Courier"/>
              <a:ea typeface="Courier"/>
            </a:endParaRPr>
          </a:p>
          <a:p>
            <a:pPr>
              <a:defRPr/>
            </a:pPr>
            <a:endParaRPr lang="ko-KR" altLang="en-US" sz="2300" b="1">
              <a:solidFill>
                <a:srgbClr val="444444"/>
              </a:solidFill>
              <a:latin typeface="Courier"/>
              <a:ea typeface="Courie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  <p:pic>
        <p:nvPicPr>
          <p:cNvPr id="5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282210" y="5360866"/>
            <a:ext cx="5731237" cy="24062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flex2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400">
                <a:latin typeface="굴림"/>
                <a:ea typeface="굴림"/>
              </a:rPr>
              <a:t>flex-direction:</a:t>
            </a:r>
            <a:r>
              <a:rPr lang="en-US" altLang="ko-KR" sz="2300">
                <a:latin typeface="굴림"/>
                <a:ea typeface="굴림"/>
              </a:rPr>
              <a:t> </a:t>
            </a:r>
            <a:endParaRPr lang="en-US" altLang="ko-KR" sz="2300">
              <a:latin typeface="굴림"/>
              <a:ea typeface="굴림"/>
            </a:endParaRPr>
          </a:p>
          <a:p>
            <a:pPr>
              <a:defRPr/>
            </a:pPr>
            <a:endParaRPr lang="en-US" altLang="ko-KR" sz="2100">
              <a:latin typeface="굴림"/>
              <a:ea typeface="굴림"/>
            </a:endParaRPr>
          </a:p>
          <a:p>
            <a:pPr>
              <a:defRPr/>
            </a:pPr>
            <a:endParaRPr lang="en-US" altLang="ko-KR" sz="1400">
              <a:latin typeface="굴림"/>
              <a:ea typeface="굴림"/>
            </a:endParaRPr>
          </a:p>
          <a:p>
            <a:pPr>
              <a:defRPr/>
            </a:pPr>
            <a:endParaRPr lang="en-US" altLang="ko-KR" sz="1400">
              <a:latin typeface="굴림"/>
              <a:ea typeface="굴림"/>
            </a:endParaRPr>
          </a:p>
          <a:p>
            <a:pPr>
              <a:defRPr/>
            </a:pPr>
            <a:endParaRPr lang="en-US" altLang="ko-KR" sz="1400">
              <a:latin typeface="굴림"/>
              <a:ea typeface="굴림"/>
            </a:endParaRPr>
          </a:p>
          <a:p>
            <a:pPr>
              <a:defRPr/>
            </a:pPr>
            <a:endParaRPr lang="en-US" altLang="ko-KR" sz="1400">
              <a:latin typeface="굴림"/>
              <a:ea typeface="굴림"/>
            </a:endParaRPr>
          </a:p>
          <a:p>
            <a:pPr>
              <a:defRPr/>
            </a:pPr>
            <a:endParaRPr lang="en-US" altLang="ko-KR" sz="1400">
              <a:latin typeface="굴림"/>
              <a:ea typeface="굴림"/>
            </a:endParaRPr>
          </a:p>
          <a:p>
            <a:pPr>
              <a:defRPr/>
            </a:pPr>
            <a:r>
              <a:rPr lang="en-US" altLang="ko-KR" sz="2400">
                <a:latin typeface="굴림"/>
                <a:ea typeface="굴림"/>
              </a:rPr>
              <a:t>flex-wrap:</a:t>
            </a:r>
            <a:endParaRPr lang="en-US" altLang="ko-KR" sz="2400">
              <a:latin typeface="굴림"/>
              <a:ea typeface="굴림"/>
            </a:endParaRPr>
          </a:p>
          <a:p>
            <a:pPr>
              <a:defRPr/>
            </a:pPr>
            <a:endParaRPr lang="en-US" altLang="ko-KR" sz="1400">
              <a:latin typeface="굴림"/>
              <a:ea typeface="굴림"/>
            </a:endParaRPr>
          </a:p>
          <a:p>
            <a:pPr>
              <a:defRPr/>
            </a:pPr>
            <a:endParaRPr lang="en-US" altLang="ko-KR" sz="1400">
              <a:latin typeface="굴림"/>
              <a:ea typeface="굴림"/>
            </a:endParaRPr>
          </a:p>
          <a:p>
            <a:pPr>
              <a:defRPr/>
            </a:pPr>
            <a:endParaRPr lang="en-US" altLang="ko-KR" sz="1400">
              <a:latin typeface="굴림"/>
              <a:ea typeface="굴림"/>
            </a:endParaRPr>
          </a:p>
          <a:p>
            <a:pPr>
              <a:defRPr/>
            </a:pPr>
            <a:endParaRPr lang="en-US" altLang="ko-KR" sz="1400">
              <a:latin typeface="굴림"/>
              <a:ea typeface="굴림"/>
            </a:endParaRPr>
          </a:p>
          <a:p>
            <a:pPr>
              <a:defRPr/>
            </a:pPr>
            <a:endParaRPr lang="en-US" altLang="ko-KR" sz="2100">
              <a:latin typeface="굴림"/>
              <a:ea typeface="굴림"/>
            </a:endParaRPr>
          </a:p>
          <a:p>
            <a:pPr>
              <a:defRPr/>
            </a:pPr>
            <a:endParaRPr lang="en-US" altLang="ko-KR" sz="2100">
              <a:latin typeface="굴림"/>
              <a:ea typeface="굴림"/>
            </a:endParaRPr>
          </a:p>
          <a:p>
            <a:pPr>
              <a:defRPr/>
            </a:pPr>
            <a:endParaRPr lang="en-US" altLang="ko-KR" sz="2100">
              <a:latin typeface="굴림"/>
              <a:ea typeface="굴림"/>
            </a:endParaRPr>
          </a:p>
          <a:p>
            <a:pPr>
              <a:defRPr/>
            </a:pPr>
            <a:endParaRPr lang="en-US" altLang="ko-KR" sz="2100">
              <a:latin typeface="굴림"/>
              <a:ea typeface="굴림"/>
            </a:endParaRPr>
          </a:p>
          <a:p>
            <a:pPr>
              <a:defRPr/>
            </a:pPr>
            <a:endParaRPr lang="en-US" altLang="ko-KR" sz="2100">
              <a:latin typeface="굴림"/>
              <a:ea typeface="굴림"/>
            </a:endParaRPr>
          </a:p>
          <a:p>
            <a:pPr>
              <a:defRPr/>
            </a:pPr>
            <a:endParaRPr lang="en-US" altLang="ko-KR" sz="2300">
              <a:latin typeface="굴림"/>
              <a:ea typeface="굴림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  <p:pic>
        <p:nvPicPr>
          <p:cNvPr id="5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573942" y="2198077"/>
            <a:ext cx="4829829" cy="1452685"/>
          </a:xfrm>
          <a:prstGeom prst="rect">
            <a:avLst/>
          </a:prstGeom>
        </p:spPr>
      </p:pic>
      <p:pic>
        <p:nvPicPr>
          <p:cNvPr id="7" name="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915864" y="4579327"/>
            <a:ext cx="5023766" cy="1389850"/>
          </a:xfrm>
          <a:prstGeom prst="rect">
            <a:avLst/>
          </a:prstGeom>
        </p:spPr>
      </p:pic>
      <p:pic>
        <p:nvPicPr>
          <p:cNvPr id="8" name="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940288" y="6337789"/>
            <a:ext cx="4999343" cy="14999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문서를 구성하는 요소들을 어디에 배치할지 결정하는 것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공간에 여러 구성 요소를 효과적으로 배치하는 작업</a:t>
            </a:r>
            <a:endParaRPr lang="en-US" altLang="ko-KR" dirty="0"/>
          </a:p>
          <a:p>
            <a:pPr lvl="1"/>
            <a:r>
              <a:rPr lang="ko-KR" altLang="en-US" dirty="0" smtClean="0"/>
              <a:t>웹 사이트의 외관을 결정짓는 중요 요소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412" y="3357085"/>
            <a:ext cx="6140455" cy="46635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2939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flex3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altLang="ko-KR" sz="2400">
              <a:latin typeface="굴림"/>
              <a:ea typeface="굴림"/>
            </a:endParaRPr>
          </a:p>
          <a:p>
            <a:pPr>
              <a:defRPr/>
            </a:pPr>
            <a:r>
              <a:rPr lang="en-US" altLang="ko-KR" sz="2400">
                <a:latin typeface="굴림"/>
                <a:ea typeface="굴림"/>
              </a:rPr>
              <a:t>flex-direction</a:t>
            </a:r>
            <a:r>
              <a:rPr lang="en-US" altLang="ko-KR" sz="2400">
                <a:solidFill>
                  <a:srgbClr val="555555"/>
                </a:solidFill>
                <a:latin typeface="Avenir"/>
                <a:ea typeface="Avenir"/>
              </a:rPr>
              <a:t> 속성과  </a:t>
            </a:r>
            <a:r>
              <a:rPr lang="en-US" altLang="ko-KR" sz="2400">
                <a:latin typeface="굴림"/>
                <a:ea typeface="굴림"/>
              </a:rPr>
              <a:t>flex-wrap</a:t>
            </a:r>
            <a:r>
              <a:rPr lang="en-US" altLang="ko-KR" sz="2400">
                <a:solidFill>
                  <a:srgbClr val="555555"/>
                </a:solidFill>
                <a:latin typeface="Avenir"/>
                <a:ea typeface="Avenir"/>
              </a:rPr>
              <a:t> 속성을   </a:t>
            </a:r>
            <a:r>
              <a:rPr lang="en-US" altLang="ko-KR" sz="2400">
                <a:solidFill>
                  <a:srgbClr val="ff0000"/>
                </a:solidFill>
                <a:latin typeface="굴림"/>
                <a:ea typeface="굴림"/>
              </a:rPr>
              <a:t>flex-flow</a:t>
            </a:r>
            <a:r>
              <a:rPr lang="en-US" altLang="ko-KR" sz="2400">
                <a:solidFill>
                  <a:srgbClr val="555555"/>
                </a:solidFill>
                <a:latin typeface="Avenir"/>
                <a:ea typeface="Avenir"/>
              </a:rPr>
              <a:t> 속성으로 단축</a:t>
            </a:r>
            <a:endParaRPr lang="en-US" altLang="ko-KR" sz="2400">
              <a:solidFill>
                <a:srgbClr val="555555"/>
              </a:solidFill>
              <a:latin typeface="Avenir"/>
              <a:ea typeface="Avenir"/>
            </a:endParaRPr>
          </a:p>
          <a:p>
            <a:pPr>
              <a:defRPr/>
            </a:pPr>
            <a:r>
              <a:rPr lang="en-US" altLang="ko-KR" sz="2400">
                <a:latin typeface="Fira"/>
                <a:ea typeface="Fira"/>
              </a:rPr>
              <a:t>flex-flow:&lt;flex-direction&gt;||&lt;flex-wrap</a:t>
            </a:r>
            <a:r>
              <a:rPr lang="en-US" altLang="ko-KR" sz="2400">
                <a:solidFill>
                  <a:srgbClr val="f8f8f2"/>
                </a:solidFill>
                <a:latin typeface="Fira"/>
                <a:ea typeface="Fira"/>
              </a:rPr>
              <a:t>&gt;;</a:t>
            </a:r>
            <a:endParaRPr lang="en-US" altLang="ko-KR" sz="2400">
              <a:solidFill>
                <a:srgbClr val="f8f8f2"/>
              </a:solidFill>
              <a:latin typeface="Fira"/>
              <a:ea typeface="Fira"/>
            </a:endParaRPr>
          </a:p>
          <a:p>
            <a:pPr>
              <a:defRPr/>
            </a:pPr>
            <a:r>
              <a:rPr lang="en-US" altLang="ko-KR" sz="2400" b="1">
                <a:solidFill>
                  <a:srgbClr val="ff0000"/>
                </a:solidFill>
                <a:latin typeface="Courier"/>
                <a:ea typeface="Courier"/>
              </a:rPr>
              <a:t>flex-flow</a:t>
            </a:r>
            <a:r>
              <a:rPr lang="en-US" altLang="ko-KR" sz="2400">
                <a:solidFill>
                  <a:srgbClr val="ff0000"/>
                </a:solidFill>
                <a:latin typeface="Courier"/>
                <a:ea typeface="Courier"/>
              </a:rPr>
              <a:t>: column wrap; </a:t>
            </a:r>
            <a:endParaRPr lang="en-US" altLang="ko-KR" sz="2400">
              <a:solidFill>
                <a:srgbClr val="ff0000"/>
              </a:solidFill>
              <a:latin typeface="Courier"/>
              <a:ea typeface="Courier"/>
            </a:endParaRPr>
          </a:p>
          <a:p>
            <a:pPr>
              <a:defRPr/>
            </a:pPr>
            <a:endParaRPr lang="en-US" altLang="ko-KR" sz="2400">
              <a:latin typeface="굴림"/>
              <a:ea typeface="굴림"/>
            </a:endParaRPr>
          </a:p>
          <a:p>
            <a:pPr>
              <a:defRPr/>
            </a:pPr>
            <a:endParaRPr lang="en-US" altLang="ko-KR" sz="2400">
              <a:latin typeface="굴림"/>
              <a:ea typeface="굴림"/>
            </a:endParaRPr>
          </a:p>
          <a:p>
            <a:pPr>
              <a:defRPr/>
            </a:pPr>
            <a:r>
              <a:rPr lang="en-US" altLang="ko-KR" sz="2400">
                <a:latin typeface="굴림"/>
                <a:ea typeface="굴림"/>
              </a:rPr>
              <a:t>flex-grow  : </a:t>
            </a:r>
            <a:r>
              <a:rPr lang="en-US" altLang="ko-KR" sz="2400">
                <a:solidFill>
                  <a:srgbClr val="555555"/>
                </a:solidFill>
                <a:latin typeface="Avenir"/>
                <a:ea typeface="Avenir"/>
              </a:rPr>
              <a:t> flex item의 확장에 관련된 속성</a:t>
            </a:r>
            <a:endParaRPr lang="en-US" altLang="ko-KR" sz="2400">
              <a:solidFill>
                <a:srgbClr val="555555"/>
              </a:solidFill>
              <a:latin typeface="Avenir"/>
              <a:ea typeface="Avenir"/>
            </a:endParaRPr>
          </a:p>
          <a:p>
            <a:pPr>
              <a:defRPr/>
            </a:pPr>
            <a:endParaRPr lang="en-US" altLang="ko-KR">
              <a:solidFill>
                <a:srgbClr val="555555"/>
              </a:solidFill>
              <a:latin typeface="Avenir"/>
              <a:ea typeface="Avenir"/>
            </a:endParaRPr>
          </a:p>
          <a:p>
            <a:pPr>
              <a:defRPr/>
            </a:pPr>
            <a:endParaRPr lang="en-US" altLang="ko-KR">
              <a:solidFill>
                <a:srgbClr val="555555"/>
              </a:solidFill>
              <a:latin typeface="Avenir"/>
              <a:ea typeface="Avenir"/>
            </a:endParaRPr>
          </a:p>
          <a:p>
            <a:pPr>
              <a:defRPr/>
            </a:pPr>
            <a:endParaRPr lang="ko-KR" altLang="en-US" sz="2400">
              <a:solidFill>
                <a:srgbClr val="555555"/>
              </a:solidFill>
              <a:latin typeface="Avenir"/>
              <a:ea typeface="Avenir"/>
            </a:endParaRPr>
          </a:p>
          <a:p>
            <a:pPr>
              <a:defRPr/>
            </a:pPr>
            <a:r>
              <a:rPr lang="ko-KR" altLang="en-US" sz="2400">
                <a:solidFill>
                  <a:srgbClr val="555555"/>
                </a:solidFill>
                <a:latin typeface="Avenir"/>
                <a:ea typeface="Avenir"/>
              </a:rPr>
              <a:t>flex-shrink </a:t>
            </a:r>
            <a:r>
              <a:rPr lang="en-US" altLang="ko-KR" sz="2400">
                <a:solidFill>
                  <a:srgbClr val="555555"/>
                </a:solidFill>
                <a:latin typeface="Avenir"/>
                <a:ea typeface="Avenir"/>
              </a:rPr>
              <a:t>: </a:t>
            </a:r>
            <a:r>
              <a:rPr lang="ko-KR" altLang="en-US" sz="2400">
                <a:solidFill>
                  <a:srgbClr val="555555"/>
                </a:solidFill>
                <a:latin typeface="Avenir"/>
                <a:ea typeface="Avenir"/>
              </a:rPr>
              <a:t> flex item의 축소에 관련된 속성</a:t>
            </a:r>
            <a:endParaRPr lang="ko-KR" altLang="en-US" sz="2400">
              <a:solidFill>
                <a:srgbClr val="555555"/>
              </a:solidFill>
              <a:latin typeface="Avenir"/>
              <a:ea typeface="Avenir"/>
            </a:endParaRPr>
          </a:p>
          <a:p>
            <a:pPr>
              <a:defRPr/>
            </a:pPr>
            <a:endParaRPr lang="ko-KR" altLang="en-US" sz="2400">
              <a:solidFill>
                <a:srgbClr val="555555"/>
              </a:solidFill>
              <a:latin typeface="Avenir"/>
              <a:ea typeface="Aveni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  <p:pic>
        <p:nvPicPr>
          <p:cNvPr id="5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976922" y="5053684"/>
            <a:ext cx="3926566" cy="1250070"/>
          </a:xfrm>
          <a:prstGeom prst="rect">
            <a:avLst/>
          </a:prstGeom>
        </p:spPr>
      </p:pic>
      <p:pic>
        <p:nvPicPr>
          <p:cNvPr id="6" name="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952500" y="6850674"/>
            <a:ext cx="3964276" cy="10649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flex4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.item:nth-child(1) { flex-grow: 1; }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굴림"/>
              <a:ea typeface="굴림"/>
              <a:cs typeface="굴림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.item:nth-child(2) { flex-grow: 2; }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굴림"/>
              <a:ea typeface="굴림"/>
              <a:cs typeface="굴림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.item:nth-child(3) { flex-grow: 1; }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굴림"/>
              <a:ea typeface="굴림"/>
              <a:cs typeface="굴림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굴림"/>
              <a:ea typeface="굴림"/>
              <a:cs typeface="굴림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  <p:pic>
        <p:nvPicPr>
          <p:cNvPr id="5" name="그림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065889" y="4259935"/>
            <a:ext cx="6094897" cy="179269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그림 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781538" y="6398847"/>
            <a:ext cx="8957546" cy="1250717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flex5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536076"/>
            <a:ext cx="11262614" cy="6648509"/>
          </a:xfrm>
        </p:spPr>
        <p:txBody>
          <a:bodyPr/>
          <a:lstStyle/>
          <a:p>
            <a:pPr lvl="0">
              <a:defRPr/>
            </a:pPr>
            <a:r>
              <a:rPr lang="ko-KR" altLang="en-US" sz="2400">
                <a:solidFill>
                  <a:srgbClr val="555555"/>
                </a:solidFill>
                <a:latin typeface="Avenir"/>
                <a:ea typeface="Avenir"/>
              </a:rPr>
              <a:t>flex-basis 속성은 flex item의 기본 크기를 결정하는 속성</a:t>
            </a:r>
            <a:endParaRPr lang="ko-KR" altLang="en-US" sz="2400">
              <a:solidFill>
                <a:srgbClr val="555555"/>
              </a:solidFill>
              <a:latin typeface="Avenir"/>
              <a:ea typeface="Avenir"/>
            </a:endParaRPr>
          </a:p>
          <a:p>
            <a:pPr lvl="0">
              <a:defRPr/>
            </a:pPr>
            <a:r>
              <a:rPr lang="ko-KR" altLang="en-US" sz="2400">
                <a:solidFill>
                  <a:srgbClr val="555555"/>
                </a:solidFill>
                <a:latin typeface="Avenir"/>
                <a:ea typeface="Avenir"/>
              </a:rPr>
              <a:t>flex-direction: row 설정된 경우 ➔ 아이템의 너비(width)</a:t>
            </a:r>
            <a:endParaRPr lang="ko-KR" altLang="en-US" sz="2400">
              <a:solidFill>
                <a:srgbClr val="555555"/>
              </a:solidFill>
              <a:latin typeface="Avenir"/>
              <a:ea typeface="Avenir"/>
            </a:endParaRPr>
          </a:p>
          <a:p>
            <a:pPr lvl="0">
              <a:defRPr/>
            </a:pPr>
            <a:r>
              <a:rPr lang="ko-KR" altLang="en-US" sz="2400">
                <a:solidFill>
                  <a:srgbClr val="555555"/>
                </a:solidFill>
                <a:latin typeface="Avenir"/>
                <a:ea typeface="Avenir"/>
              </a:rPr>
              <a:t>flex-direction: column 설정된 경우 ➔ 아이템의 높이(height)</a:t>
            </a:r>
            <a:endParaRPr lang="ko-KR" altLang="en-US" sz="2400">
              <a:solidFill>
                <a:srgbClr val="555555"/>
              </a:solidFill>
              <a:latin typeface="Avenir"/>
              <a:ea typeface="Avenir"/>
            </a:endParaRPr>
          </a:p>
          <a:p>
            <a:pPr lvl="0">
              <a:defRPr/>
            </a:pPr>
            <a:endParaRPr lang="en-US" altLang="ko-KR" sz="2400">
              <a:solidFill>
                <a:srgbClr val="555555"/>
              </a:solidFill>
              <a:latin typeface="Avenir"/>
              <a:ea typeface="Avenir"/>
            </a:endParaRPr>
          </a:p>
          <a:p>
            <a:pPr lvl="0">
              <a:defRPr/>
            </a:pPr>
            <a:r>
              <a:rPr lang="en-US" altLang="ko-KR" sz="2400">
                <a:solidFill>
                  <a:srgbClr val="555555"/>
                </a:solidFill>
                <a:latin typeface="Avenir"/>
                <a:ea typeface="Avenir"/>
              </a:rPr>
              <a:t>flex-basis : 100px;</a:t>
            </a:r>
            <a:endParaRPr lang="en-US" altLang="ko-KR" sz="2400">
              <a:solidFill>
                <a:srgbClr val="555555"/>
              </a:solidFill>
              <a:latin typeface="Avenir"/>
              <a:ea typeface="Avenir"/>
            </a:endParaRPr>
          </a:p>
          <a:p>
            <a:pPr marL="0" lvl="0" indent="0">
              <a:buNone/>
              <a:defRPr/>
            </a:pPr>
            <a:r>
              <a:rPr lang="ko-KR" altLang="en-US" sz="2400">
                <a:solidFill>
                  <a:srgbClr val="555555"/>
                </a:solidFill>
                <a:latin typeface="Avenir"/>
                <a:ea typeface="Avenir"/>
              </a:rPr>
              <a:t>     각  요소의 크기는 무시되고  </a:t>
            </a:r>
            <a:r>
              <a:rPr lang="en-US" altLang="ko-KR" sz="2400">
                <a:solidFill>
                  <a:srgbClr val="555555"/>
                </a:solidFill>
                <a:latin typeface="Avenir"/>
                <a:ea typeface="Avenir"/>
              </a:rPr>
              <a:t>flex-basis </a:t>
            </a:r>
            <a:r>
              <a:rPr lang="ko-KR" altLang="en-US" sz="2400">
                <a:solidFill>
                  <a:srgbClr val="555555"/>
                </a:solidFill>
                <a:latin typeface="Avenir"/>
                <a:ea typeface="Avenir"/>
              </a:rPr>
              <a:t>값이 우선 </a:t>
            </a:r>
            <a:endParaRPr lang="ko-KR" altLang="en-US" sz="2400">
              <a:solidFill>
                <a:srgbClr val="555555"/>
              </a:solidFill>
              <a:latin typeface="Avenir"/>
              <a:ea typeface="Avenir"/>
            </a:endParaRPr>
          </a:p>
          <a:p>
            <a:pPr marL="0" lvl="0" indent="0">
              <a:buNone/>
              <a:defRPr/>
            </a:pPr>
            <a:r>
              <a:rPr lang="ko-KR" altLang="en-US" sz="2400">
                <a:solidFill>
                  <a:srgbClr val="555555"/>
                </a:solidFill>
                <a:latin typeface="Avenir"/>
                <a:ea typeface="Avenir"/>
              </a:rPr>
              <a:t>     모든 요소가 똑같이 </a:t>
            </a:r>
            <a:r>
              <a:rPr lang="en-US" altLang="ko-KR" sz="2400">
                <a:solidFill>
                  <a:srgbClr val="555555"/>
                </a:solidFill>
                <a:latin typeface="Avenir"/>
                <a:ea typeface="Avenir"/>
              </a:rPr>
              <a:t>100px</a:t>
            </a:r>
            <a:r>
              <a:rPr lang="ko-KR" altLang="en-US" sz="2400">
                <a:solidFill>
                  <a:srgbClr val="555555"/>
                </a:solidFill>
                <a:latin typeface="Avenir"/>
                <a:ea typeface="Avenir"/>
              </a:rPr>
              <a:t>로 설정된다</a:t>
            </a:r>
            <a:endParaRPr lang="ko-KR" altLang="en-US" sz="2400">
              <a:solidFill>
                <a:srgbClr val="555555"/>
              </a:solidFill>
              <a:latin typeface="Avenir"/>
              <a:ea typeface="Avenir"/>
            </a:endParaRPr>
          </a:p>
          <a:p>
            <a:pPr lvl="0">
              <a:defRPr/>
            </a:pPr>
            <a:endParaRPr lang="ko-KR" altLang="en-US" sz="2400">
              <a:solidFill>
                <a:srgbClr val="555555"/>
              </a:solidFill>
              <a:latin typeface="Avenir"/>
              <a:ea typeface="Avenir"/>
            </a:endParaRPr>
          </a:p>
          <a:p>
            <a:pPr lvl="0">
              <a:defRPr/>
            </a:pPr>
            <a:r>
              <a:rPr lang="en-US" altLang="ko-KR" sz="2400">
                <a:solidFill>
                  <a:srgbClr val="555555"/>
                </a:solidFill>
                <a:latin typeface="Avenir"/>
                <a:ea typeface="Avenir"/>
              </a:rPr>
              <a:t>flex-basis: 0</a:t>
            </a:r>
            <a:r>
              <a:rPr lang="ko-KR" altLang="en-US" sz="2400">
                <a:solidFill>
                  <a:srgbClr val="555555"/>
                </a:solidFill>
                <a:latin typeface="Avenir"/>
                <a:ea typeface="Avenir"/>
              </a:rPr>
              <a:t>   </a:t>
            </a:r>
            <a:r>
              <a:rPr lang="en-US" altLang="ko-KR" sz="2400">
                <a:solidFill>
                  <a:srgbClr val="555555"/>
                </a:solidFill>
                <a:latin typeface="Avenir"/>
                <a:ea typeface="Avenir"/>
              </a:rPr>
              <a:t>  :</a:t>
            </a:r>
            <a:r>
              <a:rPr lang="ko-KR" altLang="en-US" sz="2400">
                <a:solidFill>
                  <a:srgbClr val="555555"/>
                </a:solidFill>
                <a:latin typeface="Avenir"/>
                <a:ea typeface="Avenir"/>
              </a:rPr>
              <a:t> </a:t>
            </a:r>
            <a:endParaRPr lang="ko-KR" altLang="en-US" sz="2400">
              <a:solidFill>
                <a:srgbClr val="555555"/>
              </a:solidFill>
              <a:latin typeface="Avenir"/>
              <a:ea typeface="Avenir"/>
            </a:endParaRPr>
          </a:p>
          <a:p>
            <a:pPr marL="0" lvl="0" indent="0">
              <a:buNone/>
              <a:defRPr/>
            </a:pPr>
            <a:r>
              <a:rPr lang="ko-KR" altLang="en-US" sz="2400">
                <a:solidFill>
                  <a:srgbClr val="555555"/>
                </a:solidFill>
                <a:latin typeface="Avenir"/>
                <a:ea typeface="Avenir"/>
              </a:rPr>
              <a:t>	</a:t>
            </a:r>
            <a:r>
              <a:rPr lang="en-US" altLang="ko-KR" sz="2400">
                <a:solidFill>
                  <a:srgbClr val="555555"/>
                </a:solidFill>
                <a:latin typeface="Avenir"/>
                <a:ea typeface="Avenir"/>
              </a:rPr>
              <a:t>flex-grow</a:t>
            </a:r>
            <a:r>
              <a:rPr lang="ko-KR" altLang="en-US" sz="2400">
                <a:solidFill>
                  <a:srgbClr val="555555"/>
                </a:solidFill>
                <a:latin typeface="Avenir"/>
                <a:ea typeface="Avenir"/>
              </a:rPr>
              <a:t> </a:t>
            </a:r>
            <a:r>
              <a:rPr lang="en-US" altLang="ko-KR" sz="2400">
                <a:solidFill>
                  <a:srgbClr val="555555"/>
                </a:solidFill>
                <a:latin typeface="Avenir"/>
                <a:ea typeface="Avenir"/>
              </a:rPr>
              <a:t> </a:t>
            </a:r>
            <a:r>
              <a:rPr lang="ko-KR" altLang="en-US" sz="2400">
                <a:solidFill>
                  <a:srgbClr val="555555"/>
                </a:solidFill>
                <a:latin typeface="Avenir"/>
                <a:ea typeface="Avenir"/>
              </a:rPr>
              <a:t>에 따라 결과가 달라짐</a:t>
            </a:r>
            <a:endParaRPr lang="ko-KR" altLang="en-US" sz="2400">
              <a:solidFill>
                <a:srgbClr val="555555"/>
              </a:solidFill>
              <a:latin typeface="Avenir"/>
              <a:ea typeface="Avenir"/>
            </a:endParaRPr>
          </a:p>
          <a:p>
            <a:pPr marL="0" lvl="0" indent="0">
              <a:buNone/>
              <a:defRPr/>
            </a:pPr>
            <a:r>
              <a:rPr lang="en-US" altLang="ko-KR" sz="2400">
                <a:solidFill>
                  <a:srgbClr val="555555"/>
                </a:solidFill>
                <a:latin typeface="Avenir"/>
                <a:ea typeface="Avenir"/>
              </a:rPr>
              <a:t> </a:t>
            </a:r>
            <a:r>
              <a:rPr lang="ko-KR" altLang="en-US" sz="2400">
                <a:solidFill>
                  <a:srgbClr val="555555"/>
                </a:solidFill>
                <a:latin typeface="Avenir"/>
                <a:ea typeface="Avenir"/>
              </a:rPr>
              <a:t>	</a:t>
            </a:r>
            <a:r>
              <a:rPr lang="en-US" altLang="ko-KR" sz="2400">
                <a:solidFill>
                  <a:srgbClr val="555555"/>
                </a:solidFill>
                <a:latin typeface="Avenir"/>
                <a:ea typeface="Avenir"/>
              </a:rPr>
              <a:t>flex-grow :</a:t>
            </a:r>
            <a:r>
              <a:rPr lang="ko-KR" altLang="en-US" sz="2400">
                <a:solidFill>
                  <a:srgbClr val="555555"/>
                </a:solidFill>
                <a:latin typeface="Avenir"/>
                <a:ea typeface="Avenir"/>
              </a:rPr>
              <a:t> 있을때 똑같은 크기로 </a:t>
            </a:r>
            <a:r>
              <a:rPr lang="en-US" altLang="ko-KR" sz="2400">
                <a:solidFill>
                  <a:srgbClr val="555555"/>
                </a:solidFill>
                <a:latin typeface="Avenir"/>
                <a:ea typeface="Avenir"/>
              </a:rPr>
              <a:t>/</a:t>
            </a:r>
            <a:r>
              <a:rPr lang="ko-KR" altLang="en-US" sz="2400">
                <a:solidFill>
                  <a:srgbClr val="555555"/>
                </a:solidFill>
                <a:latin typeface="Avenir"/>
                <a:ea typeface="Avenir"/>
              </a:rPr>
              <a:t>  없을때 내용의 길이대로 </a:t>
            </a:r>
            <a:endParaRPr lang="ko-KR" altLang="en-US" sz="2400">
              <a:solidFill>
                <a:srgbClr val="555555"/>
              </a:solidFill>
              <a:latin typeface="Avenir"/>
              <a:ea typeface="Avenir"/>
            </a:endParaRPr>
          </a:p>
          <a:p>
            <a:pPr marL="0" lvl="0" indent="0">
              <a:buNone/>
              <a:defRPr/>
            </a:pPr>
            <a:endParaRPr lang="en-US" altLang="ko-KR" sz="2400">
              <a:solidFill>
                <a:srgbClr val="555555"/>
              </a:solidFill>
              <a:latin typeface="Avenir"/>
              <a:ea typeface="Avenir"/>
            </a:endParaRPr>
          </a:p>
          <a:p>
            <a:pPr marL="445550" lvl="0" indent="-445550">
              <a:buFont typeface="Arial"/>
              <a:buChar char="•"/>
              <a:defRPr/>
            </a:pPr>
            <a:r>
              <a:rPr lang="en-US" altLang="ko-KR" sz="2400">
                <a:solidFill>
                  <a:srgbClr val="555555"/>
                </a:solidFill>
                <a:latin typeface="Avenir"/>
                <a:ea typeface="Avenir"/>
              </a:rPr>
              <a:t>flex-basis: auto  </a:t>
            </a:r>
            <a:endParaRPr lang="en-US" altLang="ko-KR" sz="2400">
              <a:solidFill>
                <a:srgbClr val="555555"/>
              </a:solidFill>
              <a:latin typeface="Avenir"/>
              <a:ea typeface="Avenir"/>
            </a:endParaRPr>
          </a:p>
          <a:p>
            <a:pPr marL="0" lvl="0" indent="0">
              <a:buNone/>
              <a:defRPr/>
            </a:pPr>
            <a:r>
              <a:rPr lang="en-US" altLang="ko-KR" sz="2400">
                <a:solidFill>
                  <a:srgbClr val="555555"/>
                </a:solidFill>
                <a:latin typeface="Avenir"/>
                <a:ea typeface="Avenir"/>
              </a:rPr>
              <a:t>               </a:t>
            </a:r>
            <a:r>
              <a:rPr lang="ko-KR" altLang="en-US" sz="2400">
                <a:solidFill>
                  <a:srgbClr val="555555"/>
                </a:solidFill>
                <a:latin typeface="Avenir"/>
                <a:ea typeface="Avenir"/>
              </a:rPr>
              <a:t> </a:t>
            </a:r>
            <a:r>
              <a:rPr lang="en-US" altLang="ko-KR" sz="2400">
                <a:solidFill>
                  <a:srgbClr val="555555"/>
                </a:solidFill>
                <a:latin typeface="Avenir"/>
                <a:ea typeface="Avenir"/>
              </a:rPr>
              <a:t> </a:t>
            </a:r>
            <a:r>
              <a:rPr lang="ko-KR" altLang="en-US" sz="2400">
                <a:solidFill>
                  <a:srgbClr val="555555"/>
                </a:solidFill>
                <a:latin typeface="Avenir"/>
                <a:ea typeface="Avenir"/>
              </a:rPr>
              <a:t>각  요소</a:t>
            </a:r>
            <a:r>
              <a:rPr lang="en-US" altLang="ko-KR" sz="2400">
                <a:solidFill>
                  <a:srgbClr val="555555"/>
                </a:solidFill>
                <a:latin typeface="Avenir"/>
                <a:ea typeface="Avenir"/>
              </a:rPr>
              <a:t> </a:t>
            </a:r>
            <a:r>
              <a:rPr lang="ko-KR" altLang="en-US" sz="2400">
                <a:solidFill>
                  <a:srgbClr val="555555"/>
                </a:solidFill>
                <a:latin typeface="Avenir"/>
                <a:ea typeface="Avenir"/>
              </a:rPr>
              <a:t>의 크기에 따라 달라짐</a:t>
            </a:r>
            <a:r>
              <a:rPr lang="en-US" altLang="ko-KR" sz="2400">
                <a:solidFill>
                  <a:srgbClr val="555555"/>
                </a:solidFill>
                <a:latin typeface="Avenir"/>
                <a:ea typeface="Avenir"/>
              </a:rPr>
              <a:t>(width, height </a:t>
            </a:r>
            <a:r>
              <a:rPr lang="ko-KR" altLang="en-US" sz="2400">
                <a:solidFill>
                  <a:srgbClr val="555555"/>
                </a:solidFill>
                <a:latin typeface="Avenir"/>
                <a:ea typeface="Avenir"/>
              </a:rPr>
              <a:t>가 우선 </a:t>
            </a:r>
            <a:r>
              <a:rPr lang="en-US" altLang="ko-KR" sz="2400">
                <a:solidFill>
                  <a:srgbClr val="555555"/>
                </a:solidFill>
                <a:latin typeface="Avenir"/>
                <a:ea typeface="Avenir"/>
              </a:rPr>
              <a:t>)</a:t>
            </a:r>
            <a:endParaRPr lang="en-US" altLang="ko-KR" sz="2400">
              <a:solidFill>
                <a:srgbClr val="555555"/>
              </a:solidFill>
              <a:latin typeface="Avenir"/>
              <a:ea typeface="Avenir"/>
            </a:endParaRPr>
          </a:p>
          <a:p>
            <a:pPr marL="0" lvl="0" indent="0">
              <a:buNone/>
              <a:defRPr/>
            </a:pPr>
            <a:r>
              <a:rPr lang="en-US" altLang="ko-KR" sz="2400">
                <a:solidFill>
                  <a:srgbClr val="555555"/>
                </a:solidFill>
                <a:latin typeface="Avenir"/>
                <a:ea typeface="Avenir"/>
              </a:rPr>
              <a:t>	       아이템 자신의 width 또는 height 속성의 값을 사용한다.</a:t>
            </a:r>
            <a:endParaRPr lang="en-US" altLang="ko-KR" sz="2400">
              <a:solidFill>
                <a:srgbClr val="555555"/>
              </a:solidFill>
              <a:latin typeface="Avenir"/>
              <a:ea typeface="Avenir"/>
            </a:endParaRPr>
          </a:p>
          <a:p>
            <a:pPr marL="0" lvl="0" indent="0">
              <a:buNone/>
              <a:defRPr/>
            </a:pPr>
            <a:r>
              <a:rPr lang="ko-KR" altLang="en-US" sz="2400">
                <a:solidFill>
                  <a:srgbClr val="555555"/>
                </a:solidFill>
                <a:latin typeface="Avenir"/>
                <a:ea typeface="Avenir"/>
              </a:rPr>
              <a:t>                  </a:t>
            </a:r>
            <a:endParaRPr lang="ko-KR" altLang="en-US" sz="2400">
              <a:solidFill>
                <a:srgbClr val="555555"/>
              </a:solidFill>
              <a:latin typeface="Avenir"/>
              <a:ea typeface="Aveni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flex6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549451"/>
            <a:ext cx="11262614" cy="6977058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flex-grow </a:t>
            </a:r>
            <a:r>
              <a:rPr lang="ko-KR" altLang="en-US"/>
              <a:t>가 없을때 </a:t>
            </a:r>
            <a:r>
              <a:rPr lang="en-US" altLang="ko-KR"/>
              <a:t>flex-basis</a:t>
            </a:r>
            <a:r>
              <a:rPr lang="ko-KR" altLang="en-US"/>
              <a:t>                                                                                 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  <p:pic>
        <p:nvPicPr>
          <p:cNvPr id="5" name="그림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797819" y="2297651"/>
            <a:ext cx="9431638" cy="59169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flex7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598296"/>
            <a:ext cx="11262614" cy="7068111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flex-grow : 1 </a:t>
            </a:r>
            <a:r>
              <a:rPr lang="ko-KR" altLang="en-US"/>
              <a:t>일때  </a:t>
            </a:r>
            <a:r>
              <a:rPr lang="en-US" altLang="ko-KR"/>
              <a:t>flex-basis</a:t>
            </a:r>
            <a:r>
              <a:rPr lang="ko-KR" altLang="en-US"/>
              <a:t>                                                                    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  <p:pic>
        <p:nvPicPr>
          <p:cNvPr id="5" name="그림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73960" y="2269600"/>
            <a:ext cx="9885208" cy="6457866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flex8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610508"/>
            <a:ext cx="11262614" cy="692821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                                             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  <p:pic>
        <p:nvPicPr>
          <p:cNvPr id="5" name="그림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858877" y="1781469"/>
            <a:ext cx="9663170" cy="63699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flex9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683982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flex :  </a:t>
            </a:r>
            <a:r>
              <a:rPr lang="en-US" altLang="ko-KR" sz="2600">
                <a:solidFill>
                  <a:srgbClr val="555555"/>
                </a:solidFill>
                <a:latin typeface="Avenir"/>
                <a:ea typeface="Avenir"/>
              </a:rPr>
              <a:t>flex-grow 속성과  flex-shrink  속성, flex-basis  속성을 축약</a:t>
            </a:r>
            <a:endParaRPr lang="en-US" altLang="ko-KR" sz="2600">
              <a:solidFill>
                <a:srgbClr val="555555"/>
              </a:solidFill>
              <a:latin typeface="Avenir"/>
              <a:ea typeface="Avenir"/>
            </a:endParaRPr>
          </a:p>
          <a:p>
            <a:pPr lvl="0">
              <a:defRPr/>
            </a:pPr>
            <a:endParaRPr lang="en-US" altLang="ko-KR" sz="2600">
              <a:solidFill>
                <a:srgbClr val="555555"/>
              </a:solidFill>
              <a:latin typeface="Avenir"/>
              <a:ea typeface="Avenir"/>
            </a:endParaRPr>
          </a:p>
          <a:p>
            <a:pPr lvl="0">
              <a:defRPr/>
            </a:pPr>
            <a:endParaRPr lang="en-US" altLang="ko-KR" sz="2600">
              <a:solidFill>
                <a:srgbClr val="555555"/>
              </a:solidFill>
              <a:latin typeface="Avenir"/>
              <a:ea typeface="Avenir"/>
            </a:endParaRPr>
          </a:p>
          <a:p>
            <a:pPr lvl="0">
              <a:defRPr/>
            </a:pPr>
            <a:endParaRPr lang="en-US" altLang="ko-KR" sz="2600">
              <a:solidFill>
                <a:srgbClr val="555555"/>
              </a:solidFill>
              <a:latin typeface="Avenir"/>
              <a:ea typeface="Avenir"/>
            </a:endParaRPr>
          </a:p>
          <a:p>
            <a:pPr lvl="0">
              <a:defRPr/>
            </a:pPr>
            <a:r>
              <a:rPr lang="en-US" altLang="ko-KR" sz="2200">
                <a:solidFill>
                  <a:srgbClr val="555555"/>
                </a:solidFill>
                <a:latin typeface="Avenir"/>
                <a:ea typeface="Avenir"/>
              </a:rPr>
              <a:t>flex 속성의 기본값은  0 1 auto</a:t>
            </a:r>
            <a:endParaRPr lang="en-US" altLang="ko-KR" sz="2200">
              <a:solidFill>
                <a:srgbClr val="555555"/>
              </a:solidFill>
              <a:latin typeface="Avenir"/>
              <a:ea typeface="Avenir"/>
            </a:endParaRPr>
          </a:p>
          <a:p>
            <a:pPr lvl="0">
              <a:defRPr/>
            </a:pPr>
            <a:endParaRPr lang="en-US" altLang="ko-KR" sz="2200">
              <a:solidFill>
                <a:srgbClr val="555555"/>
              </a:solidFill>
              <a:latin typeface="Avenir"/>
              <a:ea typeface="Avenir"/>
            </a:endParaRPr>
          </a:p>
          <a:p>
            <a:pPr lvl="0">
              <a:defRPr/>
            </a:pPr>
            <a:r>
              <a:rPr lang="en-US" altLang="ko-KR" sz="2200">
                <a:solidFill>
                  <a:srgbClr val="555555"/>
                </a:solidFill>
                <a:latin typeface="Avenir"/>
                <a:ea typeface="Avenir"/>
              </a:rPr>
              <a:t>flex: 1 </a:t>
            </a:r>
            <a:r>
              <a:rPr lang="ko-KR" altLang="en-US" sz="2200">
                <a:solidFill>
                  <a:srgbClr val="555555"/>
                </a:solidFill>
                <a:latin typeface="Avenir"/>
                <a:ea typeface="Avenir"/>
              </a:rPr>
              <a:t> </a:t>
            </a:r>
            <a:r>
              <a:rPr lang="en-US" altLang="ko-KR" sz="2200">
                <a:solidFill>
                  <a:srgbClr val="555555"/>
                </a:solidFill>
                <a:latin typeface="Avenir"/>
                <a:ea typeface="Avenir"/>
              </a:rPr>
              <a:t> 속성은  </a:t>
            </a:r>
            <a:r>
              <a:rPr lang="en-US" altLang="ko-KR" sz="2200">
                <a:solidFill>
                  <a:srgbClr val="ff0000"/>
                </a:solidFill>
                <a:latin typeface="Avenir"/>
                <a:ea typeface="Avenir"/>
              </a:rPr>
              <a:t>flex: 1 1 0 </a:t>
            </a:r>
            <a:r>
              <a:rPr lang="en-US" altLang="ko-KR" sz="2200">
                <a:solidFill>
                  <a:srgbClr val="555555"/>
                </a:solidFill>
                <a:latin typeface="Avenir"/>
                <a:ea typeface="Avenir"/>
              </a:rPr>
              <a:t> </a:t>
            </a:r>
            <a:r>
              <a:rPr lang="ko-KR" altLang="en-US" sz="2200">
                <a:solidFill>
                  <a:srgbClr val="555555"/>
                </a:solidFill>
                <a:latin typeface="Avenir"/>
                <a:ea typeface="Avenir"/>
              </a:rPr>
              <a:t>      같은크기</a:t>
            </a:r>
            <a:r>
              <a:rPr lang="en-US" altLang="ko-KR" sz="2200">
                <a:solidFill>
                  <a:srgbClr val="555555"/>
                </a:solidFill>
                <a:latin typeface="Avenir"/>
                <a:ea typeface="Avenir"/>
              </a:rPr>
              <a:t> </a:t>
            </a:r>
            <a:endParaRPr lang="en-US" altLang="ko-KR" sz="2200">
              <a:solidFill>
                <a:srgbClr val="555555"/>
              </a:solidFill>
              <a:latin typeface="Avenir"/>
              <a:ea typeface="Avenir"/>
            </a:endParaRPr>
          </a:p>
          <a:p>
            <a:pPr lvl="0">
              <a:defRPr/>
            </a:pPr>
            <a:r>
              <a:rPr lang="en-US" altLang="ko-KR" sz="2200">
                <a:latin typeface="굴림"/>
                <a:ea typeface="굴림"/>
              </a:rPr>
              <a:t>flex: 2</a:t>
            </a:r>
            <a:r>
              <a:rPr lang="en-US" altLang="ko-KR" sz="2200">
                <a:solidFill>
                  <a:srgbClr val="1b1b1b"/>
                </a:solidFill>
                <a:latin typeface="Inter"/>
                <a:ea typeface="Inter"/>
              </a:rPr>
              <a:t> </a:t>
            </a:r>
            <a:r>
              <a:rPr lang="ko-KR" altLang="en-US" sz="2200">
                <a:solidFill>
                  <a:srgbClr val="1b1b1b"/>
                </a:solidFill>
                <a:latin typeface="Inter"/>
                <a:ea typeface="Inter"/>
              </a:rPr>
              <a:t> </a:t>
            </a:r>
            <a:r>
              <a:rPr lang="en-US" altLang="ko-KR" sz="2200">
                <a:solidFill>
                  <a:srgbClr val="1b1b1b"/>
                </a:solidFill>
                <a:latin typeface="Inter"/>
                <a:ea typeface="Inter"/>
              </a:rPr>
              <a:t> </a:t>
            </a:r>
            <a:r>
              <a:rPr lang="en-US" altLang="ko-KR" sz="2200">
                <a:solidFill>
                  <a:srgbClr val="555555"/>
                </a:solidFill>
                <a:latin typeface="Avenir"/>
                <a:ea typeface="Avenir"/>
              </a:rPr>
              <a:t>속성은 </a:t>
            </a:r>
            <a:r>
              <a:rPr lang="en-US" altLang="ko-KR" sz="2200" b="1">
                <a:solidFill>
                  <a:srgbClr val="ff0000"/>
                </a:solidFill>
                <a:latin typeface="굴림"/>
                <a:ea typeface="굴림"/>
              </a:rPr>
              <a:t>flex: 2 1 0</a:t>
            </a:r>
            <a:r>
              <a:rPr lang="ko-KR" altLang="en-US" sz="2200" b="1">
                <a:solidFill>
                  <a:srgbClr val="ff0000"/>
                </a:solidFill>
                <a:latin typeface="굴림"/>
                <a:ea typeface="굴림"/>
              </a:rPr>
              <a:t>      </a:t>
            </a:r>
            <a:r>
              <a:rPr lang="ko-KR" altLang="en-US" sz="2200">
                <a:solidFill>
                  <a:srgbClr val="000000"/>
                </a:solidFill>
                <a:latin typeface="굴림"/>
                <a:ea typeface="굴림"/>
              </a:rPr>
              <a:t>같은크기</a:t>
            </a:r>
            <a:r>
              <a:rPr lang="ko-KR" altLang="en-US" sz="2200">
                <a:solidFill>
                  <a:srgbClr val="ff0000"/>
                </a:solidFill>
                <a:latin typeface="굴림"/>
                <a:ea typeface="굴림"/>
              </a:rPr>
              <a:t> </a:t>
            </a:r>
            <a:endParaRPr lang="ko-KR" altLang="en-US" sz="2200" b="1">
              <a:solidFill>
                <a:srgbClr val="ff0000"/>
              </a:solidFill>
              <a:latin typeface="굴림"/>
              <a:ea typeface="굴림"/>
            </a:endParaRPr>
          </a:p>
          <a:p>
            <a:pPr lvl="0">
              <a:defRPr/>
            </a:pPr>
            <a:endParaRPr lang="en-US" altLang="ko-KR" sz="2200">
              <a:latin typeface="굴림"/>
              <a:ea typeface="굴림"/>
            </a:endParaRPr>
          </a:p>
          <a:p>
            <a:pPr lvl="0">
              <a:defRPr/>
            </a:pPr>
            <a:r>
              <a:rPr lang="en-US" altLang="ko-KR" sz="2200">
                <a:latin typeface="굴림"/>
                <a:ea typeface="굴림"/>
              </a:rPr>
              <a:t>flex: auto  </a:t>
            </a:r>
            <a:r>
              <a:rPr lang="en-US" altLang="ko-KR" sz="2200">
                <a:solidFill>
                  <a:srgbClr val="555555"/>
                </a:solidFill>
                <a:latin typeface="Avenir"/>
                <a:ea typeface="Avenir"/>
              </a:rPr>
              <a:t>속성은 </a:t>
            </a:r>
            <a:r>
              <a:rPr lang="en-US" altLang="ko-KR" sz="2200">
                <a:latin typeface="굴림"/>
                <a:ea typeface="굴림"/>
              </a:rPr>
              <a:t> </a:t>
            </a:r>
            <a:r>
              <a:rPr lang="en-US" altLang="ko-KR" sz="2200">
                <a:solidFill>
                  <a:srgbClr val="ff0000"/>
                </a:solidFill>
                <a:latin typeface="Avenir"/>
                <a:ea typeface="Avenir"/>
              </a:rPr>
              <a:t> </a:t>
            </a:r>
            <a:r>
              <a:rPr lang="en-US" altLang="ko-KR" sz="2200">
                <a:solidFill>
                  <a:srgbClr val="ff0000"/>
                </a:solidFill>
                <a:latin typeface="굴림"/>
                <a:ea typeface="굴림"/>
              </a:rPr>
              <a:t>flex: 1 1 auto</a:t>
            </a:r>
            <a:r>
              <a:rPr lang="ko-KR" altLang="en-US" sz="2200">
                <a:solidFill>
                  <a:srgbClr val="ff0000"/>
                </a:solidFill>
                <a:latin typeface="굴림"/>
                <a:ea typeface="굴림"/>
              </a:rPr>
              <a:t> </a:t>
            </a:r>
            <a:r>
              <a:rPr lang="en-US" altLang="ko-KR" sz="2200">
                <a:solidFill>
                  <a:srgbClr val="ff0000"/>
                </a:solidFill>
                <a:latin typeface="굴림"/>
                <a:ea typeface="굴림"/>
              </a:rPr>
              <a:t>:</a:t>
            </a:r>
            <a:r>
              <a:rPr lang="ko-KR" altLang="en-US" sz="2200">
                <a:solidFill>
                  <a:srgbClr val="ff0000"/>
                </a:solidFill>
                <a:latin typeface="굴림"/>
                <a:ea typeface="굴림"/>
              </a:rPr>
              <a:t>   </a:t>
            </a:r>
            <a:r>
              <a:rPr lang="ko-KR" altLang="en-US" sz="2200">
                <a:solidFill>
                  <a:schemeClr val="dk1"/>
                </a:solidFill>
                <a:latin typeface="굴림"/>
                <a:ea typeface="굴림"/>
              </a:rPr>
              <a:t> 원래크기</a:t>
            </a:r>
            <a:r>
              <a:rPr lang="ko-KR" altLang="en-US" sz="2200">
                <a:solidFill>
                  <a:srgbClr val="ff0000"/>
                </a:solidFill>
                <a:latin typeface="굴림"/>
                <a:ea typeface="굴림"/>
              </a:rPr>
              <a:t> </a:t>
            </a:r>
            <a:endParaRPr lang="ko-KR" altLang="en-US" sz="2200">
              <a:solidFill>
                <a:srgbClr val="ff0000"/>
              </a:solidFill>
              <a:latin typeface="굴림"/>
              <a:ea typeface="굴림"/>
            </a:endParaRPr>
          </a:p>
          <a:p>
            <a:pPr marL="0" lvl="0" indent="0">
              <a:buNone/>
              <a:defRPr/>
            </a:pPr>
            <a:endParaRPr lang="en-US" altLang="ko-KR" sz="2200">
              <a:solidFill>
                <a:srgbClr val="555555"/>
              </a:solidFill>
              <a:latin typeface="Avenir"/>
              <a:ea typeface="Avenir"/>
            </a:endParaRPr>
          </a:p>
          <a:p>
            <a:pPr lvl="0">
              <a:defRPr/>
            </a:pPr>
            <a:endParaRPr lang="en-US" altLang="ko-KR" sz="2200">
              <a:latin typeface="굴림"/>
              <a:ea typeface="굴림"/>
            </a:endParaRPr>
          </a:p>
          <a:p>
            <a:pPr lvl="0">
              <a:defRPr/>
            </a:pPr>
            <a:r>
              <a:rPr lang="en-US" altLang="ko-KR" sz="2200">
                <a:latin typeface="굴림"/>
                <a:ea typeface="굴림"/>
              </a:rPr>
              <a:t>fex: initial</a:t>
            </a:r>
            <a:r>
              <a:rPr lang="en-US" altLang="ko-KR" sz="2200">
                <a:solidFill>
                  <a:srgbClr val="1b1b1b"/>
                </a:solidFill>
                <a:latin typeface="Inter"/>
                <a:ea typeface="Inter"/>
              </a:rPr>
              <a:t>로 지정하면</a:t>
            </a:r>
            <a:r>
              <a:rPr lang="ko-KR" altLang="en-US" sz="2200">
                <a:solidFill>
                  <a:srgbClr val="1b1b1b"/>
                </a:solidFill>
                <a:latin typeface="Inter"/>
                <a:ea typeface="Inter"/>
              </a:rPr>
              <a:t> </a:t>
            </a:r>
            <a:r>
              <a:rPr lang="en-US" altLang="ko-KR" sz="2200">
                <a:solidFill>
                  <a:srgbClr val="1b1b1b"/>
                </a:solidFill>
                <a:latin typeface="Inter"/>
                <a:ea typeface="Inter"/>
              </a:rPr>
              <a:t>  </a:t>
            </a:r>
            <a:r>
              <a:rPr lang="en-US" altLang="ko-KR" sz="2200">
                <a:latin typeface="굴림"/>
                <a:ea typeface="굴림"/>
              </a:rPr>
              <a:t>flex: 0 1 auto</a:t>
            </a:r>
            <a:endParaRPr lang="en-US" altLang="ko-KR" sz="2200">
              <a:latin typeface="굴림"/>
              <a:ea typeface="굴림"/>
            </a:endParaRPr>
          </a:p>
          <a:p>
            <a:pPr lvl="0">
              <a:defRPr/>
            </a:pPr>
            <a:r>
              <a:rPr lang="en-US" altLang="ko-KR" sz="2200">
                <a:latin typeface="굴림"/>
                <a:ea typeface="굴림"/>
              </a:rPr>
              <a:t>flex: none</a:t>
            </a:r>
            <a:r>
              <a:rPr lang="en-US" altLang="ko-KR" sz="2200">
                <a:solidFill>
                  <a:srgbClr val="1b1b1b"/>
                </a:solidFill>
                <a:latin typeface="Inter"/>
                <a:ea typeface="Inter"/>
              </a:rPr>
              <a:t>으로 지정하면  </a:t>
            </a:r>
            <a:r>
              <a:rPr lang="ko-KR" altLang="en-US" sz="2200">
                <a:solidFill>
                  <a:srgbClr val="1b1b1b"/>
                </a:solidFill>
                <a:latin typeface="Inter"/>
                <a:ea typeface="Inter"/>
              </a:rPr>
              <a:t> </a:t>
            </a:r>
            <a:r>
              <a:rPr lang="en-US" altLang="ko-KR" sz="2200">
                <a:latin typeface="굴림"/>
                <a:ea typeface="굴림"/>
              </a:rPr>
              <a:t>flex: 0 0 aut</a:t>
            </a:r>
            <a:endParaRPr lang="en-US" altLang="ko-KR" sz="2200">
              <a:latin typeface="굴림"/>
              <a:ea typeface="굴림"/>
            </a:endParaRPr>
          </a:p>
          <a:p>
            <a:pPr lvl="0">
              <a:defRPr/>
            </a:pPr>
            <a:endParaRPr lang="en-US" altLang="ko-KR" sz="2200">
              <a:solidFill>
                <a:srgbClr val="ff0000"/>
              </a:solidFill>
              <a:latin typeface="Avenir"/>
              <a:ea typeface="Avenir"/>
            </a:endParaRPr>
          </a:p>
          <a:p>
            <a:pPr lvl="0">
              <a:defRPr/>
            </a:pPr>
            <a:endParaRPr lang="en-US" altLang="ko-KR" sz="2300">
              <a:latin typeface="굴림"/>
              <a:ea typeface="굴림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  <p:pic>
        <p:nvPicPr>
          <p:cNvPr id="5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306634" y="2662116"/>
            <a:ext cx="5222552" cy="1110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flex10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708405"/>
          </a:xfrm>
        </p:spPr>
        <p:txBody>
          <a:bodyPr/>
          <a:lstStyle/>
          <a:p>
            <a:pPr lvl="0">
              <a:defRPr/>
            </a:pPr>
            <a:r>
              <a:rPr lang="ko-KR" altLang="en-US" sz="2100"/>
              <a:t>flex-basis, flex-grow, flex-shrink 속성은 flex 속성 단 하나만 이용해서 한줄로 지정할 수 있다.     한줄로 나타낼 때는 다음과 같은 규칙이 있다.</a:t>
            </a:r>
            <a:endParaRPr lang="ko-KR" altLang="en-US" sz="2100"/>
          </a:p>
          <a:p>
            <a:pPr lvl="0">
              <a:defRPr/>
            </a:pPr>
            <a:endParaRPr lang="ko-KR" altLang="en-US" sz="2100"/>
          </a:p>
          <a:p>
            <a:pPr marL="0" lvl="0" indent="0">
              <a:buNone/>
              <a:defRPr/>
            </a:pPr>
            <a:r>
              <a:rPr lang="ko-KR" altLang="en-US" sz="2100"/>
              <a:t>(1) 값이 한 개일 때,</a:t>
            </a:r>
            <a:endParaRPr lang="ko-KR" altLang="en-US" sz="2100"/>
          </a:p>
          <a:p>
            <a:pPr marL="0" lvl="0" indent="0">
              <a:buNone/>
              <a:defRPr/>
            </a:pPr>
            <a:r>
              <a:rPr lang="ko-KR" altLang="en-US" sz="2100"/>
              <a:t>   - 단위가 없으면 flex-grow 값이 된다.   </a:t>
            </a:r>
            <a:r>
              <a:rPr lang="en-US" altLang="ko-KR" sz="2100"/>
              <a:t>-</a:t>
            </a:r>
            <a:r>
              <a:rPr lang="ko-KR" altLang="en-US" sz="2100"/>
              <a:t>  </a:t>
            </a:r>
            <a:r>
              <a:rPr lang="en-US" altLang="ko-KR" sz="2100"/>
              <a:t>flex: 2</a:t>
            </a:r>
            <a:endParaRPr lang="en-US" altLang="ko-KR" sz="2100"/>
          </a:p>
          <a:p>
            <a:pPr marL="0" lvl="0" indent="0">
              <a:buNone/>
              <a:defRPr/>
            </a:pPr>
            <a:r>
              <a:rPr lang="ko-KR" altLang="en-US" sz="2100"/>
              <a:t>   - 단위가 있거나 </a:t>
            </a:r>
            <a:r>
              <a:rPr lang="en-US" altLang="ko-KR" sz="2100"/>
              <a:t>auto </a:t>
            </a:r>
            <a:r>
              <a:rPr lang="ko-KR" altLang="en-US" sz="2100"/>
              <a:t>이면 flex-basis 값이 된다.  </a:t>
            </a:r>
            <a:r>
              <a:rPr lang="en-US" altLang="ko-KR" sz="2100"/>
              <a:t>-</a:t>
            </a:r>
            <a:r>
              <a:rPr lang="ko-KR" altLang="en-US" sz="2100"/>
              <a:t>  </a:t>
            </a:r>
            <a:r>
              <a:rPr lang="en-US" altLang="ko-KR" sz="2100"/>
              <a:t>flex: 10em;</a:t>
            </a:r>
            <a:r>
              <a:rPr lang="ko-KR" altLang="en-US" sz="2100"/>
              <a:t>     </a:t>
            </a:r>
            <a:r>
              <a:rPr lang="en-US" altLang="ko-KR" sz="2100"/>
              <a:t>flex: 30%;</a:t>
            </a:r>
            <a:r>
              <a:rPr lang="ko-KR" altLang="en-US" sz="2100"/>
              <a:t> </a:t>
            </a:r>
            <a:r>
              <a:rPr lang="en-US" altLang="ko-KR" sz="2100"/>
              <a:t> flex:auto</a:t>
            </a:r>
            <a:endParaRPr lang="en-US" altLang="ko-KR" sz="2100"/>
          </a:p>
          <a:p>
            <a:pPr lvl="0">
              <a:defRPr/>
            </a:pPr>
            <a:endParaRPr lang="ko-KR" altLang="en-US" sz="2100"/>
          </a:p>
          <a:p>
            <a:pPr marL="0" lvl="0" indent="0">
              <a:buNone/>
              <a:defRPr/>
            </a:pPr>
            <a:r>
              <a:rPr lang="ko-KR" altLang="en-US" sz="2100"/>
              <a:t> (2) 값이 두 개일 때,</a:t>
            </a:r>
            <a:endParaRPr lang="ko-KR" altLang="en-US" sz="2100"/>
          </a:p>
          <a:p>
            <a:pPr marL="0" lvl="0" indent="0">
              <a:buNone/>
              <a:defRPr/>
            </a:pPr>
            <a:r>
              <a:rPr lang="ko-KR" altLang="en-US" sz="2100"/>
              <a:t>   - 첫번째 값은 단위가 없는 숫자여야 한다. 또한 첫번째 값은 flex-grow가 된다.</a:t>
            </a:r>
            <a:endParaRPr lang="ko-KR" altLang="en-US" sz="2100"/>
          </a:p>
          <a:p>
            <a:pPr marL="0" lvl="0" indent="0">
              <a:buNone/>
              <a:defRPr/>
            </a:pPr>
            <a:r>
              <a:rPr lang="ko-KR" altLang="en-US" sz="2100"/>
              <a:t>   - 두번째 값은 단위가 없으면 flex-shrink, 단위가 있거나 auto면 flex-basis가 된다.</a:t>
            </a:r>
            <a:endParaRPr lang="ko-KR" altLang="en-US" sz="2100"/>
          </a:p>
          <a:p>
            <a:pPr marL="0" lvl="0" indent="0">
              <a:buNone/>
              <a:defRPr/>
            </a:pPr>
            <a:r>
              <a:rPr lang="ko-KR" altLang="en-US" sz="2100"/>
              <a:t>    	</a:t>
            </a:r>
            <a:r>
              <a:rPr lang="en-US" altLang="ko-KR" sz="2100"/>
              <a:t>-</a:t>
            </a:r>
            <a:r>
              <a:rPr lang="ko-KR" altLang="en-US" sz="2100"/>
              <a:t>  </a:t>
            </a:r>
            <a:r>
              <a:rPr lang="en-US" altLang="ko-KR" sz="2100"/>
              <a:t>flex: 1 30px;</a:t>
            </a:r>
            <a:r>
              <a:rPr lang="ko-KR" altLang="en-US" sz="2100"/>
              <a:t>      </a:t>
            </a:r>
            <a:r>
              <a:rPr lang="en-US" altLang="ko-KR" sz="2100"/>
              <a:t>flex: 2 2;    </a:t>
            </a:r>
            <a:endParaRPr lang="en-US" altLang="ko-KR" sz="2100"/>
          </a:p>
          <a:p>
            <a:pPr marL="0" lvl="0" indent="0">
              <a:buNone/>
              <a:defRPr/>
            </a:pPr>
            <a:endParaRPr lang="en-US" altLang="ko-KR" sz="2100"/>
          </a:p>
          <a:p>
            <a:pPr marL="0" lvl="0" indent="0">
              <a:buNone/>
              <a:defRPr/>
            </a:pPr>
            <a:r>
              <a:rPr lang="ko-KR" altLang="en-US" sz="2100"/>
              <a:t> (3) 값이 세 개일 때,</a:t>
            </a:r>
            <a:endParaRPr lang="ko-KR" altLang="en-US" sz="2100"/>
          </a:p>
          <a:p>
            <a:pPr marL="0" lvl="0" indent="0">
              <a:buNone/>
              <a:defRPr/>
            </a:pPr>
            <a:r>
              <a:rPr lang="ko-KR" altLang="en-US" sz="2100"/>
              <a:t>   - 첫번째 값은 flex-grow, (단위 없어야 함)</a:t>
            </a:r>
            <a:endParaRPr lang="ko-KR" altLang="en-US" sz="2100"/>
          </a:p>
          <a:p>
            <a:pPr marL="0" lvl="0" indent="0">
              <a:buNone/>
              <a:defRPr/>
            </a:pPr>
            <a:r>
              <a:rPr lang="ko-KR" altLang="en-US" sz="2100"/>
              <a:t>   - 두번째 값은 flex-shrink, (단위 없어야 함)</a:t>
            </a:r>
            <a:endParaRPr lang="ko-KR" altLang="en-US" sz="2100"/>
          </a:p>
          <a:p>
            <a:pPr marL="0" lvl="0" indent="0">
              <a:buNone/>
              <a:defRPr/>
            </a:pPr>
            <a:r>
              <a:rPr lang="ko-KR" altLang="en-US" sz="2100"/>
              <a:t>  - 세번째 값은 flex-basis 값이 된다. (단위 있거나 auto여야 함)</a:t>
            </a:r>
            <a:endParaRPr lang="ko-KR" altLang="en-US" sz="2100"/>
          </a:p>
          <a:p>
            <a:pPr marL="0" lvl="0" indent="0">
              <a:buNone/>
              <a:defRPr/>
            </a:pPr>
            <a:r>
              <a:rPr lang="ko-KR" altLang="en-US" sz="2100"/>
              <a:t>	</a:t>
            </a:r>
            <a:r>
              <a:rPr lang="en-US" altLang="ko-KR" sz="2100"/>
              <a:t>-</a:t>
            </a:r>
            <a:r>
              <a:rPr lang="ko-KR" altLang="en-US" sz="2100"/>
              <a:t> </a:t>
            </a:r>
            <a:r>
              <a:rPr lang="en-US" altLang="ko-KR" sz="2100"/>
              <a:t>flex: 2 2 10%; </a:t>
            </a:r>
            <a:endParaRPr lang="en-US" altLang="ko-KR" sz="21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flex11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400">
                <a:latin typeface="굴림"/>
                <a:ea typeface="굴림"/>
              </a:rPr>
              <a:t>align-items: </a:t>
            </a:r>
            <a:r>
              <a:rPr lang="en-US" altLang="ko-KR" sz="2400">
                <a:solidFill>
                  <a:srgbClr val="555555"/>
                </a:solidFill>
                <a:latin typeface="Avenir"/>
                <a:ea typeface="Avenir"/>
              </a:rPr>
              <a:t>flex item을 </a:t>
            </a:r>
            <a:r>
              <a:rPr lang="en-US" altLang="ko-KR" sz="2400">
                <a:solidFill>
                  <a:srgbClr val="ff0000"/>
                </a:solidFill>
                <a:latin typeface="Avenir"/>
                <a:ea typeface="Avenir"/>
              </a:rPr>
              <a:t>수직으로 정렬</a:t>
            </a:r>
            <a:endParaRPr lang="en-US" altLang="ko-KR" sz="2400">
              <a:solidFill>
                <a:srgbClr val="ff0000"/>
              </a:solidFill>
              <a:latin typeface="Avenir"/>
              <a:ea typeface="Avenir"/>
            </a:endParaRPr>
          </a:p>
          <a:p>
            <a:pPr lvl="0">
              <a:defRPr/>
            </a:pPr>
            <a:endParaRPr lang="en-US" altLang="ko-KR">
              <a:solidFill>
                <a:srgbClr val="ff0000"/>
              </a:solidFill>
              <a:latin typeface="Avenir"/>
              <a:ea typeface="Avenir"/>
            </a:endParaRPr>
          </a:p>
          <a:p>
            <a:pPr lvl="0">
              <a:defRPr/>
            </a:pPr>
            <a:endParaRPr lang="en-US" altLang="ko-KR">
              <a:solidFill>
                <a:srgbClr val="ff0000"/>
              </a:solidFill>
              <a:latin typeface="Avenir"/>
              <a:ea typeface="Avenir"/>
            </a:endParaRPr>
          </a:p>
          <a:p>
            <a:pPr lvl="0">
              <a:defRPr/>
            </a:pPr>
            <a:endParaRPr lang="en-US" altLang="ko-KR">
              <a:solidFill>
                <a:srgbClr val="ff0000"/>
              </a:solidFill>
              <a:latin typeface="Avenir"/>
              <a:ea typeface="Avenir"/>
            </a:endParaRPr>
          </a:p>
          <a:p>
            <a:pPr lvl="0">
              <a:defRPr/>
            </a:pPr>
            <a:endParaRPr lang="en-US" altLang="ko-KR">
              <a:solidFill>
                <a:srgbClr val="ff0000"/>
              </a:solidFill>
              <a:latin typeface="Avenir"/>
              <a:ea typeface="Avenir"/>
            </a:endParaRPr>
          </a:p>
          <a:p>
            <a:pPr lvl="0">
              <a:defRPr/>
            </a:pPr>
            <a:endParaRPr lang="en-US" altLang="ko-KR">
              <a:solidFill>
                <a:srgbClr val="ff0000"/>
              </a:solidFill>
              <a:latin typeface="Avenir"/>
              <a:ea typeface="Avenir"/>
            </a:endParaRPr>
          </a:p>
          <a:p>
            <a:pPr lvl="0">
              <a:defRPr/>
            </a:pPr>
            <a:r>
              <a:rPr lang="en-US" altLang="ko-KR" sz="2400">
                <a:latin typeface="굴림"/>
                <a:ea typeface="굴림"/>
              </a:rPr>
              <a:t>justify-content: </a:t>
            </a:r>
            <a:r>
              <a:rPr lang="en-US" altLang="ko-KR" sz="2400">
                <a:solidFill>
                  <a:srgbClr val="555555"/>
                </a:solidFill>
                <a:latin typeface="Avenir"/>
                <a:ea typeface="Avenir"/>
              </a:rPr>
              <a:t>flex item을 </a:t>
            </a:r>
            <a:r>
              <a:rPr lang="en-US" altLang="ko-KR" sz="2400">
                <a:solidFill>
                  <a:srgbClr val="ff0000"/>
                </a:solidFill>
                <a:latin typeface="Avenir"/>
                <a:ea typeface="Avenir"/>
              </a:rPr>
              <a:t>수평으로 정렬</a:t>
            </a:r>
            <a:endParaRPr lang="en-US" altLang="ko-KR" sz="2400">
              <a:solidFill>
                <a:srgbClr val="ff0000"/>
              </a:solidFill>
              <a:latin typeface="Avenir"/>
              <a:ea typeface="Avenir"/>
            </a:endParaRPr>
          </a:p>
          <a:p>
            <a:pPr lvl="0">
              <a:defRPr/>
            </a:pPr>
            <a:endParaRPr lang="en-US" altLang="ko-KR">
              <a:solidFill>
                <a:srgbClr val="ff0000"/>
              </a:solidFill>
              <a:latin typeface="Avenir"/>
              <a:ea typeface="Aveni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  <p:pic>
        <p:nvPicPr>
          <p:cNvPr id="5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696057" y="2454519"/>
            <a:ext cx="9251968" cy="2000799"/>
          </a:xfrm>
          <a:prstGeom prst="rect">
            <a:avLst/>
          </a:prstGeom>
        </p:spPr>
      </p:pic>
      <p:pic>
        <p:nvPicPr>
          <p:cNvPr id="6" name="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696057" y="6044712"/>
            <a:ext cx="9112952" cy="1816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633478"/>
          </a:xfrm>
        </p:spPr>
        <p:txBody>
          <a:bodyPr/>
          <a:lstStyle/>
          <a:p>
            <a:pPr lvl="0">
              <a:defRPr/>
            </a:pPr>
            <a:r>
              <a:rPr lang="en-US" altLang="ko-KR" sz="3000"/>
              <a:t>display</a:t>
            </a:r>
            <a:r>
              <a:rPr lang="ko-KR" altLang="en-US" sz="3000"/>
              <a:t> 속성</a:t>
            </a:r>
            <a:endParaRPr lang="ko-KR" altLang="en-US" sz="3000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 sz="3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00112" y="2384455"/>
          <a:ext cx="9916206" cy="4045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151"/>
                <a:gridCol w="8060055"/>
              </a:tblGrid>
              <a:tr h="584431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2000">
                          <a:solidFill>
                            <a:schemeClr val="tx1"/>
                          </a:solidFill>
                          <a:ea typeface="나눔고딕"/>
                        </a:rPr>
                        <a:t>속성 값</a:t>
                      </a:r>
                      <a:endParaRPr lang="ko-KR" altLang="en-US" sz="2000">
                        <a:solidFill>
                          <a:schemeClr val="tx1"/>
                        </a:solidFill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2000">
                          <a:solidFill>
                            <a:schemeClr val="tx1"/>
                          </a:solidFill>
                          <a:ea typeface="나눔고딕"/>
                        </a:rPr>
                        <a:t>설명</a:t>
                      </a:r>
                      <a:endParaRPr lang="ko-KR" altLang="en-US" sz="2000">
                        <a:solidFill>
                          <a:schemeClr val="tx1"/>
                        </a:solidFill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84431"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ea typeface="나눔고딕"/>
                        </a:rPr>
                        <a:t> block</a:t>
                      </a:r>
                      <a:endParaRPr lang="ko-KR" altLang="en-US" sz="2000">
                        <a:solidFill>
                          <a:schemeClr val="tx1"/>
                        </a:solidFill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ko-KR" altLang="en-US" sz="2000">
                          <a:solidFill>
                            <a:schemeClr val="tx1"/>
                          </a:solidFill>
                          <a:ea typeface="나눔고딕"/>
                        </a:rPr>
                        <a:t>블록 요소로 표시하며</a:t>
                      </a:r>
                      <a:r>
                        <a:rPr lang="en-US" altLang="ko-KR" sz="2000">
                          <a:solidFill>
                            <a:schemeClr val="tx1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2000">
                          <a:solidFill>
                            <a:schemeClr val="tx1"/>
                          </a:solidFill>
                          <a:ea typeface="나눔고딕"/>
                        </a:rPr>
                        <a:t>새 줄에서 시작해 전체 너비를 차지 함</a:t>
                      </a:r>
                      <a:endParaRPr lang="ko-KR" altLang="en-US" sz="2000">
                        <a:solidFill>
                          <a:schemeClr val="tx1"/>
                        </a:solidFill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584431"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ea typeface="나눔고딕"/>
                        </a:rPr>
                        <a:t> inline</a:t>
                      </a:r>
                      <a:endParaRPr lang="ko-KR" altLang="en-US" sz="2000">
                        <a:solidFill>
                          <a:schemeClr val="tx1"/>
                        </a:solidFill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ko-KR" altLang="en-US" sz="2000">
                          <a:solidFill>
                            <a:schemeClr val="tx1"/>
                          </a:solidFill>
                          <a:ea typeface="나눔고딕"/>
                        </a:rPr>
                        <a:t>인라인 요소로 표시하며 높이</a:t>
                      </a:r>
                      <a:r>
                        <a:rPr lang="en-US" altLang="ko-KR" sz="2000" baseline="0">
                          <a:solidFill>
                            <a:schemeClr val="tx1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2000" baseline="0">
                          <a:solidFill>
                            <a:schemeClr val="tx1"/>
                          </a:solidFill>
                          <a:ea typeface="나눔고딕"/>
                        </a:rPr>
                        <a:t>및 너비 속성에 영향을 받지 않음</a:t>
                      </a:r>
                      <a:endParaRPr lang="ko-KR" altLang="en-US" sz="2000">
                        <a:solidFill>
                          <a:schemeClr val="tx1"/>
                        </a:solidFill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577943"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ea typeface="나눔고딕"/>
                        </a:rPr>
                        <a:t>inline-block</a:t>
                      </a:r>
                      <a:endParaRPr lang="ko-KR" altLang="en-US" sz="2000">
                        <a:solidFill>
                          <a:schemeClr val="tx1"/>
                        </a:solidFill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ko-KR" altLang="en-US" sz="2000">
                          <a:solidFill>
                            <a:schemeClr val="tx1"/>
                          </a:solidFill>
                          <a:ea typeface="나눔고딕"/>
                        </a:rPr>
                        <a:t>인라인 요소 수준의 블록으로 표시 </a:t>
                      </a:r>
                      <a:endParaRPr lang="ko-KR" altLang="en-US" sz="2000">
                        <a:solidFill>
                          <a:schemeClr val="tx1"/>
                        </a:solidFill>
                        <a:ea typeface="나눔고딕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2000">
                          <a:solidFill>
                            <a:schemeClr val="tx1"/>
                          </a:solidFill>
                          <a:ea typeface="나눔고딕"/>
                        </a:rPr>
                        <a:t>기본적으로 인라인 요소이지만 높이</a:t>
                      </a:r>
                      <a:r>
                        <a:rPr lang="en-US" altLang="ko-KR" sz="2000">
                          <a:solidFill>
                            <a:schemeClr val="tx1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2000">
                          <a:solidFill>
                            <a:schemeClr val="tx1"/>
                          </a:solidFill>
                          <a:ea typeface="나눔고딕"/>
                        </a:rPr>
                        <a:t>너비 속성 적용 가능</a:t>
                      </a:r>
                      <a:r>
                        <a:rPr lang="en-US" altLang="ko-KR" sz="2000">
                          <a:solidFill>
                            <a:schemeClr val="tx1"/>
                          </a:solidFill>
                          <a:ea typeface="나눔고딕"/>
                        </a:rPr>
                        <a:t>)</a:t>
                      </a:r>
                      <a:endParaRPr lang="ko-KR" altLang="en-US" sz="2000">
                        <a:solidFill>
                          <a:schemeClr val="tx1"/>
                        </a:solidFill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585046"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ea typeface="나눔고딕"/>
                        </a:rPr>
                        <a:t> none</a:t>
                      </a:r>
                      <a:endParaRPr lang="ko-KR" altLang="en-US" sz="2000">
                        <a:solidFill>
                          <a:schemeClr val="tx1"/>
                        </a:solidFill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ko-KR" altLang="en-US" sz="2000">
                          <a:solidFill>
                            <a:schemeClr val="tx1"/>
                          </a:solidFill>
                          <a:ea typeface="나눔고딕"/>
                        </a:rPr>
                        <a:t>요소 완전 제거 </a:t>
                      </a:r>
                      <a:r>
                        <a:rPr lang="en-US" altLang="ko-KR" sz="2000">
                          <a:solidFill>
                            <a:schemeClr val="tx1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2000">
                          <a:solidFill>
                            <a:schemeClr val="tx1"/>
                          </a:solidFill>
                          <a:ea typeface="나눔고딕"/>
                        </a:rPr>
                        <a:t>화면에서 보이지 않음</a:t>
                      </a:r>
                      <a:r>
                        <a:rPr lang="en-US" altLang="ko-KR" sz="2000">
                          <a:solidFill>
                            <a:schemeClr val="tx1"/>
                          </a:solidFill>
                          <a:ea typeface="나눔고딕"/>
                        </a:rPr>
                        <a:t>)</a:t>
                      </a:r>
                      <a:endParaRPr lang="ko-KR" altLang="en-US" sz="2000">
                        <a:solidFill>
                          <a:schemeClr val="tx1"/>
                        </a:solidFill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585046"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ea typeface="나눔고딕"/>
                        </a:rPr>
                        <a:t>flex</a:t>
                      </a:r>
                      <a:endParaRPr lang="en-US" altLang="ko-KR" sz="2000">
                        <a:solidFill>
                          <a:schemeClr val="tx1"/>
                        </a:solidFill>
                        <a:ea typeface="나눔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 latinLnBrk="1">
                        <a:defRPr/>
                      </a:pPr>
                      <a:r>
                        <a:rPr lang="ko-KR" altLang="en-US" sz="2000">
                          <a:solidFill>
                            <a:schemeClr val="tx1"/>
                          </a:solidFill>
                        </a:rPr>
                        <a:t>뷰 포트나 요소의 크기가 불명확하거나 동적으로 변할 때에도 효율적으로 요소를 배치, 정렬, 분산 시킬 수가 있고</a:t>
                      </a: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2000">
                          <a:solidFill>
                            <a:schemeClr val="tx1"/>
                          </a:solidFill>
                        </a:rPr>
                        <a:t>  요소의 크기와 순서를 유연하게 배치할 수 있음</a:t>
                      </a: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8" name="제목 1"/>
          <p:cNvSpPr>
            <a:spLocks noGrp="1"/>
          </p:cNvSpPr>
          <p:nvPr>
            <p:ph type="title" idx="0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레이아웃</a:t>
            </a:r>
            <a:r>
              <a:rPr lang="en-US" altLang="ko-KR"/>
              <a:t> </a:t>
            </a:r>
            <a:r>
              <a:rPr lang="ko-KR" altLang="en-US"/>
              <a:t>표시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5100" y="1966822"/>
            <a:ext cx="10614836" cy="620309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&lt;style&gt;</a:t>
            </a:r>
          </a:p>
          <a:p>
            <a:r>
              <a:rPr lang="en-US" altLang="ko-KR" i="1" dirty="0"/>
              <a:t>.</a:t>
            </a:r>
            <a:r>
              <a:rPr lang="en-US" altLang="ko-KR" i="1" dirty="0" err="1"/>
              <a:t>menubar</a:t>
            </a:r>
            <a:r>
              <a:rPr lang="en-US" altLang="ko-KR" i="1" dirty="0"/>
              <a:t> {</a:t>
            </a:r>
          </a:p>
          <a:p>
            <a:r>
              <a:rPr lang="en-US" altLang="ko-KR" dirty="0"/>
              <a:t>  text-align: </a:t>
            </a:r>
            <a:r>
              <a:rPr lang="en-US" altLang="ko-KR" i="1" dirty="0"/>
              <a:t>center; </a:t>
            </a:r>
          </a:p>
          <a:p>
            <a:r>
              <a:rPr lang="en-US" altLang="ko-KR" dirty="0"/>
              <a:t>  background-color: </a:t>
            </a:r>
            <a:r>
              <a:rPr lang="en-US" altLang="ko-KR" i="1" dirty="0"/>
              <a:t>yellow; </a:t>
            </a:r>
          </a:p>
          <a:p>
            <a:r>
              <a:rPr lang="en-US" altLang="ko-KR" dirty="0"/>
              <a:t>  border: </a:t>
            </a:r>
            <a:r>
              <a:rPr lang="en-US" altLang="ko-KR" i="1" dirty="0"/>
              <a:t>solid red;</a:t>
            </a:r>
          </a:p>
          <a:p>
            <a:r>
              <a:rPr lang="en-US" altLang="ko-KR" dirty="0"/>
              <a:t>  border-left: </a:t>
            </a:r>
            <a:r>
              <a:rPr lang="en-US" altLang="ko-KR" i="1" dirty="0"/>
              <a:t>none;</a:t>
            </a:r>
          </a:p>
          <a:p>
            <a:r>
              <a:rPr lang="en-US" altLang="ko-KR" dirty="0"/>
              <a:t>  border-right: </a:t>
            </a:r>
            <a:r>
              <a:rPr lang="en-US" altLang="ko-KR" i="1" dirty="0"/>
              <a:t>none;</a:t>
            </a:r>
          </a:p>
          <a:p>
            <a:r>
              <a:rPr lang="en-US" altLang="ko-KR" dirty="0"/>
              <a:t>  padding: </a:t>
            </a:r>
            <a:r>
              <a:rPr lang="en-US" altLang="ko-KR" i="1" dirty="0"/>
              <a:t>.</a:t>
            </a:r>
            <a:r>
              <a:rPr lang="en-US" altLang="ko-KR" i="1" dirty="0" err="1"/>
              <a:t>5em</a:t>
            </a:r>
            <a:r>
              <a:rPr lang="en-US" altLang="ko-KR" i="1" dirty="0"/>
              <a:t>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i="1" dirty="0"/>
              <a:t>.</a:t>
            </a:r>
            <a:r>
              <a:rPr lang="en-US" altLang="ko-KR" i="1" dirty="0" err="1"/>
              <a:t>menubar</a:t>
            </a:r>
            <a:r>
              <a:rPr lang="en-US" altLang="ko-KR" i="1" dirty="0"/>
              <a:t> li {</a:t>
            </a:r>
          </a:p>
          <a:p>
            <a:r>
              <a:rPr lang="en-US" altLang="ko-KR" dirty="0"/>
              <a:t>  </a:t>
            </a:r>
            <a:r>
              <a:rPr lang="en-US" altLang="ko-KR" dirty="0">
                <a:solidFill>
                  <a:schemeClr val="tx2"/>
                </a:solidFill>
              </a:rPr>
              <a:t>display: </a:t>
            </a:r>
            <a:r>
              <a:rPr lang="en-US" altLang="ko-KR" i="1" dirty="0">
                <a:solidFill>
                  <a:schemeClr val="tx2"/>
                </a:solidFill>
              </a:rPr>
              <a:t>inline;</a:t>
            </a:r>
          </a:p>
          <a:p>
            <a:r>
              <a:rPr lang="en-US" altLang="ko-KR" dirty="0"/>
              <a:t>  margin: </a:t>
            </a:r>
            <a:r>
              <a:rPr lang="en-US" altLang="ko-KR" i="1" dirty="0"/>
              <a:t>0 </a:t>
            </a:r>
            <a:r>
              <a:rPr lang="en-US" altLang="ko-KR" i="1" dirty="0" err="1"/>
              <a:t>20px</a:t>
            </a:r>
            <a:r>
              <a:rPr lang="en-US" altLang="ko-KR" i="1" dirty="0"/>
              <a:t>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a {</a:t>
            </a:r>
          </a:p>
          <a:p>
            <a:r>
              <a:rPr lang="en-US" altLang="ko-KR" dirty="0"/>
              <a:t>  text-decoration: </a:t>
            </a:r>
            <a:r>
              <a:rPr lang="en-US" altLang="ko-KR" i="1" dirty="0"/>
              <a:t>none;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&lt;/style&gt;</a:t>
            </a:r>
            <a:endParaRPr lang="en-US" altLang="ko-KR" sz="2339" dirty="0">
              <a:latin typeface="+mj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869" y="4655471"/>
            <a:ext cx="6965437" cy="8257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39457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6" name="제목 1"/>
          <p:cNvSpPr>
            <a:spLocks noGrp="1"/>
          </p:cNvSpPr>
          <p:nvPr>
            <p:ph type="title" idx="0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레이아웃</a:t>
            </a:r>
            <a:r>
              <a:rPr lang="en-US" altLang="ko-KR"/>
              <a:t> </a:t>
            </a:r>
            <a:r>
              <a:rPr lang="ko-KR" altLang="en-US"/>
              <a:t>위치</a:t>
            </a:r>
            <a:r>
              <a:rPr lang="en-US" altLang="ko-KR"/>
              <a:t>(1/6)</a:t>
            </a:r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633478"/>
          </a:xfrm>
        </p:spPr>
        <p:txBody>
          <a:bodyPr/>
          <a:lstStyle/>
          <a:p>
            <a:pPr lvl="0">
              <a:defRPr/>
            </a:pPr>
            <a:r>
              <a:rPr lang="en-US" altLang="ko-KR" sz="3000"/>
              <a:t>position</a:t>
            </a:r>
            <a:r>
              <a:rPr lang="ko-KR" altLang="en-US" sz="3000"/>
              <a:t> 속성 </a:t>
            </a:r>
            <a:r>
              <a:rPr lang="en-US" altLang="ko-KR" sz="3000"/>
              <a:t>: </a:t>
            </a:r>
            <a:r>
              <a:rPr lang="ko-KR" altLang="en-US" sz="3000"/>
              <a:t>요소의 위치를 지정하는 유형 설정</a:t>
            </a:r>
            <a:endParaRPr lang="ko-KR" altLang="en-US" sz="3000"/>
          </a:p>
          <a:p>
            <a:pPr lvl="1">
              <a:defRPr/>
            </a:pPr>
            <a:r>
              <a:rPr lang="en-US" altLang="ko-KR" sz="2400"/>
              <a:t>static (</a:t>
            </a:r>
            <a:r>
              <a:rPr lang="ko-KR" altLang="en-US" sz="2400"/>
              <a:t>정적 위치</a:t>
            </a:r>
            <a:r>
              <a:rPr lang="en-US" altLang="ko-KR" sz="2400"/>
              <a:t>) - </a:t>
            </a:r>
            <a:r>
              <a:rPr lang="ko-KR" altLang="en-US" sz="2400"/>
              <a:t>정적으로 배치된다</a:t>
            </a:r>
            <a:r>
              <a:rPr lang="en-US" altLang="ko-KR" sz="2400"/>
              <a:t>. (</a:t>
            </a:r>
            <a:r>
              <a:rPr lang="ko-KR" altLang="en-US" sz="2400"/>
              <a:t>기본 값</a:t>
            </a:r>
            <a:r>
              <a:rPr lang="en-US" altLang="ko-KR" sz="2400"/>
              <a:t>)</a:t>
            </a:r>
            <a:endParaRPr lang="en-US" altLang="ko-KR" sz="2400"/>
          </a:p>
          <a:p>
            <a:pPr lvl="1">
              <a:defRPr/>
            </a:pPr>
            <a:r>
              <a:rPr lang="en-US" altLang="ko-KR" sz="2400"/>
              <a:t>relative (</a:t>
            </a:r>
            <a:r>
              <a:rPr lang="ko-KR" altLang="en-US" sz="2400"/>
              <a:t>상대 위치</a:t>
            </a:r>
            <a:r>
              <a:rPr lang="en-US" altLang="ko-KR" sz="2400"/>
              <a:t>) - </a:t>
            </a:r>
            <a:r>
              <a:rPr lang="ko-KR" altLang="en-US" sz="2400"/>
              <a:t>정적인 위치를 기준으로 배치된다</a:t>
            </a:r>
            <a:r>
              <a:rPr lang="en-US" altLang="ko-KR" sz="2400"/>
              <a:t>. </a:t>
            </a:r>
            <a:endParaRPr lang="en-US" altLang="ko-KR" sz="2400"/>
          </a:p>
          <a:p>
            <a:pPr lvl="1">
              <a:defRPr/>
            </a:pPr>
            <a:r>
              <a:rPr lang="en-US" altLang="ko-KR" sz="2400"/>
              <a:t>absolute (</a:t>
            </a:r>
            <a:r>
              <a:rPr lang="ko-KR" altLang="en-US" sz="2400"/>
              <a:t>절대 위치</a:t>
            </a:r>
            <a:r>
              <a:rPr lang="en-US" altLang="ko-KR" sz="2400"/>
              <a:t>) - </a:t>
            </a:r>
            <a:r>
              <a:rPr lang="ko-KR" altLang="en-US" sz="2400"/>
              <a:t>부모 컨테이너를 기준으로 배치된다</a:t>
            </a:r>
            <a:r>
              <a:rPr lang="en-US" altLang="ko-KR" sz="2400"/>
              <a:t>. </a:t>
            </a:r>
            <a:endParaRPr lang="en-US" altLang="ko-KR" sz="2400"/>
          </a:p>
          <a:p>
            <a:pPr lvl="1">
              <a:defRPr/>
            </a:pPr>
            <a:r>
              <a:rPr lang="en-US" altLang="ko-KR" sz="2400"/>
              <a:t>fixed (</a:t>
            </a:r>
            <a:r>
              <a:rPr lang="ko-KR" altLang="en-US" sz="2400"/>
              <a:t>고정 위치</a:t>
            </a:r>
            <a:r>
              <a:rPr lang="en-US" altLang="ko-KR" sz="2400"/>
              <a:t>) - </a:t>
            </a:r>
            <a:r>
              <a:rPr lang="ko-KR" altLang="en-US" sz="2400"/>
              <a:t>항상 같은 위치</a:t>
            </a:r>
            <a:r>
              <a:rPr lang="en-US" altLang="ko-KR" sz="2400"/>
              <a:t>(</a:t>
            </a:r>
            <a:r>
              <a:rPr lang="ko-KR" altLang="en-US" sz="2400"/>
              <a:t>컨테이너 원점</a:t>
            </a:r>
            <a:r>
              <a:rPr lang="en-US" altLang="ko-KR" sz="2400"/>
              <a:t>)</a:t>
            </a:r>
            <a:r>
              <a:rPr lang="ko-KR" altLang="en-US" sz="2400"/>
              <a:t>에 배치된다</a:t>
            </a:r>
            <a:r>
              <a:rPr lang="en-US" altLang="ko-KR" sz="2400"/>
              <a:t>. </a:t>
            </a:r>
            <a:endParaRPr lang="en-US" altLang="ko-KR" sz="24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35564" y="4321763"/>
            <a:ext cx="8173446" cy="3499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904080"/>
            <a:ext cx="11262614" cy="6451962"/>
          </a:xfrm>
        </p:spPr>
        <p:txBody>
          <a:bodyPr/>
          <a:lstStyle/>
          <a:p>
            <a:r>
              <a:rPr lang="ko-KR" altLang="en-US" sz="3000" dirty="0"/>
              <a:t>정적 위치 설정</a:t>
            </a:r>
            <a:r>
              <a:rPr lang="en-US" altLang="ko-KR" sz="3000" dirty="0"/>
              <a:t>(static positioning)</a:t>
            </a:r>
          </a:p>
          <a:p>
            <a:pPr lvl="1"/>
            <a:r>
              <a:rPr lang="ko-KR" altLang="en-US" sz="2400" dirty="0" smtClean="0"/>
              <a:t>특별한 방식으로 배치되지 않으며 정상적인 흐름에 따라 배치된다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sz="2400" dirty="0" smtClean="0"/>
              <a:t>top, bottom, left, right </a:t>
            </a:r>
            <a:r>
              <a:rPr lang="ko-KR" altLang="en-US" sz="2400" dirty="0" smtClean="0"/>
              <a:t>속성의 영향을 받지 않는다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956942" y="3444877"/>
            <a:ext cx="9966432" cy="482758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&lt;style&gt;</a:t>
            </a:r>
          </a:p>
          <a:p>
            <a:r>
              <a:rPr lang="en-US" altLang="ko-KR" dirty="0"/>
              <a:t>div {</a:t>
            </a:r>
          </a:p>
          <a:p>
            <a:r>
              <a:rPr lang="en-US" altLang="ko-KR" dirty="0"/>
              <a:t>  </a:t>
            </a:r>
            <a:r>
              <a:rPr lang="en-US" altLang="ko-KR" dirty="0" err="1" smtClean="0"/>
              <a:t>width:</a:t>
            </a:r>
            <a:r>
              <a:rPr lang="en-US" altLang="ko-KR" i="1" dirty="0" err="1" smtClean="0"/>
              <a:t>100px</a:t>
            </a:r>
            <a:r>
              <a:rPr lang="en-US" altLang="ko-KR" i="1" dirty="0" smtClean="0"/>
              <a:t>;</a:t>
            </a:r>
          </a:p>
          <a:p>
            <a:r>
              <a:rPr lang="en-US" altLang="ko-KR" i="1" dirty="0"/>
              <a:t> </a:t>
            </a:r>
            <a:r>
              <a:rPr lang="en-US" altLang="ko-KR" i="1" dirty="0" smtClean="0"/>
              <a:t> </a:t>
            </a:r>
            <a:r>
              <a:rPr lang="en-US" altLang="ko-KR" dirty="0" err="1" smtClean="0"/>
              <a:t>height:</a:t>
            </a:r>
            <a:r>
              <a:rPr lang="en-US" altLang="ko-KR" i="1" dirty="0" err="1" smtClean="0"/>
              <a:t>100px</a:t>
            </a:r>
            <a:r>
              <a:rPr lang="en-US" altLang="ko-KR" i="1" dirty="0"/>
              <a:t>;</a:t>
            </a:r>
          </a:p>
          <a:p>
            <a:r>
              <a:rPr lang="en-US" altLang="ko-KR" dirty="0"/>
              <a:t>  </a:t>
            </a:r>
            <a:r>
              <a:rPr lang="en-US" altLang="ko-KR" dirty="0" err="1" smtClean="0">
                <a:solidFill>
                  <a:schemeClr val="tx2"/>
                </a:solidFill>
              </a:rPr>
              <a:t>left:</a:t>
            </a:r>
            <a:r>
              <a:rPr lang="en-US" altLang="ko-KR" i="1" dirty="0" err="1" smtClean="0">
                <a:solidFill>
                  <a:schemeClr val="tx2"/>
                </a:solidFill>
              </a:rPr>
              <a:t>100px</a:t>
            </a:r>
            <a:r>
              <a:rPr lang="en-US" altLang="ko-KR" i="1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altLang="ko-KR" i="1" dirty="0">
                <a:solidFill>
                  <a:schemeClr val="tx2"/>
                </a:solidFill>
              </a:rPr>
              <a:t> </a:t>
            </a:r>
            <a:r>
              <a:rPr lang="en-US" altLang="ko-KR" i="1" dirty="0" smtClean="0">
                <a:solidFill>
                  <a:schemeClr val="tx2"/>
                </a:solidFill>
              </a:rPr>
              <a:t> </a:t>
            </a:r>
            <a:r>
              <a:rPr lang="en-US" altLang="ko-KR" dirty="0" err="1" smtClean="0">
                <a:solidFill>
                  <a:schemeClr val="tx2"/>
                </a:solidFill>
              </a:rPr>
              <a:t>top:</a:t>
            </a:r>
            <a:r>
              <a:rPr lang="en-US" altLang="ko-KR" i="1" dirty="0" err="1" smtClean="0">
                <a:solidFill>
                  <a:schemeClr val="tx2"/>
                </a:solidFill>
              </a:rPr>
              <a:t>100px</a:t>
            </a:r>
            <a:r>
              <a:rPr lang="en-US" altLang="ko-KR" i="1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ko-KR" dirty="0"/>
              <a:t>  border: </a:t>
            </a:r>
            <a:r>
              <a:rPr lang="en-US" altLang="ko-KR" i="1" dirty="0" err="1"/>
              <a:t>3px</a:t>
            </a:r>
            <a:r>
              <a:rPr lang="en-US" altLang="ko-KR" i="1" dirty="0"/>
              <a:t> solid white;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err="1"/>
              <a:t>div</a:t>
            </a:r>
            <a:r>
              <a:rPr lang="en-US" altLang="ko-KR" i="1" dirty="0" err="1"/>
              <a:t>#static</a:t>
            </a:r>
            <a:r>
              <a:rPr lang="en-US" altLang="ko-KR" i="1" dirty="0"/>
              <a:t> </a:t>
            </a:r>
            <a:r>
              <a:rPr lang="en-US" altLang="ko-KR" i="1" dirty="0" smtClean="0"/>
              <a:t>{ </a:t>
            </a:r>
          </a:p>
          <a:p>
            <a:r>
              <a:rPr lang="en-US" altLang="ko-KR" i="1" dirty="0">
                <a:solidFill>
                  <a:schemeClr val="tx2"/>
                </a:solidFill>
              </a:rPr>
              <a:t> </a:t>
            </a:r>
            <a:r>
              <a:rPr lang="en-US" altLang="ko-KR" i="1" dirty="0" smtClean="0">
                <a:solidFill>
                  <a:schemeClr val="tx2"/>
                </a:solidFill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</a:rPr>
              <a:t>position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en-US" altLang="ko-KR" i="1" dirty="0">
                <a:solidFill>
                  <a:schemeClr val="tx2"/>
                </a:solidFill>
              </a:rPr>
              <a:t>static</a:t>
            </a:r>
            <a:r>
              <a:rPr lang="en-US" altLang="ko-KR" i="1" dirty="0" smtClean="0">
                <a:solidFill>
                  <a:schemeClr val="tx2"/>
                </a:solidFill>
              </a:rPr>
              <a:t>;</a:t>
            </a:r>
            <a:endParaRPr lang="en-US" altLang="ko-KR" i="1" dirty="0" smtClean="0"/>
          </a:p>
          <a:p>
            <a:r>
              <a:rPr lang="en-US" altLang="ko-KR" i="1" dirty="0"/>
              <a:t> </a:t>
            </a:r>
            <a:r>
              <a:rPr lang="en-US" altLang="ko-KR" i="1" dirty="0" smtClean="0"/>
              <a:t> </a:t>
            </a:r>
            <a:r>
              <a:rPr lang="en-US" altLang="ko-KR" dirty="0" smtClean="0"/>
              <a:t>background</a:t>
            </a:r>
            <a:r>
              <a:rPr lang="en-US" altLang="ko-KR" dirty="0"/>
              <a:t>: </a:t>
            </a:r>
            <a:r>
              <a:rPr lang="en-US" altLang="ko-KR" i="1" dirty="0" err="1"/>
              <a:t>lightgray</a:t>
            </a:r>
            <a:r>
              <a:rPr lang="en-US" altLang="ko-KR" i="1" dirty="0" smtClean="0"/>
              <a:t>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&lt;/</a:t>
            </a:r>
            <a:r>
              <a:rPr lang="en-US" altLang="ko-KR" dirty="0"/>
              <a:t>style&gt;</a:t>
            </a:r>
            <a:endParaRPr lang="en-US" altLang="ko-KR" sz="2000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레이아웃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(2/6)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5928290" y="3739358"/>
            <a:ext cx="3867150" cy="4238625"/>
            <a:chOff x="5928290" y="3739358"/>
            <a:chExt cx="3867150" cy="4238625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8290" y="3739358"/>
              <a:ext cx="3867150" cy="42386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직사각형 14"/>
            <p:cNvSpPr/>
            <p:nvPr/>
          </p:nvSpPr>
          <p:spPr bwMode="auto">
            <a:xfrm>
              <a:off x="6005291" y="4185049"/>
              <a:ext cx="1532332" cy="1511416"/>
            </a:xfrm>
            <a:prstGeom prst="rect">
              <a:avLst/>
            </a:prstGeom>
            <a:noFill/>
            <a:ln w="38100" cap="flat" cmpd="sng" algn="ctr">
              <a:solidFill>
                <a:schemeClr val="accent5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4148080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6983" y="1904080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상대 </a:t>
            </a:r>
            <a:r>
              <a:rPr lang="ko-KR" altLang="en-US" sz="3000" dirty="0"/>
              <a:t>위치 설정</a:t>
            </a:r>
            <a:r>
              <a:rPr lang="en-US" altLang="ko-KR" sz="3000" dirty="0" smtClean="0"/>
              <a:t>(relative </a:t>
            </a:r>
            <a:r>
              <a:rPr lang="en-US" altLang="ko-KR" sz="3000" dirty="0"/>
              <a:t>positioning)</a:t>
            </a:r>
          </a:p>
          <a:p>
            <a:pPr lvl="1"/>
            <a:r>
              <a:rPr lang="ko-KR" altLang="en-US" sz="2400" dirty="0" smtClean="0"/>
              <a:t>정적인 위치를 기준으로 방향 속성을 지정한 곳에 요소를 배치한다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956941" y="3086100"/>
            <a:ext cx="9892291" cy="482960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>
                <a:latin typeface="+mj-lt"/>
              </a:rPr>
              <a:t>&lt;style</a:t>
            </a:r>
            <a:r>
              <a:rPr lang="en-US" altLang="ko-KR" dirty="0" smtClean="0">
                <a:latin typeface="+mj-lt"/>
              </a:rPr>
              <a:t>&gt;</a:t>
            </a:r>
          </a:p>
          <a:p>
            <a:r>
              <a:rPr lang="en-US" altLang="ko-KR" dirty="0"/>
              <a:t>div 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width:</a:t>
            </a:r>
            <a:r>
              <a:rPr lang="en-US" altLang="ko-KR" i="1" dirty="0" err="1"/>
              <a:t>100px</a:t>
            </a:r>
            <a:r>
              <a:rPr lang="en-US" altLang="ko-KR" i="1" dirty="0"/>
              <a:t>;</a:t>
            </a:r>
          </a:p>
          <a:p>
            <a:r>
              <a:rPr lang="en-US" altLang="ko-KR" i="1" dirty="0"/>
              <a:t>  </a:t>
            </a:r>
            <a:r>
              <a:rPr lang="en-US" altLang="ko-KR" dirty="0" err="1"/>
              <a:t>height:</a:t>
            </a:r>
            <a:r>
              <a:rPr lang="en-US" altLang="ko-KR" i="1" dirty="0" err="1"/>
              <a:t>100px</a:t>
            </a:r>
            <a:r>
              <a:rPr lang="en-US" altLang="ko-KR" i="1" dirty="0"/>
              <a:t>;</a:t>
            </a:r>
          </a:p>
          <a:p>
            <a:r>
              <a:rPr lang="en-US" altLang="ko-KR" dirty="0"/>
              <a:t>  </a:t>
            </a:r>
            <a:r>
              <a:rPr lang="en-US" altLang="ko-KR" dirty="0" err="1">
                <a:solidFill>
                  <a:schemeClr val="tx2"/>
                </a:solidFill>
              </a:rPr>
              <a:t>left:</a:t>
            </a:r>
            <a:r>
              <a:rPr lang="en-US" altLang="ko-KR" i="1" dirty="0" err="1">
                <a:solidFill>
                  <a:schemeClr val="tx2"/>
                </a:solidFill>
              </a:rPr>
              <a:t>100px</a:t>
            </a:r>
            <a:r>
              <a:rPr lang="en-US" altLang="ko-KR" i="1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ko-KR" i="1" dirty="0">
                <a:solidFill>
                  <a:schemeClr val="tx2"/>
                </a:solidFill>
              </a:rPr>
              <a:t>  </a:t>
            </a:r>
            <a:r>
              <a:rPr lang="en-US" altLang="ko-KR" dirty="0" err="1">
                <a:solidFill>
                  <a:schemeClr val="tx2"/>
                </a:solidFill>
              </a:rPr>
              <a:t>top:</a:t>
            </a:r>
            <a:r>
              <a:rPr lang="en-US" altLang="ko-KR" i="1" dirty="0" err="1">
                <a:solidFill>
                  <a:schemeClr val="tx2"/>
                </a:solidFill>
              </a:rPr>
              <a:t>100px</a:t>
            </a:r>
            <a:r>
              <a:rPr lang="en-US" altLang="ko-KR" i="1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ko-KR" dirty="0"/>
              <a:t>  border: </a:t>
            </a:r>
            <a:r>
              <a:rPr lang="en-US" altLang="ko-KR" i="1" dirty="0" err="1"/>
              <a:t>3px</a:t>
            </a:r>
            <a:r>
              <a:rPr lang="en-US" altLang="ko-KR" i="1" dirty="0"/>
              <a:t> solid white;</a:t>
            </a:r>
          </a:p>
          <a:p>
            <a:r>
              <a:rPr lang="en-US" altLang="ko-KR" dirty="0"/>
              <a:t>}</a:t>
            </a:r>
            <a:endParaRPr lang="en-US" altLang="ko-KR" dirty="0">
              <a:latin typeface="+mj-lt"/>
            </a:endParaRPr>
          </a:p>
          <a:p>
            <a:r>
              <a:rPr lang="en-US" altLang="ko-KR" dirty="0" err="1" smtClean="0"/>
              <a:t>div</a:t>
            </a:r>
            <a:r>
              <a:rPr lang="en-US" altLang="ko-KR" i="1" dirty="0" err="1" smtClean="0"/>
              <a:t>#relative</a:t>
            </a:r>
            <a:r>
              <a:rPr lang="en-US" altLang="ko-KR" i="1" dirty="0" smtClean="0"/>
              <a:t> {</a:t>
            </a:r>
          </a:p>
          <a:p>
            <a:r>
              <a:rPr lang="en-US" altLang="ko-KR" i="1" dirty="0"/>
              <a:t> </a:t>
            </a:r>
            <a:r>
              <a:rPr lang="en-US" altLang="ko-KR" i="1" dirty="0" smtClean="0"/>
              <a:t> </a:t>
            </a:r>
            <a:r>
              <a:rPr lang="en-US" altLang="ko-KR" dirty="0" smtClean="0">
                <a:solidFill>
                  <a:schemeClr val="tx2"/>
                </a:solidFill>
              </a:rPr>
              <a:t>position: </a:t>
            </a:r>
            <a:r>
              <a:rPr lang="en-US" altLang="ko-KR" i="1" dirty="0" smtClean="0">
                <a:solidFill>
                  <a:schemeClr val="tx2"/>
                </a:solidFill>
              </a:rPr>
              <a:t>relative;</a:t>
            </a:r>
            <a:endParaRPr lang="en-US" altLang="ko-KR" i="1" dirty="0" smtClean="0"/>
          </a:p>
          <a:p>
            <a:r>
              <a:rPr lang="en-US" altLang="ko-KR" i="1" dirty="0" smtClean="0"/>
              <a:t>  </a:t>
            </a:r>
            <a:r>
              <a:rPr lang="en-US" altLang="ko-KR" dirty="0" smtClean="0"/>
              <a:t>background: </a:t>
            </a:r>
            <a:r>
              <a:rPr lang="en-US" altLang="ko-KR" i="1" dirty="0"/>
              <a:t>gold</a:t>
            </a:r>
            <a:r>
              <a:rPr lang="en-US" altLang="ko-KR" i="1" dirty="0" smtClean="0"/>
              <a:t>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>
                <a:latin typeface="+mj-lt"/>
              </a:rPr>
              <a:t>&lt;/</a:t>
            </a:r>
            <a:r>
              <a:rPr lang="en-US" altLang="ko-KR" dirty="0">
                <a:latin typeface="+mj-lt"/>
              </a:rPr>
              <a:t>style</a:t>
            </a:r>
            <a:r>
              <a:rPr lang="en-US" altLang="ko-KR" dirty="0" smtClean="0">
                <a:latin typeface="+mj-lt"/>
              </a:rPr>
              <a:t>&gt;</a:t>
            </a:r>
            <a:endParaRPr lang="ko-KR" altLang="en-US" dirty="0">
              <a:latin typeface="+mj-lt"/>
            </a:endParaRP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레이아웃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(3/6)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5928290" y="3281575"/>
            <a:ext cx="3867150" cy="4438651"/>
            <a:chOff x="5928290" y="3281575"/>
            <a:chExt cx="3867150" cy="443865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8290" y="3281575"/>
              <a:ext cx="3867150" cy="44386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9" name="직사각형 18"/>
            <p:cNvSpPr/>
            <p:nvPr/>
          </p:nvSpPr>
          <p:spPr bwMode="auto">
            <a:xfrm>
              <a:off x="6034124" y="5264206"/>
              <a:ext cx="1532332" cy="1470226"/>
            </a:xfrm>
            <a:prstGeom prst="rect">
              <a:avLst/>
            </a:prstGeom>
            <a:noFill/>
            <a:ln w="38100" cap="flat" cmpd="sng" algn="ctr">
              <a:solidFill>
                <a:srgbClr val="00206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7426318" y="6656402"/>
              <a:ext cx="1532332" cy="1063824"/>
            </a:xfrm>
            <a:prstGeom prst="rect">
              <a:avLst/>
            </a:prstGeom>
            <a:noFill/>
            <a:ln w="38100" cap="flat" cmpd="sng" algn="ctr">
              <a:solidFill>
                <a:schemeClr val="accent5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 bwMode="auto">
            <a:xfrm>
              <a:off x="6034124" y="5264206"/>
              <a:ext cx="1392194" cy="1392195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="" xmlns:p14="http://schemas.microsoft.com/office/powerpoint/2010/main" val="10792701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96983" y="1904080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절대 위치 설정</a:t>
            </a:r>
            <a:r>
              <a:rPr lang="en-US" altLang="ko-KR" sz="3000" kern="0" dirty="0" smtClean="0"/>
              <a:t>(absolute positioning)</a:t>
            </a:r>
          </a:p>
          <a:p>
            <a:pPr lvl="1" eaLnBrk="1" hangingPunct="1"/>
            <a:r>
              <a:rPr lang="ko-KR" altLang="en-US" sz="2400" kern="0" dirty="0" smtClean="0"/>
              <a:t>특정한 기준 위치에서 </a:t>
            </a:r>
            <a:r>
              <a:rPr lang="en-US" altLang="ko-KR" sz="2400" kern="0" dirty="0" smtClean="0"/>
              <a:t>top, left, bottom, right </a:t>
            </a:r>
            <a:r>
              <a:rPr lang="ko-KR" altLang="en-US" sz="2400" kern="0" dirty="0" smtClean="0"/>
              <a:t>위치에 배치한다</a:t>
            </a:r>
            <a:r>
              <a:rPr lang="en-US" altLang="ko-KR" sz="2400" kern="0" dirty="0" smtClean="0"/>
              <a:t>.</a:t>
            </a:r>
            <a:endParaRPr lang="ko-KR" altLang="en-US" sz="2400" kern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956941" y="3089190"/>
            <a:ext cx="10138689" cy="486745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&lt;style&gt;</a:t>
            </a:r>
          </a:p>
          <a:p>
            <a:r>
              <a:rPr lang="en-US" altLang="ko-KR" dirty="0"/>
              <a:t>div 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width:</a:t>
            </a:r>
            <a:r>
              <a:rPr lang="en-US" altLang="ko-KR" i="1" dirty="0" err="1"/>
              <a:t>100px</a:t>
            </a:r>
            <a:r>
              <a:rPr lang="en-US" altLang="ko-KR" i="1" dirty="0"/>
              <a:t>;</a:t>
            </a:r>
          </a:p>
          <a:p>
            <a:r>
              <a:rPr lang="en-US" altLang="ko-KR" i="1" dirty="0"/>
              <a:t>  </a:t>
            </a:r>
            <a:r>
              <a:rPr lang="en-US" altLang="ko-KR" dirty="0" err="1"/>
              <a:t>height:</a:t>
            </a:r>
            <a:r>
              <a:rPr lang="en-US" altLang="ko-KR" i="1" dirty="0" err="1"/>
              <a:t>100px</a:t>
            </a:r>
            <a:r>
              <a:rPr lang="en-US" altLang="ko-KR" i="1" dirty="0"/>
              <a:t>;</a:t>
            </a:r>
          </a:p>
          <a:p>
            <a:r>
              <a:rPr lang="en-US" altLang="ko-KR" dirty="0"/>
              <a:t>  </a:t>
            </a:r>
            <a:r>
              <a:rPr lang="en-US" altLang="ko-KR" dirty="0" err="1">
                <a:solidFill>
                  <a:schemeClr val="tx2"/>
                </a:solidFill>
              </a:rPr>
              <a:t>left:</a:t>
            </a:r>
            <a:r>
              <a:rPr lang="en-US" altLang="ko-KR" i="1" dirty="0" err="1">
                <a:solidFill>
                  <a:schemeClr val="tx2"/>
                </a:solidFill>
              </a:rPr>
              <a:t>100px</a:t>
            </a:r>
            <a:r>
              <a:rPr lang="en-US" altLang="ko-KR" i="1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ko-KR" i="1" dirty="0">
                <a:solidFill>
                  <a:schemeClr val="tx2"/>
                </a:solidFill>
              </a:rPr>
              <a:t>  </a:t>
            </a:r>
            <a:r>
              <a:rPr lang="en-US" altLang="ko-KR" dirty="0" err="1">
                <a:solidFill>
                  <a:schemeClr val="tx2"/>
                </a:solidFill>
              </a:rPr>
              <a:t>top:</a:t>
            </a:r>
            <a:r>
              <a:rPr lang="en-US" altLang="ko-KR" i="1" dirty="0" err="1">
                <a:solidFill>
                  <a:schemeClr val="tx2"/>
                </a:solidFill>
              </a:rPr>
              <a:t>100px</a:t>
            </a:r>
            <a:r>
              <a:rPr lang="en-US" altLang="ko-KR" i="1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ko-KR" dirty="0"/>
              <a:t>  border: </a:t>
            </a:r>
            <a:r>
              <a:rPr lang="en-US" altLang="ko-KR" i="1" dirty="0" err="1"/>
              <a:t>3px</a:t>
            </a:r>
            <a:r>
              <a:rPr lang="en-US" altLang="ko-KR" i="1" dirty="0"/>
              <a:t> solid white;</a:t>
            </a:r>
          </a:p>
          <a:p>
            <a:r>
              <a:rPr lang="en-US" altLang="ko-KR" dirty="0"/>
              <a:t>} </a:t>
            </a:r>
            <a:endParaRPr lang="en-US" altLang="ko-KR" dirty="0" smtClean="0"/>
          </a:p>
          <a:p>
            <a:r>
              <a:rPr lang="en-US" altLang="ko-KR" dirty="0" err="1" smtClean="0"/>
              <a:t>div</a:t>
            </a:r>
            <a:r>
              <a:rPr lang="en-US" altLang="ko-KR" i="1" dirty="0" err="1" smtClean="0"/>
              <a:t>#absolute</a:t>
            </a:r>
            <a:r>
              <a:rPr lang="en-US" altLang="ko-KR" i="1" dirty="0" smtClean="0"/>
              <a:t> {</a:t>
            </a:r>
          </a:p>
          <a:p>
            <a:r>
              <a:rPr lang="en-US" altLang="ko-KR" dirty="0" smtClean="0">
                <a:solidFill>
                  <a:schemeClr val="tx2"/>
                </a:solidFill>
              </a:rPr>
              <a:t>  position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en-US" altLang="ko-KR" i="1" dirty="0" smtClean="0">
                <a:solidFill>
                  <a:schemeClr val="tx2"/>
                </a:solidFill>
              </a:rPr>
              <a:t>absolute;</a:t>
            </a:r>
            <a:endParaRPr lang="en-US" altLang="ko-KR" i="1" dirty="0" smtClean="0"/>
          </a:p>
          <a:p>
            <a:r>
              <a:rPr lang="en-US" altLang="ko-KR" i="1" dirty="0" smtClean="0"/>
              <a:t>  </a:t>
            </a:r>
            <a:r>
              <a:rPr lang="en-US" altLang="ko-KR" dirty="0" smtClean="0"/>
              <a:t>background-color</a:t>
            </a:r>
            <a:r>
              <a:rPr lang="en-US" altLang="ko-KR" dirty="0"/>
              <a:t>: </a:t>
            </a:r>
            <a:r>
              <a:rPr lang="en-US" altLang="ko-KR" i="1" dirty="0"/>
              <a:t>pink; </a:t>
            </a:r>
            <a:endParaRPr lang="en-US" altLang="ko-KR" i="1" dirty="0" smtClean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&lt;/</a:t>
            </a:r>
            <a:r>
              <a:rPr lang="en-US" altLang="ko-KR" dirty="0"/>
              <a:t>style&gt;</a:t>
            </a:r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레이아웃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(4/6)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5905761" y="3303593"/>
            <a:ext cx="3891864" cy="4438650"/>
            <a:chOff x="5905761" y="3303593"/>
            <a:chExt cx="3891864" cy="443865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0475" y="3303593"/>
              <a:ext cx="3867150" cy="44386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직사각형 12"/>
            <p:cNvSpPr/>
            <p:nvPr/>
          </p:nvSpPr>
          <p:spPr bwMode="auto">
            <a:xfrm>
              <a:off x="5905761" y="3631248"/>
              <a:ext cx="1532332" cy="1470226"/>
            </a:xfrm>
            <a:prstGeom prst="rect">
              <a:avLst/>
            </a:prstGeom>
            <a:noFill/>
            <a:ln w="38100" cap="flat" cmpd="sng" algn="ctr">
              <a:solidFill>
                <a:srgbClr val="00206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7315107" y="5050023"/>
              <a:ext cx="1532332" cy="1536128"/>
            </a:xfrm>
            <a:prstGeom prst="rect">
              <a:avLst/>
            </a:prstGeom>
            <a:noFill/>
            <a:ln w="38100" cap="flat" cmpd="sng" algn="ctr">
              <a:solidFill>
                <a:schemeClr val="accent5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 bwMode="auto">
            <a:xfrm>
              <a:off x="5928290" y="3644538"/>
              <a:ext cx="1392194" cy="1392195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="" xmlns:p14="http://schemas.microsoft.com/office/powerpoint/2010/main" val="3199132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96983" y="1904080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고정 위치 설정</a:t>
            </a:r>
            <a:r>
              <a:rPr lang="en-US" altLang="ko-KR" sz="3000" kern="0" dirty="0" smtClean="0"/>
              <a:t>(fixed positioning)</a:t>
            </a:r>
          </a:p>
          <a:p>
            <a:pPr lvl="1" eaLnBrk="1" hangingPunct="1"/>
            <a:r>
              <a:rPr lang="ko-KR" altLang="en-US" sz="2400" kern="0" dirty="0" smtClean="0"/>
              <a:t>브라우저 윈도우</a:t>
            </a:r>
            <a:r>
              <a:rPr lang="en-US" altLang="ko-KR" sz="2400" kern="0" dirty="0" smtClean="0"/>
              <a:t>(</a:t>
            </a:r>
            <a:r>
              <a:rPr lang="ko-KR" altLang="en-US" sz="2400" kern="0" dirty="0" smtClean="0"/>
              <a:t>컨테이너</a:t>
            </a:r>
            <a:r>
              <a:rPr lang="en-US" altLang="ko-KR" sz="2400" kern="0" dirty="0" smtClean="0"/>
              <a:t>)</a:t>
            </a:r>
            <a:r>
              <a:rPr lang="ko-KR" altLang="en-US" sz="2400" kern="0" dirty="0" smtClean="0"/>
              <a:t>를 기준으로 방향 속성 값의 위치에 배치한다</a:t>
            </a:r>
            <a:r>
              <a:rPr lang="en-US" altLang="ko-KR" sz="2400" kern="0" dirty="0" smtClean="0"/>
              <a:t>.</a:t>
            </a:r>
          </a:p>
          <a:p>
            <a:pPr lvl="1" eaLnBrk="1" hangingPunct="1"/>
            <a:r>
              <a:rPr lang="ko-KR" altLang="en-US" sz="2400" kern="0" dirty="0" smtClean="0"/>
              <a:t>페이지가 스크롤 되어도 항상 같은 곳에 배치한다</a:t>
            </a:r>
            <a:r>
              <a:rPr lang="en-US" altLang="ko-KR" sz="2400" kern="0" dirty="0" smtClean="0"/>
              <a:t>.</a:t>
            </a:r>
            <a:r>
              <a:rPr lang="ko-KR" altLang="en-US" sz="2400" kern="0" dirty="0" smtClean="0"/>
              <a:t> </a:t>
            </a:r>
            <a:endParaRPr lang="ko-KR" altLang="en-US" sz="2400" kern="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956941" y="3481137"/>
            <a:ext cx="9961268" cy="488496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&lt;style&gt;</a:t>
            </a:r>
          </a:p>
          <a:p>
            <a:r>
              <a:rPr lang="en-US" altLang="ko-KR" dirty="0"/>
              <a:t>div 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width:</a:t>
            </a:r>
            <a:r>
              <a:rPr lang="en-US" altLang="ko-KR" i="1" dirty="0" err="1"/>
              <a:t>100px</a:t>
            </a:r>
            <a:r>
              <a:rPr lang="en-US" altLang="ko-KR" i="1" dirty="0"/>
              <a:t>;</a:t>
            </a:r>
          </a:p>
          <a:p>
            <a:r>
              <a:rPr lang="en-US" altLang="ko-KR" i="1" dirty="0"/>
              <a:t>  </a:t>
            </a:r>
            <a:r>
              <a:rPr lang="en-US" altLang="ko-KR" dirty="0" err="1"/>
              <a:t>height:</a:t>
            </a:r>
            <a:r>
              <a:rPr lang="en-US" altLang="ko-KR" i="1" dirty="0" err="1"/>
              <a:t>100px</a:t>
            </a:r>
            <a:r>
              <a:rPr lang="en-US" altLang="ko-KR" i="1" dirty="0"/>
              <a:t>;</a:t>
            </a:r>
          </a:p>
          <a:p>
            <a:r>
              <a:rPr lang="en-US" altLang="ko-KR" dirty="0"/>
              <a:t>  </a:t>
            </a:r>
            <a:r>
              <a:rPr lang="en-US" altLang="ko-KR" dirty="0" err="1">
                <a:solidFill>
                  <a:schemeClr val="tx2"/>
                </a:solidFill>
              </a:rPr>
              <a:t>left:</a:t>
            </a:r>
            <a:r>
              <a:rPr lang="en-US" altLang="ko-KR" i="1" dirty="0" err="1">
                <a:solidFill>
                  <a:schemeClr val="tx2"/>
                </a:solidFill>
              </a:rPr>
              <a:t>100px</a:t>
            </a:r>
            <a:r>
              <a:rPr lang="en-US" altLang="ko-KR" i="1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ko-KR" i="1" dirty="0">
                <a:solidFill>
                  <a:schemeClr val="tx2"/>
                </a:solidFill>
              </a:rPr>
              <a:t>  </a:t>
            </a:r>
            <a:r>
              <a:rPr lang="en-US" altLang="ko-KR" dirty="0" err="1">
                <a:solidFill>
                  <a:schemeClr val="tx2"/>
                </a:solidFill>
              </a:rPr>
              <a:t>top:</a:t>
            </a:r>
            <a:r>
              <a:rPr lang="en-US" altLang="ko-KR" i="1" dirty="0" err="1">
                <a:solidFill>
                  <a:schemeClr val="tx2"/>
                </a:solidFill>
              </a:rPr>
              <a:t>100px</a:t>
            </a:r>
            <a:r>
              <a:rPr lang="en-US" altLang="ko-KR" i="1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ko-KR" dirty="0"/>
              <a:t>  border: </a:t>
            </a:r>
            <a:r>
              <a:rPr lang="en-US" altLang="ko-KR" i="1" dirty="0" err="1"/>
              <a:t>3px</a:t>
            </a:r>
            <a:r>
              <a:rPr lang="en-US" altLang="ko-KR" i="1" dirty="0"/>
              <a:t> solid white;</a:t>
            </a:r>
          </a:p>
          <a:p>
            <a:r>
              <a:rPr lang="en-US" altLang="ko-KR" dirty="0"/>
              <a:t>}</a:t>
            </a:r>
            <a:endParaRPr lang="en-US" altLang="ko-KR" dirty="0" smtClean="0"/>
          </a:p>
          <a:p>
            <a:r>
              <a:rPr lang="en-US" altLang="ko-KR" dirty="0" err="1" smtClean="0"/>
              <a:t>div</a:t>
            </a:r>
            <a:r>
              <a:rPr lang="en-US" altLang="ko-KR" i="1" dirty="0" err="1" smtClean="0"/>
              <a:t>#fixed</a:t>
            </a:r>
            <a:r>
              <a:rPr lang="en-US" altLang="ko-KR" i="1" dirty="0" smtClean="0"/>
              <a:t> {</a:t>
            </a:r>
          </a:p>
          <a:p>
            <a:r>
              <a:rPr lang="en-US" altLang="ko-KR" i="1" dirty="0"/>
              <a:t> </a:t>
            </a:r>
            <a:r>
              <a:rPr lang="en-US" altLang="ko-KR" i="1" dirty="0" smtClean="0"/>
              <a:t> </a:t>
            </a:r>
            <a:r>
              <a:rPr lang="en-US" altLang="ko-KR" dirty="0" smtClean="0">
                <a:solidFill>
                  <a:schemeClr val="tx2"/>
                </a:solidFill>
              </a:rPr>
              <a:t>position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en-US" altLang="ko-KR" dirty="0" smtClean="0">
                <a:solidFill>
                  <a:schemeClr val="tx2"/>
                </a:solidFill>
              </a:rPr>
              <a:t>fixed</a:t>
            </a:r>
            <a:r>
              <a:rPr lang="en-US" altLang="ko-KR" i="1" dirty="0" smtClean="0">
                <a:solidFill>
                  <a:schemeClr val="tx2"/>
                </a:solidFill>
              </a:rPr>
              <a:t>;</a:t>
            </a:r>
            <a:endParaRPr lang="en-US" altLang="ko-KR" i="1" dirty="0" smtClean="0"/>
          </a:p>
          <a:p>
            <a:r>
              <a:rPr lang="en-US" altLang="ko-KR" i="1" dirty="0"/>
              <a:t> </a:t>
            </a:r>
            <a:r>
              <a:rPr lang="en-US" altLang="ko-KR" i="1" dirty="0" smtClean="0"/>
              <a:t> </a:t>
            </a:r>
            <a:r>
              <a:rPr lang="en-US" altLang="ko-KR" dirty="0" smtClean="0"/>
              <a:t>border</a:t>
            </a:r>
            <a:r>
              <a:rPr lang="en-US" altLang="ko-KR" dirty="0"/>
              <a:t>: </a:t>
            </a:r>
            <a:r>
              <a:rPr lang="en-US" altLang="ko-KR" i="1" dirty="0" err="1"/>
              <a:t>3px</a:t>
            </a:r>
            <a:r>
              <a:rPr lang="en-US" altLang="ko-KR" i="1" dirty="0"/>
              <a:t> </a:t>
            </a:r>
            <a:r>
              <a:rPr lang="en-US" altLang="ko-KR" i="1" dirty="0" smtClean="0"/>
              <a:t>solid;</a:t>
            </a:r>
          </a:p>
          <a:p>
            <a:r>
              <a:rPr lang="en-US" altLang="ko-KR" i="1" dirty="0"/>
              <a:t> </a:t>
            </a:r>
            <a:r>
              <a:rPr lang="en-US" altLang="ko-KR" i="1" dirty="0" smtClean="0"/>
              <a:t> </a:t>
            </a:r>
            <a:r>
              <a:rPr lang="en-US" altLang="ko-KR" dirty="0" smtClean="0"/>
              <a:t>text-align</a:t>
            </a:r>
            <a:r>
              <a:rPr lang="en-US" altLang="ko-KR" dirty="0"/>
              <a:t>: </a:t>
            </a:r>
            <a:r>
              <a:rPr lang="en-US" altLang="ko-KR" i="1" dirty="0"/>
              <a:t>right</a:t>
            </a:r>
            <a:r>
              <a:rPr lang="en-US" altLang="ko-KR" i="1" dirty="0" smtClean="0"/>
              <a:t>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&lt;/</a:t>
            </a:r>
            <a:r>
              <a:rPr lang="en-US" altLang="ko-KR" dirty="0"/>
              <a:t>style&gt;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레이아웃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(5/6)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4965686" y="3697042"/>
            <a:ext cx="5564333" cy="4438650"/>
            <a:chOff x="4965686" y="3328076"/>
            <a:chExt cx="5564333" cy="4438650"/>
          </a:xfrm>
        </p:grpSpPr>
        <p:grpSp>
          <p:nvGrpSpPr>
            <p:cNvPr id="25" name="그룹 24"/>
            <p:cNvGrpSpPr/>
            <p:nvPr/>
          </p:nvGrpSpPr>
          <p:grpSpPr>
            <a:xfrm>
              <a:off x="4965686" y="3328076"/>
              <a:ext cx="3870046" cy="4438650"/>
              <a:chOff x="4965686" y="3328076"/>
              <a:chExt cx="3870046" cy="443865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68582" y="3328076"/>
                <a:ext cx="3867150" cy="4438650"/>
              </a:xfrm>
              <a:prstGeom prst="rect">
                <a:avLst/>
              </a:prstGeom>
              <a:ln>
                <a:solidFill>
                  <a:srgbClr val="002060"/>
                </a:solidFill>
              </a:ln>
            </p:spPr>
          </p:pic>
          <p:sp>
            <p:nvSpPr>
              <p:cNvPr id="15" name="직사각형 14"/>
              <p:cNvSpPr/>
              <p:nvPr/>
            </p:nvSpPr>
            <p:spPr bwMode="auto">
              <a:xfrm>
                <a:off x="4965686" y="3674683"/>
                <a:ext cx="1532332" cy="1470226"/>
              </a:xfrm>
              <a:prstGeom prst="rect">
                <a:avLst/>
              </a:prstGeom>
              <a:noFill/>
              <a:ln w="38100" cap="flat" cmpd="sng" algn="ctr">
                <a:solidFill>
                  <a:srgbClr val="00206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 bwMode="auto">
              <a:xfrm>
                <a:off x="6352674" y="5080168"/>
                <a:ext cx="1553484" cy="1536128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5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7" name="직선 화살표 연결선 16"/>
              <p:cNvCxnSpPr/>
              <p:nvPr/>
            </p:nvCxnSpPr>
            <p:spPr bwMode="auto">
              <a:xfrm>
                <a:off x="4988215" y="3687973"/>
                <a:ext cx="1392194" cy="1392195"/>
              </a:xfrm>
              <a:prstGeom prst="straightConnector1">
                <a:avLst/>
              </a:prstGeom>
              <a:solidFill>
                <a:schemeClr val="accent1"/>
              </a:solidFill>
              <a:ln w="762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4" name="그룹 23"/>
            <p:cNvGrpSpPr/>
            <p:nvPr/>
          </p:nvGrpSpPr>
          <p:grpSpPr>
            <a:xfrm>
              <a:off x="8053519" y="3654566"/>
              <a:ext cx="2476500" cy="3362325"/>
              <a:chOff x="8053519" y="4585011"/>
              <a:chExt cx="2476500" cy="3362325"/>
            </a:xfrm>
          </p:grpSpPr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53519" y="4585011"/>
                <a:ext cx="2476500" cy="33623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26662" y="4585011"/>
                <a:ext cx="190500" cy="336232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="" xmlns:p14="http://schemas.microsoft.com/office/powerpoint/2010/main" val="370542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986</ep:Words>
  <ep:PresentationFormat>사용자 지정</ep:PresentationFormat>
  <ep:Paragraphs>229</ep:Paragraphs>
  <ep:Slides>28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ep:HeadingPairs>
  <ep:TitlesOfParts>
    <vt:vector size="29" baseType="lpstr">
      <vt:lpstr>1_Crayons</vt:lpstr>
      <vt:lpstr>슬라이드 1</vt:lpstr>
      <vt:lpstr>레이아웃이란?</vt:lpstr>
      <vt:lpstr>레이아웃 표시</vt:lpstr>
      <vt:lpstr>예제1</vt:lpstr>
      <vt:lpstr>레이아웃 위치(1/6)</vt:lpstr>
      <vt:lpstr>레이아웃 위치(2/6)</vt:lpstr>
      <vt:lpstr>레이아웃 위치(3/6)</vt:lpstr>
      <vt:lpstr>레이아웃 위치(4/6)</vt:lpstr>
      <vt:lpstr>레이아웃 위치(5/6)</vt:lpstr>
      <vt:lpstr>레이아웃 위치(6/6)</vt:lpstr>
      <vt:lpstr>레이아웃 overflow</vt:lpstr>
      <vt:lpstr>슬라이드 12</vt:lpstr>
      <vt:lpstr>슬라이드 13</vt:lpstr>
      <vt:lpstr>슬라이드 14</vt:lpstr>
      <vt:lpstr>슬라이드 15</vt:lpstr>
      <vt:lpstr>웹사이트 레이아웃(2/3)</vt:lpstr>
      <vt:lpstr>연습2</vt:lpstr>
      <vt:lpstr>flex1</vt:lpstr>
      <vt:lpstr>flex2</vt:lpstr>
      <vt:lpstr>flex3</vt:lpstr>
      <vt:lpstr>flex4</vt:lpstr>
      <vt:lpstr>flex5</vt:lpstr>
      <vt:lpstr>flex6</vt:lpstr>
      <vt:lpstr>flex7</vt:lpstr>
      <vt:lpstr>flex8</vt:lpstr>
      <vt:lpstr>flex9</vt:lpstr>
      <vt:lpstr>flex10</vt:lpstr>
      <vt:lpstr>flex11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chocojhkim@live.com</dc:creator>
  <cp:lastModifiedBy>bms</cp:lastModifiedBy>
  <dcterms:modified xsi:type="dcterms:W3CDTF">2024-07-29T03:39:12.225</dcterms:modified>
  <cp:revision>1582</cp:revision>
  <dc:title>HTML</dc:title>
  <cp:version>1000.0000.01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