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 showSpecialPlsOnTitleSld="0">
  <p:sldMasterIdLst>
    <p:sldMasterId id="2147483667" r:id="rId6"/>
  </p:sldMasterIdLst>
  <p:notesMasterIdLst>
    <p:notesMasterId r:id="rId10"/>
  </p:notesMasterIdLst>
  <p:handoutMasterIdLst>
    <p:handoutMasterId r:id="rId8"/>
  </p:handoutMasterIdLst>
  <p:sldIdLst>
    <p:sldId id="256" r:id="rId12"/>
    <p:sldId id="257" r:id="rId14"/>
    <p:sldId id="258" r:id="rId16"/>
    <p:sldId id="259" r:id="rId18"/>
    <p:sldId id="260" r:id="rId20"/>
    <p:sldId id="319" r:id="rId22"/>
    <p:sldId id="320" r:id="rId23"/>
    <p:sldId id="321" r:id="rId24"/>
    <p:sldId id="322" r:id="rId25"/>
    <p:sldId id="328" r:id="rId26"/>
    <p:sldId id="261" r:id="rId27"/>
    <p:sldId id="262" r:id="rId29"/>
    <p:sldId id="263" r:id="rId30"/>
    <p:sldId id="264" r:id="rId31"/>
    <p:sldId id="265" r:id="rId33"/>
    <p:sldId id="266" r:id="rId35"/>
    <p:sldId id="267" r:id="rId37"/>
    <p:sldId id="268" r:id="rId38"/>
    <p:sldId id="269" r:id="rId39"/>
    <p:sldId id="329" r:id="rId40"/>
    <p:sldId id="270" r:id="rId41"/>
    <p:sldId id="271" r:id="rId42"/>
    <p:sldId id="272" r:id="rId43"/>
    <p:sldId id="273" r:id="rId44"/>
    <p:sldId id="274" r:id="rId45"/>
    <p:sldId id="275" r:id="rId46"/>
    <p:sldId id="276" r:id="rId48"/>
    <p:sldId id="277" r:id="rId49"/>
    <p:sldId id="288" r:id="rId50"/>
    <p:sldId id="289" r:id="rId51"/>
    <p:sldId id="290" r:id="rId52"/>
    <p:sldId id="291" r:id="rId53"/>
    <p:sldId id="307" r:id="rId54"/>
    <p:sldId id="308" r:id="rId55"/>
    <p:sldId id="309" r:id="rId56"/>
    <p:sldId id="323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4" r:id="rId67"/>
    <p:sldId id="325" r:id="rId68"/>
    <p:sldId id="326" r:id="rId69"/>
    <p:sldId id="327" r:id="rId70"/>
  </p:sldIdLst>
  <p:sldSz cx="11879580" cy="8910955"/>
  <p:notesSz cx="7104380" cy="1023493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805" userDrawn="1">
          <p15:clr>
            <a:srgbClr val="A4A3A4"/>
          </p15:clr>
        </p15:guide>
        <p15:guide id="1" pos="37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>
    <p:restoredLeft sz="21366"/>
    <p:restoredTop sz="93341" autoAdjust="0"/>
  </p:normalViewPr>
  <p:slideViewPr>
    <p:cSldViewPr snapToGrid="0" snapToObjects="1">
      <p:cViewPr varScale="1">
        <p:scale>
          <a:sx n="100" d="100"/>
          <a:sy n="100" d="100"/>
        </p:scale>
        <p:origin x="-1572" y="138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2136" y="72"/>
      </p:cViewPr>
      <p:guideLst>
        <p:guide orient="horz" pos="2805"/>
        <p:guide pos="3740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handoutMaster" Target="handoutMasters/handoutMaster1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4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8" Type="http://schemas.openxmlformats.org/officeDocument/2006/relationships/slide" Target="slides/slide18.xml"></Relationship><Relationship Id="rId39" Type="http://schemas.openxmlformats.org/officeDocument/2006/relationships/slide" Target="slides/slide19.xml"></Relationship><Relationship Id="rId40" Type="http://schemas.openxmlformats.org/officeDocument/2006/relationships/slide" Target="slides/slide20.xml"></Relationship><Relationship Id="rId41" Type="http://schemas.openxmlformats.org/officeDocument/2006/relationships/slide" Target="slides/slide21.xml"></Relationship><Relationship Id="rId42" Type="http://schemas.openxmlformats.org/officeDocument/2006/relationships/slide" Target="slides/slide22.xml"></Relationship><Relationship Id="rId43" Type="http://schemas.openxmlformats.org/officeDocument/2006/relationships/slide" Target="slides/slide23.xml"></Relationship><Relationship Id="rId44" Type="http://schemas.openxmlformats.org/officeDocument/2006/relationships/slide" Target="slides/slide24.xml"></Relationship><Relationship Id="rId45" Type="http://schemas.openxmlformats.org/officeDocument/2006/relationships/slide" Target="slides/slide25.xml"></Relationship><Relationship Id="rId46" Type="http://schemas.openxmlformats.org/officeDocument/2006/relationships/slide" Target="slides/slide26.xml"></Relationship><Relationship Id="rId48" Type="http://schemas.openxmlformats.org/officeDocument/2006/relationships/slide" Target="slides/slide27.xml"></Relationship><Relationship Id="rId49" Type="http://schemas.openxmlformats.org/officeDocument/2006/relationships/slide" Target="slides/slide28.xml"></Relationship><Relationship Id="rId50" Type="http://schemas.openxmlformats.org/officeDocument/2006/relationships/slide" Target="slides/slide29.xml"></Relationship><Relationship Id="rId51" Type="http://schemas.openxmlformats.org/officeDocument/2006/relationships/slide" Target="slides/slide30.xml"></Relationship><Relationship Id="rId52" Type="http://schemas.openxmlformats.org/officeDocument/2006/relationships/slide" Target="slides/slide31.xml"></Relationship><Relationship Id="rId53" Type="http://schemas.openxmlformats.org/officeDocument/2006/relationships/slide" Target="slides/slide32.xml"></Relationship><Relationship Id="rId54" Type="http://schemas.openxmlformats.org/officeDocument/2006/relationships/slide" Target="slides/slide33.xml"></Relationship><Relationship Id="rId55" Type="http://schemas.openxmlformats.org/officeDocument/2006/relationships/slide" Target="slides/slide34.xml"></Relationship><Relationship Id="rId56" Type="http://schemas.openxmlformats.org/officeDocument/2006/relationships/slide" Target="slides/slide35.xml"></Relationship><Relationship Id="rId57" Type="http://schemas.openxmlformats.org/officeDocument/2006/relationships/slide" Target="slides/slide36.xml"></Relationship><Relationship Id="rId58" Type="http://schemas.openxmlformats.org/officeDocument/2006/relationships/slide" Target="slides/slide37.xml"></Relationship><Relationship Id="rId59" Type="http://schemas.openxmlformats.org/officeDocument/2006/relationships/slide" Target="slides/slide38.xml"></Relationship><Relationship Id="rId60" Type="http://schemas.openxmlformats.org/officeDocument/2006/relationships/slide" Target="slides/slide39.xml"></Relationship><Relationship Id="rId61" Type="http://schemas.openxmlformats.org/officeDocument/2006/relationships/slide" Target="slides/slide40.xml"></Relationship><Relationship Id="rId62" Type="http://schemas.openxmlformats.org/officeDocument/2006/relationships/slide" Target="slides/slide41.xml"></Relationship><Relationship Id="rId63" Type="http://schemas.openxmlformats.org/officeDocument/2006/relationships/slide" Target="slides/slide42.xml"></Relationship><Relationship Id="rId64" Type="http://schemas.openxmlformats.org/officeDocument/2006/relationships/slide" Target="slides/slide43.xml"></Relationship><Relationship Id="rId65" Type="http://schemas.openxmlformats.org/officeDocument/2006/relationships/slide" Target="slides/slide44.xml"></Relationship><Relationship Id="rId66" Type="http://schemas.openxmlformats.org/officeDocument/2006/relationships/slide" Target="slides/slide45.xml"></Relationship><Relationship Id="rId67" Type="http://schemas.openxmlformats.org/officeDocument/2006/relationships/slide" Target="slides/slide46.xml"></Relationship><Relationship Id="rId68" Type="http://schemas.openxmlformats.org/officeDocument/2006/relationships/slide" Target="slides/slide47.xml"></Relationship><Relationship Id="rId69" Type="http://schemas.openxmlformats.org/officeDocument/2006/relationships/slide" Target="slides/slide48.xml"></Relationship><Relationship Id="rId70" Type="http://schemas.openxmlformats.org/officeDocument/2006/relationships/slide" Target="slides/slide49.xml"></Relationship><Relationship Id="rId71" Type="http://schemas.openxmlformats.org/officeDocument/2006/relationships/viewProps" Target="viewProps.xml"></Relationship><Relationship Id="rId7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notesSlide" Target="../notesSlides/notesSlide1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5.gif"></Relationship><Relationship Id="rId6" Type="http://schemas.openxmlformats.org/officeDocument/2006/relationships/image" Target="../media/image6.png"></Relationship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1.pn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notesSlide" Target="../notesSlides/notesSlide26.xml"></Relationship><Relationship Id="rId2" Type="http://schemas.openxmlformats.org/officeDocument/2006/relationships/slideLayout" Target="../slideLayouts/slideLayout2.xml"></Relationship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notesSlide" Target="../notesSlides/notesSlide3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image" Target="../media/image2.png"></Relationship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notesSlide" Target="../notesSlides/notesSlide4.xml"></Relationship><Relationship Id="rId2" Type="http://schemas.openxmlformats.org/officeDocument/2006/relationships/slideLayout" Target="../slideLayouts/slideLayout2.xml"></Relationship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08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JavaScript </a:t>
            </a:r>
            <a:r>
              <a:rPr lang="ko-KR" altLang="en-US" dirty="0" smtClean="0">
                <a:latin typeface="+mj-lt"/>
              </a:rPr>
              <a:t>기초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모던자바스크립트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840481"/>
          </a:xfrm>
          <a:ln>
            <a:solidFill>
              <a:schemeClr val="accent3"/>
            </a:solidFill>
          </a:ln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300"/>
              <a:t>모던 자바스크립트는 2015년에 나온 ECMAScript 2015(6판)와 그 이후의 판을 구현한 자바스크립트이다.</a:t>
            </a:r>
            <a:endParaRPr lang="ko-KR" altLang="en-US" sz="2300"/>
          </a:p>
          <a:p>
            <a:pPr marL="0" lvl="0" indent="0">
              <a:buNone/>
              <a:defRPr/>
            </a:pPr>
            <a:endParaRPr lang="ko-KR" altLang="en-US" sz="2300"/>
          </a:p>
          <a:p>
            <a:pPr marL="0" lvl="0" indent="0">
              <a:buNone/>
              <a:defRPr/>
            </a:pPr>
            <a:r>
              <a:rPr lang="ko-KR" altLang="en-US" sz="2300"/>
              <a:t>ECMA-262 5판은 2009년 12월에 출판되었고.   2015년에 6판이 나왔다.</a:t>
            </a:r>
            <a:endParaRPr lang="ko-KR" altLang="en-US" sz="2300"/>
          </a:p>
          <a:p>
            <a:pPr marL="0" lvl="0" indent="0">
              <a:buNone/>
              <a:defRPr/>
            </a:pPr>
            <a:r>
              <a:rPr lang="ko-KR" altLang="en-US" sz="2300"/>
              <a:t> 5판과 6판 사이의 갭이 아주 크고, 6판 이후로 많은 변화가 있었기 때문에 많은 개발자들이 비공식적으로 ES6와 그 이후의 판을 구현한 자바스크립트를 ‘모던 자바스크립트’라고 부른다.</a:t>
            </a:r>
            <a:endParaRPr lang="ko-KR" altLang="en-US" sz="2300"/>
          </a:p>
          <a:p>
            <a:pPr marL="0" lvl="0" indent="0">
              <a:buNone/>
              <a:defRPr/>
            </a:pPr>
            <a:endParaRPr lang="ko-KR" altLang="en-US" sz="2300"/>
          </a:p>
          <a:p>
            <a:pPr marL="0" lvl="0" indent="0">
              <a:buNone/>
              <a:defRPr/>
            </a:pPr>
            <a:r>
              <a:rPr lang="ko-KR" altLang="en-US" sz="2300"/>
              <a:t>Chrome Dev Summit 2020에서 정의한 모던 자바스크립트</a:t>
            </a:r>
            <a:endParaRPr lang="ko-KR" altLang="en-US" sz="2300"/>
          </a:p>
          <a:p>
            <a:pPr marL="0" lvl="0" indent="0">
              <a:buNone/>
              <a:defRPr/>
            </a:pPr>
            <a:r>
              <a:rPr lang="ko-KR" altLang="en-US" sz="2300"/>
              <a:t>신뢰할만한 출처인 Google의 Chrome Dev Summit 발표자료에서 </a:t>
            </a:r>
            <a:endParaRPr lang="ko-KR" altLang="en-US" sz="2300"/>
          </a:p>
          <a:p>
            <a:pPr marL="0" lvl="0" indent="0">
              <a:buNone/>
              <a:defRPr/>
            </a:pPr>
            <a:r>
              <a:rPr lang="ko-KR" altLang="en-US" sz="2300"/>
              <a:t>모던 자바스크립트는 모든 모던 브라우저에서 지원하는 문법으로 작성된 자바스크립트 코드를 의미한다.</a:t>
            </a:r>
            <a:endParaRPr lang="ko-KR" altLang="en-US" sz="2300"/>
          </a:p>
          <a:p>
            <a:pPr marL="0" lvl="0" indent="0">
              <a:buNone/>
              <a:defRPr/>
            </a:pPr>
            <a:endParaRPr lang="ko-KR" altLang="en-US" sz="2300"/>
          </a:p>
          <a:p>
            <a:pPr marL="0" lvl="0" indent="0">
              <a:buNone/>
              <a:defRPr/>
            </a:pPr>
            <a:r>
              <a:rPr lang="ko-KR" altLang="en-US" sz="2300"/>
              <a:t>여기서 모던 브라우저는 시장 점유율 90%를 차지하는 Chrome, Firefox, Safari, Edge와 5%의 점유율을 가진 삼성 브라우저, 오페라를 포함한다.</a:t>
            </a:r>
            <a:endParaRPr lang="ko-KR" altLang="en-US" sz="23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자바스크립트의 확장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69697"/>
            <a:ext cx="11262614" cy="6915678"/>
          </a:xfrm>
        </p:spPr>
        <p:txBody>
          <a:bodyPr/>
          <a:lstStyle/>
          <a:p>
            <a:pPr lvl="0">
              <a:defRPr/>
            </a:pPr>
            <a:r>
              <a:rPr lang="ko-KR" altLang="en-US" sz="2900"/>
              <a:t>본래 클라이언트 웹 페이지를 위한 프로그래밍 언어였지만 그 용도는 점점 더 확장되고 있다</a:t>
            </a:r>
            <a:r>
              <a:rPr lang="en-US" altLang="ko-KR" sz="2900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Node.js : </a:t>
            </a:r>
            <a:r>
              <a:rPr lang="ko-KR" altLang="en-US"/>
              <a:t>웹 서버와 같은 애플리케이션을 작성하기 위해 설계된 </a:t>
            </a:r>
            <a:endParaRPr lang="ko-KR" altLang="en-US"/>
          </a:p>
          <a:p>
            <a:pPr marL="594067" lvl="1" indent="0">
              <a:buNone/>
              <a:defRPr/>
            </a:pPr>
            <a:r>
              <a:rPr lang="en-US" altLang="ko-KR"/>
              <a:t>	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사이드</a:t>
            </a:r>
            <a:r>
              <a:rPr lang="en-US" altLang="ko-KR"/>
              <a:t>(Server-Side)</a:t>
            </a:r>
            <a:r>
              <a:rPr lang="ko-KR" altLang="en-US"/>
              <a:t> 소프트웨어 시스템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jQuery : </a:t>
            </a:r>
            <a:r>
              <a:rPr lang="ko-KR" altLang="en-US"/>
              <a:t>자바스크립트 라이브러리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React  : </a:t>
            </a:r>
            <a:r>
              <a:rPr lang="ko-KR" altLang="en-US"/>
              <a:t>사용자 인터페이스를 만들기 위한 </a:t>
            </a:r>
            <a:endParaRPr lang="ko-KR" altLang="en-US"/>
          </a:p>
          <a:p>
            <a:pPr marL="594067" lvl="1" indent="0">
              <a:buNone/>
              <a:defRPr/>
            </a:pPr>
            <a:r>
              <a:rPr lang="ko-KR" altLang="en-US"/>
              <a:t>               </a:t>
            </a:r>
            <a:r>
              <a:rPr lang="en-US" altLang="ko-KR"/>
              <a:t>  </a:t>
            </a:r>
            <a:r>
              <a:rPr lang="ko-KR" altLang="en-US"/>
              <a:t>자바스크립트 라이브러리</a:t>
            </a:r>
            <a:endParaRPr lang="ko-KR" altLang="en-US"/>
          </a:p>
          <a:p>
            <a:pPr marL="594067" lvl="1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</a:t>
            </a:r>
            <a:r>
              <a:rPr lang="en-US" altLang="ko-KR" sz="2500"/>
              <a:t>SON : </a:t>
            </a:r>
            <a:r>
              <a:rPr lang="ko-KR" altLang="en-US" sz="2500"/>
              <a:t>자바스크립트 객체 표기법</a:t>
            </a:r>
            <a:r>
              <a:rPr lang="en-US" altLang="ko-KR" sz="2500"/>
              <a:t>(JavaScript Object Notation)</a:t>
            </a:r>
            <a:endParaRPr lang="en-US" altLang="ko-KR" sz="2500"/>
          </a:p>
          <a:p>
            <a:pPr marL="594067" lvl="1" indent="0">
              <a:buNone/>
              <a:defRPr/>
            </a:pPr>
            <a:r>
              <a:rPr lang="ko-KR" altLang="en-US" sz="2500"/>
              <a:t>    자바스크립트의 리터럴 표현식을 활용한 간단한 데이터 형식 포맷</a:t>
            </a:r>
            <a:endParaRPr lang="ko-KR" altLang="en-US" sz="2500"/>
          </a:p>
          <a:p>
            <a:pPr marL="594067" lvl="1" indent="0">
              <a:buNone/>
              <a:defRPr/>
            </a:pPr>
            <a:r>
              <a:rPr lang="en-US" altLang="ko-KR" sz="2500"/>
              <a:t>	</a:t>
            </a:r>
            <a:r>
              <a:rPr lang="ko-KR" altLang="en-US" sz="2500"/>
              <a:t>특정 언어에 종속되지 않는 독립적인 데이터 형식으로 </a:t>
            </a:r>
            <a:r>
              <a:rPr lang="en-US" altLang="ko-KR" sz="2500"/>
              <a:t>XML</a:t>
            </a:r>
            <a:r>
              <a:rPr lang="ko-KR" altLang="en-US" sz="2500"/>
              <a:t>을 대체</a:t>
            </a:r>
            <a:r>
              <a:rPr lang="en-US" altLang="ko-KR" sz="2500"/>
              <a:t>	</a:t>
            </a:r>
            <a:r>
              <a:rPr lang="ko-KR" altLang="en-US" sz="2500"/>
              <a:t>하는</a:t>
            </a:r>
            <a:endParaRPr lang="ko-KR" altLang="en-US" sz="2500"/>
          </a:p>
          <a:p>
            <a:pPr marL="594067" lvl="1" indent="0">
              <a:buNone/>
              <a:defRPr/>
            </a:pPr>
            <a:r>
              <a:rPr lang="en-US" altLang="ko-KR" sz="2500"/>
              <a:t>   </a:t>
            </a:r>
            <a:r>
              <a:rPr lang="ko-KR" altLang="en-US" sz="2500"/>
              <a:t> 경량의 데이터 교환 형식</a:t>
            </a:r>
            <a:r>
              <a:rPr lang="en-US" altLang="ko-KR" sz="2500"/>
              <a:t>.</a:t>
            </a:r>
            <a:endParaRPr lang="en-US" altLang="ko-KR" sz="2500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585209" y="3383554"/>
            <a:ext cx="1793347" cy="896674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8111421" y="4455319"/>
            <a:ext cx="2053929" cy="566952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7355848" y="7758639"/>
            <a:ext cx="1285543" cy="638205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33096" y="5306218"/>
            <a:ext cx="2055980" cy="545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구문 및 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구문</a:t>
            </a:r>
            <a:r>
              <a:rPr lang="en-US" altLang="ko-KR" dirty="0" smtClean="0"/>
              <a:t>(syntax) : </a:t>
            </a:r>
            <a:r>
              <a:rPr lang="ko-KR" altLang="en-US" dirty="0" smtClean="0"/>
              <a:t>프로그램이 구성되는 규칙의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고정 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문자는 쌍 따옴표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홑 따옴표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감싸서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let,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사용하여 선언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식별자는</a:t>
            </a:r>
            <a:r>
              <a:rPr lang="ko-KR" altLang="en-US" dirty="0" smtClean="0"/>
              <a:t>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대소문자를 구분</a:t>
            </a:r>
            <a:endParaRPr lang="en-US" altLang="ko-KR" dirty="0" smtClean="0"/>
          </a:p>
          <a:p>
            <a:pPr lvl="1"/>
            <a:endParaRPr lang="en-US" altLang="ko-KR" sz="1400" dirty="0" smtClean="0"/>
          </a:p>
          <a:p>
            <a:pPr lvl="0"/>
            <a:r>
              <a:rPr lang="en-US" altLang="ko-KR" dirty="0" smtClean="0"/>
              <a:t>// </a:t>
            </a:r>
            <a:r>
              <a:rPr lang="en-US" altLang="ko-KR" dirty="0"/>
              <a:t>- </a:t>
            </a:r>
            <a:r>
              <a:rPr lang="ko-KR" altLang="en-US" dirty="0" smtClean="0"/>
              <a:t>단일 문장 </a:t>
            </a:r>
            <a:r>
              <a:rPr lang="ko-KR" altLang="en-US" dirty="0"/>
              <a:t>주석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sz="1200" dirty="0" smtClean="0"/>
          </a:p>
          <a:p>
            <a:pPr lvl="0"/>
            <a:r>
              <a:rPr lang="en-US" altLang="ko-KR" dirty="0" smtClean="0"/>
              <a:t>/*  </a:t>
            </a:r>
            <a:r>
              <a:rPr lang="en-US" altLang="ko-KR" dirty="0"/>
              <a:t>*/ - </a:t>
            </a:r>
            <a:r>
              <a:rPr lang="ko-KR" altLang="en-US" dirty="0"/>
              <a:t>다중 문장 주석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93250" y="5064369"/>
            <a:ext cx="10670077" cy="81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</a:t>
            </a:r>
            <a:r>
              <a:rPr lang="ko-KR" altLang="en-US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헤딩요소를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찾아서 내용을 바꾼다</a:t>
            </a: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6991642"/>
            <a:ext cx="10670077" cy="140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출력 속성 및 </a:t>
            </a:r>
            <a:r>
              <a:rPr lang="ko-KR" altLang="en-US" sz="3000" dirty="0" err="1" smtClean="0"/>
              <a:t>메소드</a:t>
            </a:r>
            <a:endParaRPr lang="en-US" altLang="ko-KR" sz="3000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내용속에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태그가 포함</a:t>
            </a:r>
            <a:r>
              <a:rPr lang="en-US" altLang="ko-KR" dirty="0" smtClean="0"/>
              <a:t>,  html</a:t>
            </a:r>
            <a:r>
              <a:rPr lang="ko-KR" altLang="en-US" dirty="0" smtClean="0"/>
              <a:t>태그실행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innerText</a:t>
            </a:r>
            <a:r>
              <a:rPr lang="en-US" altLang="ko-KR" dirty="0" smtClean="0"/>
              <a:t> -  </a:t>
            </a:r>
            <a:r>
              <a:rPr lang="ko-KR" altLang="en-US" dirty="0" smtClean="0"/>
              <a:t>일반 텍스트문자로 출력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태그도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document.write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로딩 시 웹 페이지에 데이터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window.alert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별도의 대화상자를 띄워 데이터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console.log() – </a:t>
            </a:r>
            <a:r>
              <a:rPr lang="ko-KR" altLang="en-US" dirty="0" smtClean="0"/>
              <a:t>브라우저 콘솔을 통해 데이터 출력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디버깅 용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sz="3000" dirty="0" smtClean="0"/>
              <a:t>&lt;</a:t>
            </a:r>
            <a:r>
              <a:rPr lang="en-US" altLang="ko-KR" sz="3000" dirty="0"/>
              <a:t>script&gt; : </a:t>
            </a:r>
            <a:r>
              <a:rPr lang="ko-KR" altLang="en-US" sz="3000" dirty="0"/>
              <a:t>사용자 측 스크립트를 포함하는데 사용되는 태그</a:t>
            </a:r>
            <a:endParaRPr lang="en-US" altLang="ko-KR" sz="3000" dirty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/>
              <a:t>속성을 통해 외부 스크립트 파일을 포함시켜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일반적으로는 스타일 조작</a:t>
            </a:r>
            <a:r>
              <a:rPr lang="en-US" altLang="ko-KR" dirty="0"/>
              <a:t>, </a:t>
            </a:r>
            <a:r>
              <a:rPr lang="ko-KR" altLang="en-US" dirty="0"/>
              <a:t>입력 양식의</a:t>
            </a:r>
            <a:r>
              <a:rPr lang="en-US" altLang="ko-KR" dirty="0"/>
              <a:t> </a:t>
            </a:r>
            <a:r>
              <a:rPr lang="ko-KR" altLang="en-US" dirty="0"/>
              <a:t>유효성 검사 등 콘텐츠의 동적인 변경을 위해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smtClean="0"/>
              <a:t>자바스크립트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3079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내부 </a:t>
            </a:r>
            <a:r>
              <a:rPr lang="ko-KR" altLang="en-US" b="1" dirty="0" smtClean="0"/>
              <a:t>자바스크립트 </a:t>
            </a:r>
            <a:r>
              <a:rPr lang="en-US" altLang="ko-KR" dirty="0" smtClean="0"/>
              <a:t>- &lt;head&gt;, &lt;body&gt; </a:t>
            </a:r>
            <a:r>
              <a:rPr lang="ko-KR" altLang="en-US" dirty="0" smtClean="0"/>
              <a:t>양쪽 배치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6037538" y="264584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863953" y="2645846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외부 자바스크립트 </a:t>
            </a:r>
            <a:r>
              <a:rPr lang="en-US" altLang="ko-KR" dirty="0" smtClean="0"/>
              <a:t>- &lt;head&gt;,&lt;body&gt; </a:t>
            </a:r>
            <a:r>
              <a:rPr lang="ko-KR" altLang="en-US" dirty="0" smtClean="0"/>
              <a:t>양쪽 배치 가능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과의 코드 분리로 유지보수에 용이하며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캐시된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파일로 인해 페이지 로드 속도가 </a:t>
            </a:r>
            <a:r>
              <a:rPr lang="ko-KR" altLang="en-US" dirty="0" err="1" smtClean="0"/>
              <a:t>빨라짐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764792" y="4121343"/>
            <a:ext cx="10085696" cy="27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    &lt;script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cs typeface="+mj-cs"/>
              </a:rPr>
              <a:t>src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  <a:cs typeface="+mj-cs"/>
              </a:rPr>
              <a:t>“commonScript.js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cs typeface="+mj-cs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&gt;&lt;/script&gt;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	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</a:rPr>
              <a:t>src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</a:rPr>
              <a:t>myScript.js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&gt;&lt;/script&gt;</a:t>
            </a:r>
            <a:endParaRPr lang="en-US" altLang="ko-KR" sz="2200" b="1" dirty="0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164329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인라인 자바스크립트</a:t>
            </a:r>
            <a:endParaRPr lang="en-US" altLang="ko-KR" b="1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72601" y="2582468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</a:t>
            </a:r>
            <a:r>
              <a:rPr lang="en-US" altLang="ko-KR" sz="2338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(‘Hi!! ')"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!&lt;/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613753461"/>
      </p:ext>
    </p:extLst>
  </p:cSld>
  <p:clrMapOvr>
    <a:masterClrMapping/>
  </p:clrMapOvr>
  <p:transition spd="med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변수와 변수 키워드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77554"/>
          </a:xfrm>
        </p:spPr>
        <p:txBody>
          <a:bodyPr/>
          <a:lstStyle/>
          <a:p>
            <a:pPr lvl="0">
              <a:defRPr/>
            </a:pPr>
            <a:r>
              <a:rPr lang="ko-KR" altLang="en-US" sz="3000" b="1"/>
              <a:t>변수</a:t>
            </a:r>
            <a:r>
              <a:rPr lang="en-US" altLang="ko-KR" sz="3000" b="1"/>
              <a:t>(variable)</a:t>
            </a:r>
            <a:r>
              <a:rPr lang="ko-KR" altLang="en-US" sz="3000"/>
              <a:t>는 데이터를 저장할</a:t>
            </a:r>
            <a:r>
              <a:rPr lang="en-US" altLang="ko-KR" sz="3000"/>
              <a:t> </a:t>
            </a:r>
            <a:r>
              <a:rPr lang="ko-KR" altLang="en-US" sz="3000"/>
              <a:t>수 있는 공간으로 값이 변경될 수 있으며 </a:t>
            </a:r>
            <a:r>
              <a:rPr lang="ko-KR" altLang="en-US" sz="3000" b="1"/>
              <a:t>변수 키워드</a:t>
            </a:r>
            <a:r>
              <a:rPr lang="ko-KR" altLang="en-US" sz="3000"/>
              <a:t>를 사용해서 선언한다</a:t>
            </a:r>
            <a:r>
              <a:rPr lang="en-US" altLang="ko-KR" sz="3000"/>
              <a:t>. 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500"/>
              <a:t>변수의 선언</a:t>
            </a:r>
            <a:r>
              <a:rPr lang="en-US" altLang="ko-KR" sz="2500"/>
              <a:t>(declare) : </a:t>
            </a:r>
            <a:r>
              <a:rPr lang="ko-KR" altLang="en-US" sz="2500"/>
              <a:t>자바스크립트는 변수 키워드를 사용해서</a:t>
            </a:r>
            <a:endParaRPr lang="ko-KR" altLang="en-US" sz="2500"/>
          </a:p>
          <a:p>
            <a:pPr marL="594067" lvl="1" indent="0">
              <a:buNone/>
              <a:defRPr/>
            </a:pPr>
            <a:r>
              <a:rPr lang="en-US" altLang="ko-KR" sz="2500"/>
              <a:t>	</a:t>
            </a:r>
            <a:r>
              <a:rPr lang="ko-KR" altLang="en-US" sz="2500"/>
              <a:t>변수를 선언한다</a:t>
            </a:r>
            <a:r>
              <a:rPr lang="en-US" altLang="ko-KR" sz="2500"/>
              <a:t>.</a:t>
            </a:r>
            <a:endParaRPr lang="en-US" altLang="ko-KR" sz="2500"/>
          </a:p>
          <a:p>
            <a:pPr marL="594067" lvl="1" indent="0">
              <a:buNone/>
              <a:defRPr/>
            </a:pPr>
            <a:r>
              <a:rPr lang="en-US" altLang="ko-KR" sz="2500"/>
              <a:t>	 - </a:t>
            </a:r>
            <a:r>
              <a:rPr lang="ko-KR" altLang="en-US" sz="2500"/>
              <a:t>선언되지 않은 변수에 접근 시 오류가 발생한다</a:t>
            </a:r>
            <a:r>
              <a:rPr lang="en-US" altLang="ko-KR" sz="2500"/>
              <a:t>.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변수의 이름</a:t>
            </a:r>
            <a:r>
              <a:rPr lang="en-US" altLang="ko-KR" sz="2500"/>
              <a:t>(name) : </a:t>
            </a:r>
            <a:r>
              <a:rPr lang="ko-KR" altLang="en-US" sz="2500"/>
              <a:t>식별 가능한 식별자</a:t>
            </a:r>
            <a:r>
              <a:rPr lang="en-US" altLang="ko-KR" sz="2500"/>
              <a:t>(identifier)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변수의 초기화</a:t>
            </a:r>
            <a:r>
              <a:rPr lang="en-US" altLang="ko-KR" sz="2500"/>
              <a:t>(initialize) : </a:t>
            </a:r>
            <a:r>
              <a:rPr lang="ko-KR" altLang="en-US" sz="2500"/>
              <a:t>사용 전 초기 값을 저장한다</a:t>
            </a:r>
            <a:r>
              <a:rPr lang="en-US" altLang="ko-KR" sz="2500"/>
              <a:t>.</a:t>
            </a:r>
            <a:endParaRPr lang="en-US" altLang="ko-KR" sz="2500"/>
          </a:p>
          <a:p>
            <a:pPr marL="594067" lvl="1" indent="0">
              <a:buNone/>
              <a:defRPr/>
            </a:pPr>
            <a:r>
              <a:rPr lang="en-US" altLang="ko-KR" sz="2500"/>
              <a:t>	 - </a:t>
            </a:r>
            <a:r>
              <a:rPr lang="ko-KR" altLang="en-US" sz="2500"/>
              <a:t>데이터를 저장하기 위해 할당 연산자</a:t>
            </a:r>
            <a:r>
              <a:rPr lang="en-US" altLang="ko-KR" sz="2500"/>
              <a:t>(=)</a:t>
            </a:r>
            <a:r>
              <a:rPr lang="ko-KR" altLang="en-US" sz="2500"/>
              <a:t>를 사용한다</a:t>
            </a:r>
            <a:r>
              <a:rPr lang="en-US" altLang="ko-KR" sz="2500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6920" y="6179170"/>
            <a:ext cx="6245423" cy="197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변수</a:t>
            </a:r>
            <a:r>
              <a:rPr lang="en-US" altLang="ko-KR" b="1" dirty="0"/>
              <a:t> </a:t>
            </a:r>
            <a:r>
              <a:rPr lang="ko-KR" altLang="en-US" b="1" dirty="0" smtClean="0"/>
              <a:t>키워드</a:t>
            </a:r>
            <a:r>
              <a:rPr lang="en-US" altLang="ko-KR" b="1" dirty="0" smtClean="0"/>
              <a:t>(variable keyword)</a:t>
            </a:r>
            <a:r>
              <a:rPr lang="ko-KR" altLang="en-US" dirty="0" smtClean="0"/>
              <a:t>를 사용해서 변수를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let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재선언은</a:t>
            </a:r>
            <a:r>
              <a:rPr lang="ko-KR" altLang="en-US" dirty="0" smtClean="0"/>
              <a:t> 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재할당만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범위에서 유효한 상수 선언 키워드로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불가하다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23" y="4676989"/>
            <a:ext cx="5400516" cy="32403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206" y="4713359"/>
            <a:ext cx="3203940" cy="32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0893015"/>
      </p:ext>
    </p:extLst>
  </p:cSld>
  <p:clrMapOvr>
    <a:masterClrMapping/>
  </p:clrMapOvr>
  <p:transition spd="med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변수 명명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pPr lvl="0">
              <a:defRPr/>
            </a:pPr>
            <a:r>
              <a:rPr lang="ko-KR" altLang="en-US" sz="3000"/>
              <a:t>꼭 지켜야 하는 룰</a:t>
            </a:r>
            <a:endParaRPr lang="ko-KR" altLang="en-US" sz="3000"/>
          </a:p>
          <a:p>
            <a:pPr lvl="1">
              <a:defRPr/>
            </a:pPr>
            <a:r>
              <a:rPr lang="ko-KR" altLang="en-US" sz="2400"/>
              <a:t>식별자는 영문자</a:t>
            </a:r>
            <a:r>
              <a:rPr lang="en-US" altLang="ko-KR" sz="2400"/>
              <a:t>, </a:t>
            </a:r>
            <a:r>
              <a:rPr lang="ko-KR" altLang="en-US" sz="2400"/>
              <a:t>언더스코어</a:t>
            </a:r>
            <a:r>
              <a:rPr lang="en-US" altLang="ko-KR" sz="2400"/>
              <a:t>(_), </a:t>
            </a:r>
            <a:r>
              <a:rPr lang="ko-KR" altLang="en-US" sz="2400"/>
              <a:t>달러</a:t>
            </a:r>
            <a:r>
              <a:rPr lang="en-US" altLang="ko-KR" sz="2400"/>
              <a:t>($)</a:t>
            </a:r>
            <a:r>
              <a:rPr lang="ko-KR" altLang="en-US" sz="2400"/>
              <a:t>로 시작해야 한다</a:t>
            </a:r>
            <a:r>
              <a:rPr lang="en-US" altLang="ko-KR" sz="2400"/>
              <a:t>.</a:t>
            </a:r>
            <a:endParaRPr lang="en-US" altLang="ko-KR" sz="2400"/>
          </a:p>
          <a:p>
            <a:pPr lvl="1">
              <a:defRPr/>
            </a:pPr>
            <a:r>
              <a:rPr lang="ko-KR" altLang="en-US" sz="2400"/>
              <a:t>첫 자는 숫자로 시작할 수 없으며</a:t>
            </a:r>
            <a:r>
              <a:rPr lang="en-US" altLang="ko-KR" sz="2400"/>
              <a:t>, </a:t>
            </a:r>
            <a:r>
              <a:rPr lang="ko-KR" altLang="en-US" sz="2400"/>
              <a:t>두번째 글자부터 가능하다</a:t>
            </a:r>
            <a:r>
              <a:rPr lang="en-US" altLang="ko-KR" sz="2400"/>
              <a:t>.</a:t>
            </a:r>
            <a:endParaRPr lang="en-US" altLang="ko-KR" sz="2400"/>
          </a:p>
          <a:p>
            <a:pPr lvl="1">
              <a:defRPr/>
            </a:pPr>
            <a:r>
              <a:rPr lang="ko-KR" altLang="en-US" sz="2400"/>
              <a:t>대소문자를 구별하므로 </a:t>
            </a:r>
            <a:r>
              <a:rPr lang="en-US" altLang="ko-KR" sz="2400"/>
              <a:t>'javascript'</a:t>
            </a:r>
            <a:r>
              <a:rPr lang="ko-KR" altLang="en-US" sz="2400"/>
              <a:t>와 </a:t>
            </a:r>
            <a:r>
              <a:rPr lang="en-US" altLang="ko-KR" sz="2400"/>
              <a:t>‘javaScript’</a:t>
            </a:r>
            <a:r>
              <a:rPr lang="ko-KR" altLang="en-US" sz="2400"/>
              <a:t>는 다른 식별자다</a:t>
            </a:r>
            <a:r>
              <a:rPr lang="en-US" altLang="ko-KR" sz="2400"/>
              <a:t>.</a:t>
            </a:r>
            <a:endParaRPr lang="en-US" altLang="ko-KR" sz="2400"/>
          </a:p>
          <a:p>
            <a:pPr lvl="1">
              <a:defRPr/>
            </a:pPr>
            <a:r>
              <a:rPr lang="ko-KR" altLang="en-US" sz="2400"/>
              <a:t>예약어</a:t>
            </a:r>
            <a:r>
              <a:rPr lang="en-US" altLang="ko-KR" sz="2400"/>
              <a:t>(</a:t>
            </a:r>
            <a:r>
              <a:rPr lang="ko-KR" altLang="en-US" sz="2400"/>
              <a:t>자바스크립트에서 이미 사용중인 단어</a:t>
            </a:r>
            <a:r>
              <a:rPr lang="en-US" altLang="ko-KR" sz="2400"/>
              <a:t>)</a:t>
            </a:r>
            <a:r>
              <a:rPr lang="ko-KR" altLang="en-US" sz="2400"/>
              <a:t>는 사용할 수 없다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594067" lvl="1" indent="0">
              <a:buNone/>
              <a:defRPr/>
            </a:pPr>
            <a:r>
              <a:rPr lang="en-US" altLang="ko-KR" sz="2400"/>
              <a:t>	- break, default, final, for, new, null, try, this </a:t>
            </a:r>
            <a:r>
              <a:rPr lang="ko-KR" altLang="en-US" sz="2400"/>
              <a:t>등등</a:t>
            </a:r>
            <a:endParaRPr lang="ko-KR" altLang="en-US" sz="24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ko-KR" altLang="en-US" sz="3000"/>
              <a:t>지키면 좋은 룰</a:t>
            </a:r>
            <a:endParaRPr lang="ko-KR" altLang="en-US" sz="3000"/>
          </a:p>
          <a:p>
            <a:pPr lvl="1">
              <a:defRPr/>
            </a:pPr>
            <a:r>
              <a:rPr lang="ko-KR" altLang="en-US" sz="2480"/>
              <a:t>의미 없는 이름으로 변수 명 사용하지 않기</a:t>
            </a:r>
            <a:endParaRPr lang="ko-KR" altLang="en-US" sz="2480"/>
          </a:p>
          <a:p>
            <a:pPr marL="594067" lvl="1" indent="0">
              <a:buNone/>
              <a:defRPr/>
            </a:pPr>
            <a:r>
              <a:rPr lang="en-US" altLang="ko-KR" sz="2480"/>
              <a:t>	- let a; </a:t>
            </a:r>
            <a:r>
              <a:rPr lang="en-US" altLang="ko-KR" sz="2480">
                <a:latin typeface="맑은 고딕"/>
                <a:ea typeface="맑은 고딕"/>
              </a:rPr>
              <a:t>//</a:t>
            </a:r>
            <a:r>
              <a:rPr lang="ko-KR" altLang="en-US" sz="2480"/>
              <a:t>어떠한 값이 저장되었는지 찾기 어렵고 활용도가 떨어짐</a:t>
            </a:r>
            <a:endParaRPr lang="ko-KR" altLang="en-US" sz="2480"/>
          </a:p>
          <a:p>
            <a:pPr lvl="1">
              <a:defRPr/>
            </a:pPr>
            <a:r>
              <a:rPr lang="ko-KR" altLang="en-US" sz="2480"/>
              <a:t>추상적인 이름 사용하지 않기</a:t>
            </a:r>
            <a:endParaRPr lang="ko-KR" altLang="en-US" sz="2480"/>
          </a:p>
          <a:p>
            <a:pPr marL="594067" lvl="1" indent="0">
              <a:buNone/>
              <a:defRPr/>
            </a:pPr>
            <a:r>
              <a:rPr lang="en-US" altLang="ko-KR" sz="2480"/>
              <a:t>	- let name; //</a:t>
            </a:r>
            <a:r>
              <a:rPr lang="ko-KR" altLang="en-US" sz="2480"/>
              <a:t>조금 더 구체적인 이름으로 표기하도록 권장</a:t>
            </a:r>
            <a:endParaRPr lang="ko-KR" altLang="en-US" sz="2480"/>
          </a:p>
          <a:p>
            <a:pPr lvl="1">
              <a:defRPr/>
            </a:pPr>
            <a:r>
              <a:rPr lang="ko-KR" altLang="en-US" sz="2480"/>
              <a:t>카멜표기법으로 표기하기</a:t>
            </a:r>
            <a:endParaRPr lang="ko-KR" altLang="en-US" sz="2480"/>
          </a:p>
          <a:p>
            <a:pPr marL="594067" lvl="1" indent="0">
              <a:buNone/>
              <a:defRPr/>
            </a:pPr>
            <a:r>
              <a:rPr lang="en-US" altLang="ko-KR" sz="2480"/>
              <a:t>	- </a:t>
            </a:r>
            <a:r>
              <a:rPr lang="ko-KR" altLang="en-US" sz="2480"/>
              <a:t>띄어쓰기를 대신하여 각 단어의 첫 문자를 대문자로 표기</a:t>
            </a:r>
            <a:endParaRPr lang="ko-KR" altLang="en-US" sz="2480"/>
          </a:p>
          <a:p>
            <a:pPr lvl="1">
              <a:defRPr/>
            </a:pPr>
            <a:endParaRPr lang="en-US" altLang="ko-KR" sz="2480"/>
          </a:p>
          <a:p>
            <a:pPr lvl="1">
              <a:defRPr/>
            </a:pPr>
            <a:endParaRPr lang="en-US" altLang="ko-KR" sz="2480"/>
          </a:p>
          <a:p>
            <a:pPr lvl="1">
              <a:defRPr/>
            </a:pPr>
            <a:endParaRPr lang="en-US" altLang="ko-KR" sz="1162"/>
          </a:p>
          <a:p>
            <a:pPr lvl="1">
              <a:defRPr/>
            </a:pPr>
            <a:endParaRPr lang="en-US" altLang="ko-KR" sz="248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ko-KR" altLang="en-US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</a:t>
            </a:r>
            <a:r>
              <a:rPr lang="en-US" altLang="ko-KR" dirty="0" smtClean="0"/>
              <a:t>(JavaScript</a:t>
            </a:r>
            <a:r>
              <a:rPr lang="en-US" altLang="ko-KR" dirty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페이지를 </a:t>
            </a:r>
            <a:r>
              <a:rPr lang="ko-KR" altLang="en-US" dirty="0" smtClean="0"/>
              <a:t>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언어 중 동작을 프로그래밍하는 언어</a:t>
            </a:r>
            <a:endParaRPr lang="ko-KR" altLang="en-US" dirty="0"/>
          </a:p>
          <a:p>
            <a:pPr lvl="0"/>
            <a:r>
              <a:rPr lang="ko-KR" altLang="en-US" dirty="0"/>
              <a:t>웹의 표준 프로그래밍 언어</a:t>
            </a:r>
          </a:p>
          <a:p>
            <a:pPr lvl="0"/>
            <a:r>
              <a:rPr lang="ko-KR" altLang="en-US" dirty="0"/>
              <a:t>모든 웹브라우저들은 자바스크립트를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58977"/>
            <a:ext cx="11884422" cy="29531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6945" y="561340"/>
            <a:ext cx="9702165" cy="99059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호이스팅</a:t>
            </a:r>
            <a:r>
              <a:rPr lang="en-US" altLang="ko-KR"/>
              <a:t>(Hoisting)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180" y="1732915"/>
            <a:ext cx="11262995" cy="645287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445770" indent="-445770">
              <a:buFont typeface="Symbol"/>
              <a:buChar char="·"/>
              <a:defRPr/>
            </a:pPr>
            <a:r>
              <a:rPr lang="en-US" altLang="ko-KR" sz="2900"/>
              <a:t>Hoisting : </a:t>
            </a:r>
            <a:r>
              <a:rPr lang="ko-KR" altLang="en-US" sz="2900"/>
              <a:t>끌어</a:t>
            </a:r>
            <a:r>
              <a:rPr lang="en-US" altLang="ko-KR" sz="2900"/>
              <a:t> </a:t>
            </a:r>
            <a:r>
              <a:rPr lang="ko-KR" altLang="en-US" sz="2900"/>
              <a:t>올리기</a:t>
            </a: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r>
              <a:rPr lang="ko-KR" altLang="en-US" sz="2900"/>
              <a:t>변수및 함수 선언을 각 유효범위로 끌어올려주는 특징</a:t>
            </a: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r>
              <a:rPr lang="ko-KR" altLang="en-US" sz="2900"/>
              <a:t>내부적으로 끌어올려서 처리</a:t>
            </a: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r>
              <a:rPr lang="ko-KR" altLang="en-US" sz="2900"/>
              <a:t>변수 </a:t>
            </a:r>
            <a:r>
              <a:rPr lang="en-US" altLang="ko-KR" sz="2900"/>
              <a:t>- </a:t>
            </a:r>
            <a:r>
              <a:rPr lang="ko-KR" altLang="en-US" sz="2900"/>
              <a:t> </a:t>
            </a:r>
            <a:r>
              <a:rPr lang="en-US" altLang="ko-KR" sz="2900"/>
              <a:t>var </a:t>
            </a:r>
            <a:r>
              <a:rPr lang="ko-KR" altLang="en-US" sz="2900"/>
              <a:t> 가능</a:t>
            </a:r>
            <a:r>
              <a:rPr lang="en-US" altLang="ko-KR" sz="2900"/>
              <a:t>(undefined</a:t>
            </a:r>
            <a:r>
              <a:rPr lang="ko-KR" altLang="en-US" sz="2900"/>
              <a:t>초기화</a:t>
            </a:r>
            <a:r>
              <a:rPr lang="en-US" altLang="ko-KR" sz="2900"/>
              <a:t>)</a:t>
            </a:r>
            <a:r>
              <a:rPr lang="ko-KR" altLang="en-US" sz="2900"/>
              <a:t> </a:t>
            </a:r>
            <a:r>
              <a:rPr lang="en-US" altLang="ko-KR" sz="2900"/>
              <a:t>/</a:t>
            </a:r>
            <a:r>
              <a:rPr lang="ko-KR" altLang="en-US" sz="2900"/>
              <a:t>  </a:t>
            </a:r>
            <a:r>
              <a:rPr lang="en-US" altLang="ko-KR" sz="2900"/>
              <a:t>let, </a:t>
            </a:r>
            <a:r>
              <a:rPr lang="ko-KR" altLang="en-US" sz="2900"/>
              <a:t> </a:t>
            </a:r>
            <a:r>
              <a:rPr lang="en-US" altLang="ko-KR" sz="2900"/>
              <a:t>const</a:t>
            </a:r>
            <a:r>
              <a:rPr lang="ko-KR" altLang="en-US" sz="2900"/>
              <a:t> 불가능</a:t>
            </a: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r>
              <a:rPr lang="ko-KR" altLang="en-US" sz="2900"/>
              <a:t>함수</a:t>
            </a:r>
            <a:r>
              <a:rPr lang="en-US" altLang="ko-KR" sz="2900"/>
              <a:t> -</a:t>
            </a:r>
            <a:r>
              <a:rPr lang="ko-KR" altLang="en-US" sz="2900"/>
              <a:t> 함수 선언식 가능 </a:t>
            </a:r>
            <a:r>
              <a:rPr lang="en-US" altLang="ko-KR" sz="2900"/>
              <a:t>/</a:t>
            </a:r>
            <a:r>
              <a:rPr lang="ko-KR" altLang="en-US" sz="2900"/>
              <a:t> 함수 표현식 불가능</a:t>
            </a: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r>
              <a:rPr lang="en-US" altLang="ko-KR" sz="2900"/>
              <a:t>TDZ : Te</a:t>
            </a:r>
            <a:r>
              <a:rPr lang="en-US" altLang="ko-KR" sz="2900"/>
              <a:t>m</a:t>
            </a:r>
            <a:r>
              <a:rPr lang="en-US" altLang="ko-KR" sz="2900"/>
              <a:t>poral Dead Zone : </a:t>
            </a:r>
            <a:r>
              <a:rPr lang="ko-KR" altLang="en-US" sz="2900"/>
              <a:t>임시 사각 지대 </a:t>
            </a: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r>
              <a:rPr lang="ko-KR" altLang="en-US" sz="2900"/>
              <a:t>메모리에 호이스팅되어 올려놨지만 </a:t>
            </a:r>
            <a:r>
              <a:rPr lang="en-US" altLang="ko-KR" sz="2900"/>
              <a:t>TMZ </a:t>
            </a:r>
            <a:r>
              <a:rPr lang="ko-KR" altLang="en-US" sz="2900"/>
              <a:t>지역에 있어 접근 불가능 </a:t>
            </a:r>
            <a:r>
              <a:rPr lang="en-US" altLang="ko-KR" sz="2900"/>
              <a:t>.</a:t>
            </a:r>
            <a:r>
              <a:rPr lang="ko-KR" altLang="en-US" sz="2900"/>
              <a:t> 선언한 코드줄을 지나야 접근가능</a:t>
            </a: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endParaRPr lang="ko-KR" altLang="en-US" sz="2900"/>
          </a:p>
          <a:p>
            <a:pPr marL="445770" indent="-445770">
              <a:buFont typeface="Symbol"/>
              <a:buChar char="·"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315" y="8366125"/>
            <a:ext cx="2448560" cy="545465"/>
          </a:xfrm>
        </p:spPr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 smtClean="0"/>
              <a:t>&lt;script&gt;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day = new Date(); //</a:t>
            </a:r>
            <a:r>
              <a:rPr lang="ko-KR" altLang="en-US" sz="2400" dirty="0" smtClean="0"/>
              <a:t>기본형식의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(day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</a:p>
          <a:p>
            <a:pPr>
              <a:buNone/>
            </a:pPr>
            <a:endParaRPr lang="ko-KR" altLang="en-US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now = </a:t>
            </a:r>
            <a:r>
              <a:rPr lang="en-US" altLang="ko-KR" sz="2400" dirty="0" err="1" smtClean="0"/>
              <a:t>day.toLocaleString</a:t>
            </a:r>
            <a:r>
              <a:rPr lang="en-US" altLang="ko-KR" sz="2400" dirty="0" smtClean="0"/>
              <a:t>(); //</a:t>
            </a:r>
            <a:r>
              <a:rPr lang="ko-KR" altLang="en-US" sz="2400" dirty="0" smtClean="0"/>
              <a:t>현지버전으로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(now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</a:p>
          <a:p>
            <a:pPr>
              <a:buNone/>
            </a:pPr>
            <a:r>
              <a:rPr lang="en-US" altLang="ko-KR" sz="2400" dirty="0" smtClean="0"/>
              <a:t>&lt;/script&gt;                     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&lt;body&gt;</a:t>
            </a:r>
          </a:p>
          <a:p>
            <a:pPr>
              <a:buNone/>
            </a:pPr>
            <a:r>
              <a:rPr lang="en-US" altLang="ko-KR" sz="2400" dirty="0" smtClean="0"/>
              <a:t> 	&lt;h1&gt;Hello~&lt;/h1&gt;</a:t>
            </a:r>
          </a:p>
          <a:p>
            <a:pPr>
              <a:buNone/>
            </a:pPr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</a:t>
            </a:r>
          </a:p>
          <a:p>
            <a:pPr>
              <a:buNone/>
            </a:pPr>
            <a:r>
              <a:rPr lang="en-US" altLang="ko-KR" sz="2400" dirty="0" smtClean="0"/>
              <a:t>&lt;/body&gt;</a:t>
            </a:r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7611" y="4904509"/>
            <a:ext cx="6994566" cy="2458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&lt;body&gt;</a:t>
            </a:r>
          </a:p>
          <a:p>
            <a:pPr>
              <a:buNone/>
            </a:pPr>
            <a:r>
              <a:rPr lang="en-US" altLang="ko-KR" sz="2000" dirty="0" smtClean="0"/>
              <a:t> &lt;h1&gt;Hello~&lt;/h1&gt;</a:t>
            </a:r>
          </a:p>
          <a:p>
            <a:pPr>
              <a:buNone/>
            </a:pPr>
            <a:r>
              <a:rPr lang="en-US" altLang="ko-KR" sz="2000" dirty="0" smtClean="0"/>
              <a:t>&lt;input  type=“button”  value=“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” </a:t>
            </a:r>
          </a:p>
          <a:p>
            <a:pPr>
              <a:buNone/>
            </a:pPr>
            <a:r>
              <a:rPr lang="en-US" altLang="ko-KR" sz="2000" dirty="0" smtClean="0"/>
              <a:t>                     </a:t>
            </a:r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=“porc1()”&gt;;</a:t>
            </a:r>
          </a:p>
          <a:p>
            <a:pPr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smtClean="0"/>
              <a:t>script&gt;</a:t>
            </a:r>
          </a:p>
          <a:p>
            <a:pPr>
              <a:buNone/>
            </a:pPr>
            <a:r>
              <a:rPr lang="en-US" altLang="ko-KR" sz="2000" dirty="0" smtClean="0"/>
              <a:t>function proc1(){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var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day = new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Date(); //</a:t>
            </a:r>
            <a:r>
              <a:rPr lang="ko-KR" altLang="en-US" sz="2000" b="1" dirty="0" smtClean="0"/>
              <a:t>기본형식의 날짜와 시간을 반환한다</a:t>
            </a:r>
            <a:r>
              <a:rPr lang="en-US" altLang="ko-KR" sz="2000" b="1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(day 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	now = </a:t>
            </a:r>
            <a:r>
              <a:rPr lang="en-US" altLang="ko-KR" sz="2000" dirty="0" err="1" smtClean="0"/>
              <a:t>day.toLocaleString</a:t>
            </a:r>
            <a:r>
              <a:rPr lang="en-US" altLang="ko-KR" sz="2000" dirty="0" smtClean="0"/>
              <a:t>(); //</a:t>
            </a:r>
            <a:r>
              <a:rPr lang="ko-KR" altLang="en-US" sz="2000" dirty="0" smtClean="0"/>
              <a:t>현지버전으로 날짜와 시간을 반환한다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</a:p>
          <a:p>
            <a:pPr>
              <a:buNone/>
            </a:pPr>
            <a:r>
              <a:rPr lang="en-US" altLang="ko-KR" sz="2000" dirty="0" smtClean="0"/>
              <a:t>	 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(now 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document.body.style.fontSize</a:t>
            </a:r>
            <a:r>
              <a:rPr lang="en-US" altLang="ko-KR" sz="2000" dirty="0" smtClean="0"/>
              <a:t> = "2.0em</a:t>
            </a:r>
            <a:r>
              <a:rPr lang="en-US" altLang="ko-KR" sz="2000" dirty="0" smtClean="0"/>
              <a:t>";  </a:t>
            </a:r>
          </a:p>
          <a:p>
            <a:pPr>
              <a:buNone/>
            </a:pPr>
            <a:r>
              <a:rPr lang="en-US" altLang="ko-KR" sz="2000" i="1" dirty="0" smtClean="0"/>
              <a:t>         //---</a:t>
            </a:r>
            <a:r>
              <a:rPr lang="en-US" altLang="ko-KR" sz="2000" i="1" dirty="0" smtClean="0">
                <a:sym typeface="Wingdings" pitchFamily="2" charset="2"/>
              </a:rPr>
              <a:t>document</a:t>
            </a:r>
            <a:r>
              <a:rPr lang="ko-KR" altLang="en-US" sz="2000" i="1" dirty="0" smtClean="0">
                <a:sym typeface="Wingdings" pitchFamily="2" charset="2"/>
              </a:rPr>
              <a:t>가 새롭게  생성 </a:t>
            </a:r>
            <a:r>
              <a:rPr lang="en-US" altLang="ko-KR" sz="2000" i="1" dirty="0" smtClean="0">
                <a:sym typeface="Wingdings" pitchFamily="2" charset="2"/>
              </a:rPr>
              <a:t>, </a:t>
            </a:r>
            <a:r>
              <a:rPr lang="ko-KR" altLang="en-US" sz="2000" i="1" dirty="0" smtClean="0">
                <a:sym typeface="Wingdings" pitchFamily="2" charset="2"/>
              </a:rPr>
              <a:t>기존의 </a:t>
            </a:r>
            <a:r>
              <a:rPr lang="ko-KR" altLang="en-US" sz="2000" i="1" dirty="0" err="1" smtClean="0">
                <a:sym typeface="Wingdings" pitchFamily="2" charset="2"/>
              </a:rPr>
              <a:t>웹페이지를</a:t>
            </a:r>
            <a:r>
              <a:rPr lang="ko-KR" altLang="en-US" sz="2000" i="1" dirty="0" smtClean="0">
                <a:sym typeface="Wingdings" pitchFamily="2" charset="2"/>
              </a:rPr>
              <a:t> 덮어쓰기 효과</a:t>
            </a:r>
            <a:endParaRPr lang="en-US" altLang="ko-KR" sz="2000" i="1" dirty="0" smtClean="0"/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&lt;/script&gt;</a:t>
            </a:r>
          </a:p>
          <a:p>
            <a:pPr>
              <a:buNone/>
            </a:pPr>
            <a:r>
              <a:rPr lang="en-US" altLang="ko-KR" sz="2000" dirty="0" smtClean="0"/>
              <a:t>&lt;/body&gt;</a:t>
            </a:r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8291" y="1629154"/>
            <a:ext cx="4001983" cy="1125922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7955" y="3099874"/>
            <a:ext cx="6403602" cy="1151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innerHTML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innerText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&lt;h1&gt;Hello~&lt;/h1&gt;</a:t>
            </a:r>
          </a:p>
          <a:p>
            <a:pPr>
              <a:buNone/>
            </a:pPr>
            <a:r>
              <a:rPr lang="en-US" altLang="ko-KR" dirty="0" smtClean="0"/>
              <a:t>&lt;div id=</a:t>
            </a:r>
            <a:r>
              <a:rPr lang="en-US" altLang="ko-KR" i="1" dirty="0" smtClean="0"/>
              <a:t>"result1"&gt;&lt;/div&gt;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Id=result1</a:t>
            </a:r>
            <a:r>
              <a:rPr lang="ko-KR" altLang="en-US" i="1" dirty="0" smtClean="0"/>
              <a:t>인 </a:t>
            </a:r>
            <a:r>
              <a:rPr lang="en-US" altLang="ko-KR" i="1" dirty="0" smtClean="0"/>
              <a:t>div</a:t>
            </a:r>
            <a:r>
              <a:rPr lang="ko-KR" altLang="en-US" i="1" dirty="0" smtClean="0"/>
              <a:t>요소에  날짜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출력</a:t>
            </a:r>
            <a:endParaRPr lang="en-US" altLang="ko-KR" i="1" dirty="0" smtClean="0"/>
          </a:p>
          <a:p>
            <a:pPr>
              <a:buNone/>
            </a:pPr>
            <a:r>
              <a:rPr lang="en-US" altLang="ko-KR" i="1" dirty="0" smtClean="0"/>
              <a:t>		</a:t>
            </a:r>
            <a:r>
              <a:rPr lang="en-US" altLang="ko-KR" i="1" dirty="0" err="1" smtClean="0"/>
              <a:t>document.getElementById</a:t>
            </a:r>
            <a:r>
              <a:rPr lang="en-US" altLang="ko-KR" i="1" dirty="0" smtClean="0"/>
              <a:t>(‘result1’)</a:t>
            </a:r>
          </a:p>
          <a:p>
            <a:pPr>
              <a:buNone/>
            </a:pPr>
            <a:endParaRPr lang="en-US" altLang="ko-KR" i="1" dirty="0" smtClean="0"/>
          </a:p>
          <a:p>
            <a:r>
              <a:rPr lang="ko-KR" altLang="en-US" i="1" dirty="0" smtClean="0"/>
              <a:t>스크립트의 위치에 따라 </a:t>
            </a:r>
            <a:r>
              <a:rPr lang="en-US" altLang="ko-KR" i="1" dirty="0" err="1" smtClean="0"/>
              <a:t>window.onload</a:t>
            </a:r>
            <a:r>
              <a:rPr lang="en-US" altLang="ko-KR" i="1" dirty="0" smtClean="0"/>
              <a:t>= function(){ }</a:t>
            </a:r>
          </a:p>
          <a:p>
            <a:pPr>
              <a:buNone/>
            </a:pPr>
            <a:r>
              <a:rPr lang="ko-KR" altLang="en-US" i="1" dirty="0" smtClean="0"/>
              <a:t>    이 필요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innerHTML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innerText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b="1" dirty="0" smtClean="0"/>
              <a:t>&lt;script&gt;</a:t>
            </a:r>
          </a:p>
          <a:p>
            <a:r>
              <a:rPr lang="en-US" altLang="ko-KR" sz="2400" b="1" dirty="0" err="1" smtClean="0"/>
              <a:t>var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day = new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Date(); //</a:t>
            </a:r>
            <a:r>
              <a:rPr lang="ko-KR" altLang="en-US" sz="2400" b="1" dirty="0" smtClean="0"/>
              <a:t>기본형식의 날짜와 시간을 반환한다</a:t>
            </a:r>
            <a:r>
              <a:rPr lang="en-US" altLang="ko-KR" sz="2400" b="1" dirty="0" smtClean="0"/>
              <a:t>.</a:t>
            </a:r>
          </a:p>
          <a:p>
            <a:r>
              <a:rPr lang="en-US" altLang="ko-KR" sz="2400" b="1" dirty="0" err="1" smtClean="0"/>
              <a:t>var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now = </a:t>
            </a:r>
            <a:r>
              <a:rPr lang="en-US" altLang="ko-KR" sz="2400" b="1" dirty="0" err="1" smtClean="0"/>
              <a:t>day.toLocaleString</a:t>
            </a:r>
            <a:r>
              <a:rPr lang="en-US" altLang="ko-KR" sz="2400" b="1" dirty="0" smtClean="0"/>
              <a:t>(); //</a:t>
            </a:r>
            <a:r>
              <a:rPr lang="ko-KR" altLang="en-US" sz="2400" b="1" dirty="0" smtClean="0"/>
              <a:t>현지버전으로 날짜와 시간을 반환한다</a:t>
            </a:r>
            <a:r>
              <a:rPr lang="en-US" altLang="ko-KR" sz="2400" b="1" dirty="0" smtClean="0"/>
              <a:t>.</a:t>
            </a:r>
          </a:p>
          <a:p>
            <a:pPr>
              <a:buNone/>
            </a:pPr>
            <a:r>
              <a:rPr lang="ko-KR" altLang="en-US" sz="2400" dirty="0" smtClean="0"/>
              <a:t>    </a:t>
            </a:r>
          </a:p>
          <a:p>
            <a:r>
              <a:rPr lang="en-US" altLang="ko-KR" sz="2400" dirty="0" err="1" smtClean="0"/>
              <a:t>window.onload</a:t>
            </a:r>
            <a:r>
              <a:rPr lang="en-US" altLang="ko-KR" sz="2400" dirty="0" smtClean="0"/>
              <a:t> = </a:t>
            </a:r>
            <a:r>
              <a:rPr lang="en-US" altLang="ko-KR" sz="2400" b="1" dirty="0" smtClean="0"/>
              <a:t>function(){</a:t>
            </a:r>
          </a:p>
          <a:p>
            <a:pPr>
              <a:buNone/>
            </a:pPr>
            <a:r>
              <a:rPr lang="en-US" altLang="ko-KR" sz="2400" dirty="0" smtClean="0"/>
              <a:t>     		</a:t>
            </a:r>
            <a:r>
              <a:rPr lang="en-US" altLang="ko-KR" sz="2400" b="1" dirty="0" err="1" smtClean="0"/>
              <a:t>var</a:t>
            </a:r>
            <a:r>
              <a:rPr lang="en-US" altLang="ko-KR" sz="2400" b="1" dirty="0" smtClean="0"/>
              <a:t>  </a:t>
            </a:r>
            <a:r>
              <a:rPr lang="en-US" altLang="ko-KR" sz="2400" b="1" dirty="0" err="1" smtClean="0"/>
              <a:t>vres</a:t>
            </a:r>
            <a:r>
              <a:rPr lang="en-US" altLang="ko-KR" sz="2400" b="1" dirty="0" smtClean="0"/>
              <a:t> = </a:t>
            </a:r>
            <a:r>
              <a:rPr lang="en-US" altLang="ko-KR" sz="2400" b="1" dirty="0" err="1" smtClean="0"/>
              <a:t>document.getElementById</a:t>
            </a:r>
            <a:r>
              <a:rPr lang="en-US" altLang="ko-KR" sz="2400" b="1" dirty="0" smtClean="0"/>
              <a:t>('result1');</a:t>
            </a:r>
          </a:p>
          <a:p>
            <a:pPr>
              <a:buNone/>
            </a:pPr>
            <a:r>
              <a:rPr lang="ko-KR" altLang="en-US" sz="2400" dirty="0" smtClean="0"/>
              <a:t>   </a:t>
            </a:r>
          </a:p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/>
              <a:t>		 </a:t>
            </a:r>
            <a:r>
              <a:rPr lang="en-US" altLang="ko-KR" sz="2400" b="1" dirty="0" err="1" smtClean="0"/>
              <a:t>var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str</a:t>
            </a:r>
            <a:r>
              <a:rPr lang="en-US" altLang="ko-KR" sz="2400" b="1" dirty="0" smtClean="0"/>
              <a:t> = day + "&lt;</a:t>
            </a:r>
            <a:r>
              <a:rPr lang="en-US" altLang="ko-KR" sz="2400" b="1" dirty="0" err="1" smtClean="0"/>
              <a:t>br</a:t>
            </a:r>
            <a:r>
              <a:rPr lang="en-US" altLang="ko-KR" sz="2400" b="1" dirty="0" smtClean="0"/>
              <a:t>&gt;";</a:t>
            </a:r>
          </a:p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/>
              <a:t>		 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 += now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&gt;";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/>
              <a:t>		//</a:t>
            </a:r>
            <a:r>
              <a:rPr lang="en-US" altLang="ko-KR" sz="2400" dirty="0" err="1" smtClean="0"/>
              <a:t>vres.innerText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;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vres.innerHTML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;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r>
              <a:rPr lang="en-US" altLang="ko-KR" sz="2400" dirty="0" smtClean="0"/>
              <a:t>&lt;/script&gt;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5131" y="4465120"/>
            <a:ext cx="6412675" cy="18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0129" y="6600206"/>
            <a:ext cx="65444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3104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함수 안에서 선언된 </a:t>
            </a:r>
            <a:r>
              <a:rPr lang="ko-KR" altLang="en-US" dirty="0" smtClean="0"/>
              <a:t>변수는 함수 </a:t>
            </a:r>
            <a:r>
              <a:rPr lang="ko-KR" altLang="en-US" dirty="0"/>
              <a:t>안에서만 사용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때문에 다른 </a:t>
            </a:r>
            <a:r>
              <a:rPr lang="ko-KR" altLang="en-US" dirty="0"/>
              <a:t>함수에서도 똑같은 이름으로 선언이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지역 변수는 </a:t>
            </a:r>
            <a:r>
              <a:rPr lang="ko-KR" altLang="en-US" dirty="0"/>
              <a:t>함수가 종료되면 자동적으로 소멸된다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1" y="3785783"/>
            <a:ext cx="10670077" cy="3770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796375" y="6742750"/>
            <a:ext cx="9861964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/>
              <a:t>외부에서는 </a:t>
            </a:r>
            <a:r>
              <a:rPr lang="en-US" altLang="ko-KR" sz="2400" b="1" dirty="0"/>
              <a:t>sum</a:t>
            </a:r>
            <a:r>
              <a:rPr lang="ko-KR" altLang="en-US" sz="2400" b="1" dirty="0"/>
              <a:t>을 사용할 수 없다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지역 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" y="1732624"/>
            <a:ext cx="10541479" cy="6876055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  f</a:t>
            </a:r>
            <a:r>
              <a:rPr lang="en-US" altLang="ko-KR" sz="2300" b="1" i="1">
                <a:solidFill>
                  <a:srgbClr val="000099"/>
                </a:solidFill>
                <a:latin typeface="Arial"/>
              </a:rPr>
              <a:t>unction</a:t>
            </a:r>
            <a:r>
              <a:rPr lang="en-US" altLang="ko-KR" sz="2300" b="1">
                <a:latin typeface="Arial"/>
                <a:ea typeface="+mn-ea"/>
                <a:cs typeface="+mj-cs"/>
              </a:rPr>
              <a:t> sub (a, b){</a:t>
            </a:r>
            <a:endParaRPr lang="en-US" altLang="ko-KR" sz="2300" b="1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    </a:t>
            </a:r>
            <a:r>
              <a:rPr lang="en-US" altLang="ko-KR" sz="2300" b="1" i="1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3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 res </a:t>
            </a:r>
            <a:r>
              <a:rPr lang="en-US" altLang="ko-KR" sz="2300" b="1">
                <a:latin typeface="Arial"/>
                <a:ea typeface="+mn-ea"/>
                <a:cs typeface="+mj-cs"/>
              </a:rPr>
              <a:t>= a - b;</a:t>
            </a:r>
            <a:endParaRPr lang="en-US" altLang="ko-KR" sz="2300" b="1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}</a:t>
            </a:r>
            <a:endParaRPr lang="en-US" altLang="ko-KR" sz="2300" b="1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window.onload = function() {</a:t>
            </a:r>
            <a:endParaRPr lang="en-US" altLang="ko-KR" sz="2300" b="1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    sub(10, 4);</a:t>
            </a:r>
            <a:endParaRPr lang="en-US" altLang="ko-KR" sz="2300" b="1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    document.write(“sub=” + </a:t>
            </a:r>
            <a:r>
              <a:rPr lang="en-US" altLang="ko-KR" sz="23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</a:t>
            </a:r>
            <a:r>
              <a:rPr lang="en-US" altLang="ko-KR" sz="2300" b="1">
                <a:latin typeface="Arial"/>
                <a:ea typeface="+mn-ea"/>
                <a:cs typeface="+mj-cs"/>
              </a:rPr>
              <a:t>); //</a:t>
            </a:r>
            <a:r>
              <a:rPr lang="ko-KR" altLang="en-US" sz="2300" b="1">
                <a:latin typeface="Arial"/>
                <a:ea typeface="+mn-ea"/>
                <a:cs typeface="+mj-cs"/>
              </a:rPr>
              <a:t>오류발생</a:t>
            </a:r>
            <a:endParaRPr lang="ko-KR" altLang="en-US" sz="2300" b="1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}</a:t>
            </a:r>
            <a:endParaRPr lang="en-US" altLang="ko-KR" sz="2300" b="1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altLang="ko-KR" sz="2300" b="1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</a:t>
            </a: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>
                <a:latin typeface="Arial"/>
              </a:rPr>
              <a:t> sub (a, b){</a:t>
            </a:r>
            <a:endParaRPr lang="en-US" altLang="ko-KR" sz="2400" b="1">
              <a:latin typeface="Arial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    var  res = a - b;</a:t>
            </a:r>
            <a:endParaRPr lang="en-US" altLang="ko-KR" sz="2400" b="1">
              <a:latin typeface="Arial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    </a:t>
            </a: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return</a:t>
            </a:r>
            <a:r>
              <a:rPr lang="en-US" altLang="ko-KR" sz="2400" b="1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>
                <a:latin typeface="Arial"/>
              </a:rPr>
              <a:t>res;</a:t>
            </a:r>
            <a:endParaRPr lang="en-US" altLang="ko-KR" sz="2400" b="1">
              <a:latin typeface="Arial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}</a:t>
            </a:r>
            <a:endParaRPr lang="en-US" altLang="ko-KR" sz="2400" b="1">
              <a:latin typeface="Arial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window.onload = function() {</a:t>
            </a:r>
            <a:endParaRPr lang="en-US" altLang="ko-KR" sz="2400" b="1">
              <a:latin typeface="Arial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     let subres = sub(10, 4);</a:t>
            </a:r>
            <a:endParaRPr lang="en-US" altLang="ko-KR" sz="2400" b="1">
              <a:latin typeface="Arial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    document.write(“sub=” + subres);</a:t>
            </a:r>
            <a:endParaRPr lang="en-US" altLang="ko-KR" sz="2400" b="1">
              <a:latin typeface="Arial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}</a:t>
            </a:r>
            <a:endParaRPr lang="en-US" altLang="ko-KR" sz="2400" b="1">
              <a:latin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7416168" y="2678489"/>
            <a:ext cx="3242171" cy="178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lvl="0" indent="0">
              <a:buNone/>
              <a:defRPr/>
            </a:pPr>
            <a:r>
              <a:rPr lang="ko-KR" altLang="en-US" sz="2400" b="1"/>
              <a:t>함수 범위 내 유효한 지역 변수는 외부에서 사용이 불가하여 </a:t>
            </a:r>
            <a:endParaRPr lang="ko-KR" altLang="en-US" sz="2400" b="1"/>
          </a:p>
          <a:p>
            <a:pPr marL="0" lvl="0" indent="0">
              <a:buNone/>
              <a:defRPr/>
            </a:pPr>
            <a:r>
              <a:rPr lang="ko-KR" altLang="en-US" sz="2400" b="1"/>
              <a:t>오류를 발생시킨다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6" name="직사각형 5"/>
          <p:cNvSpPr/>
          <p:nvPr/>
        </p:nvSpPr>
        <p:spPr>
          <a:xfrm>
            <a:off x="7416168" y="5770310"/>
            <a:ext cx="3242171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lvl="0" indent="0">
              <a:buNone/>
              <a:defRPr/>
            </a:pPr>
            <a:r>
              <a:rPr lang="ko-KR" altLang="en-US" sz="2400" b="1"/>
              <a:t>반환 값을 이용하자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000713" y="4737198"/>
            <a:ext cx="9877836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함수 외부에서 선언된 변수</a:t>
            </a:r>
          </a:p>
          <a:p>
            <a:pPr lvl="0"/>
            <a:r>
              <a:rPr lang="ko-KR" altLang="en-US" sz="3000" dirty="0"/>
              <a:t>웹 페이지 상의 모든 스크립트와 모든 함수는 </a:t>
            </a:r>
            <a:r>
              <a:rPr lang="ko-KR" altLang="en-US" sz="3000" dirty="0" smtClean="0"/>
              <a:t>전역 변수를 </a:t>
            </a:r>
            <a:r>
              <a:rPr lang="ko-KR" altLang="en-US" sz="3000" dirty="0"/>
              <a:t>사용할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전역변수는 사용자가 </a:t>
            </a:r>
            <a:r>
              <a:rPr lang="ko-KR" altLang="en-US" sz="3000" dirty="0" smtClean="0"/>
              <a:t>웹 페이지를 </a:t>
            </a:r>
            <a:r>
              <a:rPr lang="ko-KR" altLang="en-US" sz="3000" dirty="0"/>
              <a:t>닫으면 소멸된다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088921"/>
            <a:ext cx="10670077" cy="3882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latin typeface="Arial"/>
              </a:rPr>
              <a:t>0;</a:t>
            </a: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sub (a, b){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   res </a:t>
            </a:r>
            <a:r>
              <a:rPr lang="en-US" altLang="ko-KR" sz="2400" b="1" dirty="0">
                <a:latin typeface="Arial"/>
              </a:rPr>
              <a:t>= a - b;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</a:t>
            </a:r>
            <a:endParaRPr lang="en-US" altLang="ko-KR" sz="2400" b="1" dirty="0" smtClean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sub(10, 4);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(“sub=” 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전역 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389"/>
            <a:ext cx="11262614" cy="6624727"/>
          </a:xfrm>
        </p:spPr>
        <p:txBody>
          <a:bodyPr/>
          <a:lstStyle/>
          <a:p>
            <a:pPr lvl="0">
              <a:defRPr/>
            </a:pPr>
            <a:r>
              <a:rPr lang="ko-KR" altLang="en-US" sz="2500"/>
              <a:t>선언되지 않은 변수에 값 대입 시 자동으로</a:t>
            </a:r>
            <a:r>
              <a:rPr lang="en-US" altLang="ko-KR" sz="2500"/>
              <a:t> </a:t>
            </a:r>
            <a:r>
              <a:rPr lang="ko-KR" altLang="en-US" sz="2500"/>
              <a:t>전역 변수가 된다</a:t>
            </a:r>
            <a:r>
              <a:rPr lang="en-US" altLang="ko-KR" sz="2500"/>
              <a:t>.</a:t>
            </a:r>
            <a:endParaRPr lang="en-US" altLang="ko-KR" sz="2500"/>
          </a:p>
          <a:p>
            <a:pPr lvl="0">
              <a:defRPr/>
            </a:pPr>
            <a:r>
              <a:rPr lang="ko-KR" altLang="en-US" sz="2500"/>
              <a:t>다음 예시 문장의 </a:t>
            </a:r>
            <a:r>
              <a:rPr lang="en-US" altLang="ko-KR" sz="2500"/>
              <a:t>username </a:t>
            </a:r>
            <a:r>
              <a:rPr lang="ko-KR" altLang="en-US" sz="2500"/>
              <a:t>과 </a:t>
            </a:r>
            <a:r>
              <a:rPr lang="en-US" altLang="ko-KR" sz="2500"/>
              <a:t>sum </a:t>
            </a:r>
            <a:r>
              <a:rPr lang="ko-KR" altLang="en-US" sz="2500"/>
              <a:t>변수도 함수 안에 존재하지만 전역 변수로 선언한 것과 마찬가지이다</a:t>
            </a:r>
            <a:r>
              <a:rPr lang="en-US" altLang="ko-KR" sz="2500"/>
              <a:t>.</a:t>
            </a:r>
            <a:endParaRPr lang="en-US" altLang="ko-KR" sz="2500"/>
          </a:p>
          <a:p>
            <a:pPr lvl="0">
              <a:defRPr/>
            </a:pPr>
            <a:r>
              <a:rPr lang="ko-KR" altLang="en-US" sz="2500"/>
              <a:t>선언되지 않은 변수는 예상치 못한 결과를 가져오며 엄격모드에서는 에러를 발생시키므로 사용을 지양한다</a:t>
            </a:r>
            <a:r>
              <a:rPr lang="en-US" altLang="ko-KR" sz="2500"/>
              <a:t>.</a:t>
            </a:r>
            <a:endParaRPr lang="en-US" altLang="ko-KR" sz="2500"/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endParaRPr xmlns:mc="http://schemas.openxmlformats.org/markup-compatibility/2006" xmlns:hp="http://schemas.haansoft.com/office/presentation/8.0" kumimoji="1" lang="en-US" altLang="ko-KR" sz="2200" b="1" i="1" u="none" strike="noStrike" kern="1200" cap="none" spc="0" normalizeH="0" baseline="0" mc:Ignorable="hp" hp:hslEmbossed="0">
              <a:solidFill>
                <a:srgbClr val="000099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1" u="none" strike="noStrike" kern="1200" cap="none" spc="0" normalizeH="0" baseline="0" mc:Ignorable="hp" hp:hslEmbossed="0">
                <a:solidFill>
                  <a:srgbClr val="000099"/>
                </a:solidFill>
                <a:latin typeface="Arial"/>
                <a:cs typeface="맑은 고딕"/>
              </a:rPr>
              <a:t>function</a:t>
            </a: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 add(a,</a:t>
            </a: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cc9900"/>
                </a:solidFill>
                <a:latin typeface="Arial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b) {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    userName = </a:t>
            </a: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cc9900"/>
                </a:solidFill>
                <a:latin typeface="Arial"/>
                <a:cs typeface="맑은 고딕"/>
              </a:rPr>
              <a:t>"</a:t>
            </a:r>
            <a:r>
              <a:rPr xmlns:mc="http://schemas.openxmlformats.org/markup-compatibility/2006" xmlns:hp="http://schemas.haansoft.com/office/presentation/8.0" kumimoji="1" lang="ko-KR" altLang="en-US" sz="2200" b="1" i="0" u="none" strike="noStrike" kern="1200" cap="none" spc="0" normalizeH="0" baseline="0" mc:Ignorable="hp" hp:hslEmbossed="0">
                <a:solidFill>
                  <a:srgbClr val="cc9900"/>
                </a:solidFill>
                <a:latin typeface="Arial"/>
                <a:cs typeface="맑은 고딕"/>
              </a:rPr>
              <a:t>쵸파</a:t>
            </a: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cc9900"/>
                </a:solidFill>
                <a:latin typeface="Arial"/>
                <a:cs typeface="맑은 고딕"/>
              </a:rPr>
              <a:t>"</a:t>
            </a: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;    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    sum = a + b;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window.onload = function() {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    add(4,5);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    document.write(userName);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    document.write("add=" + sum);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cs typeface="맑은 고딕"/>
              </a:rPr>
              <a:t>   </a:t>
            </a:r>
            <a:endParaRPr xmlns:mc="http://schemas.openxmlformats.org/markup-compatibility/2006" xmlns:hp="http://schemas.haansoft.com/office/presentation/8.0" kumimoji="1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endParaRPr lang="en-US" altLang="ko-KR" sz="22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사용자에게 입력을 요청하는 대화 상자 소환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사용자가 입력한 값을 반환 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663963"/>
            <a:ext cx="9516612" cy="1846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result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대화상자에 표시할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(required)”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						      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기본 입력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(optional)”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59" y="5995592"/>
            <a:ext cx="5602776" cy="1758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04128482"/>
      </p:ext>
    </p:extLst>
  </p:cSld>
  <p:clrMapOvr>
    <a:masterClrMapping/>
  </p:clrMapOvr>
  <p:transition spd="med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 역사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400"/>
              <a:t>넷스케이프의 브랜든 아이크</a:t>
            </a:r>
            <a:r>
              <a:rPr lang="en-US" altLang="ko-KR" sz="2400"/>
              <a:t>(Brendan Eich)</a:t>
            </a:r>
            <a:r>
              <a:rPr lang="ko-KR" altLang="en-US" sz="2400"/>
              <a:t>가 개발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처음에는 라이브스크립트</a:t>
            </a:r>
            <a:r>
              <a:rPr lang="en-US" altLang="ko-KR" sz="2400"/>
              <a:t>(LiveScript)- sun</a:t>
            </a:r>
            <a:r>
              <a:rPr lang="ko-KR" altLang="en-US" sz="2400"/>
              <a:t>의 자바가 유행 </a:t>
            </a:r>
            <a:r>
              <a:rPr lang="en-US" altLang="ko-KR" sz="2400"/>
              <a:t> –java</a:t>
            </a:r>
            <a:r>
              <a:rPr lang="ko-KR" altLang="en-US" sz="2400"/>
              <a:t> </a:t>
            </a:r>
            <a:r>
              <a:rPr lang="en-US" altLang="ko-KR" sz="2400"/>
              <a:t>script 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자바스크립트가 잘 되자</a:t>
            </a:r>
            <a:r>
              <a:rPr lang="en-US" altLang="ko-KR" sz="2400"/>
              <a:t>, MS</a:t>
            </a:r>
            <a:r>
              <a:rPr lang="ko-KR" altLang="en-US" sz="2400"/>
              <a:t>에서 </a:t>
            </a:r>
            <a:r>
              <a:rPr lang="en-US" altLang="ko-KR" sz="2400"/>
              <a:t>Jscript</a:t>
            </a:r>
            <a:r>
              <a:rPr lang="ko-KR" altLang="en-US" sz="2400"/>
              <a:t>라는 언어를 개발해 </a:t>
            </a:r>
            <a:r>
              <a:rPr lang="en-US" altLang="ko-KR" sz="2400"/>
              <a:t>IE</a:t>
            </a:r>
            <a:r>
              <a:rPr lang="ko-KR" altLang="en-US" sz="2400"/>
              <a:t>에 탑재하였는데</a:t>
            </a:r>
            <a:r>
              <a:rPr lang="en-US" altLang="ko-KR" sz="2400"/>
              <a:t>, </a:t>
            </a:r>
            <a:r>
              <a:rPr lang="ko-KR" altLang="en-US" sz="2400"/>
              <a:t>이 두 스크립트가 너무 제각각이라</a:t>
            </a:r>
            <a:r>
              <a:rPr lang="en-US" altLang="ko-KR" sz="2400"/>
              <a:t>, </a:t>
            </a:r>
            <a:r>
              <a:rPr lang="ko-KR" altLang="en-US" sz="2400"/>
              <a:t>표준이 필요하게 되었다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buNone/>
              <a:defRPr/>
            </a:pPr>
            <a:r>
              <a:rPr lang="en-US" altLang="ko-KR" sz="2400"/>
              <a:t> 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표준을 위해 자바스크립트를 </a:t>
            </a:r>
            <a:r>
              <a:rPr lang="en-US" altLang="ko-KR" sz="2400" b="1"/>
              <a:t>ECMA(</a:t>
            </a:r>
            <a:r>
              <a:rPr lang="en-US" altLang="ko-KR" sz="2400" b="1" i="1"/>
              <a:t>European Computer Manufacturers Association)</a:t>
            </a:r>
            <a:r>
              <a:rPr lang="ko-KR" altLang="en-US" sz="2400" i="1"/>
              <a:t> </a:t>
            </a:r>
            <a:r>
              <a:rPr lang="ko-KR" altLang="en-US" sz="2400"/>
              <a:t>라는 정보와 통신시스템의 비영리 표준 기구에 제출하였고</a:t>
            </a:r>
            <a:r>
              <a:rPr lang="ko-KR" altLang="en-US" sz="2400" i="1"/>
              <a:t> 표준에 대한 작업을 </a:t>
            </a:r>
            <a:r>
              <a:rPr lang="en-US" altLang="ko-KR" sz="2400" i="1"/>
              <a:t>ECMA-262</a:t>
            </a:r>
            <a:r>
              <a:rPr lang="ko-KR" altLang="en-US" sz="2400" i="1"/>
              <a:t>란 이름으로 </a:t>
            </a:r>
            <a:r>
              <a:rPr lang="en-US" altLang="ko-KR" sz="2400" i="1"/>
              <a:t>1996</a:t>
            </a:r>
            <a:r>
              <a:rPr lang="ko-KR" altLang="en-US" sz="2400" i="1"/>
              <a:t>년 </a:t>
            </a:r>
            <a:r>
              <a:rPr lang="en-US" altLang="ko-KR" sz="2400" i="1"/>
              <a:t>11</a:t>
            </a:r>
            <a:r>
              <a:rPr lang="ko-KR" altLang="en-US" sz="2400" i="1"/>
              <a:t>월에 시작해 </a:t>
            </a:r>
            <a:r>
              <a:rPr lang="en-US" altLang="ko-KR" sz="2400" i="1"/>
              <a:t>1997</a:t>
            </a:r>
            <a:r>
              <a:rPr lang="ko-KR" altLang="en-US" sz="2400" i="1"/>
              <a:t>년 </a:t>
            </a:r>
            <a:r>
              <a:rPr lang="en-US" altLang="ko-KR" sz="2400" i="1"/>
              <a:t>6</a:t>
            </a:r>
            <a:r>
              <a:rPr lang="ko-KR" altLang="en-US" sz="2400" i="1"/>
              <a:t>월에 채택되었다</a:t>
            </a:r>
            <a:r>
              <a:rPr lang="en-US" altLang="ko-KR" sz="2400" i="1"/>
              <a:t>.</a:t>
            </a:r>
            <a:endParaRPr lang="en-US" altLang="ko-KR" sz="2400" i="1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400"/>
              <a:t>오리지널 자바스크립트 </a:t>
            </a:r>
            <a:r>
              <a:rPr lang="en-US" altLang="ko-KR" sz="2400"/>
              <a:t>ES1 ES2 ES3 (1997 – 1999)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첫번째 주요 개정판 </a:t>
            </a:r>
            <a:r>
              <a:rPr lang="en-US" altLang="ko-KR" sz="2400"/>
              <a:t>ES5(2009)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두번째 개정판 </a:t>
            </a:r>
            <a:r>
              <a:rPr lang="en-US" altLang="ko-KR" sz="2400"/>
              <a:t>ES6(2015)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2016</a:t>
            </a:r>
            <a:r>
              <a:rPr lang="ko-KR" altLang="en-US" sz="2400"/>
              <a:t>년부터 새 버전의 이름은 연도별로 지정된다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  </a:t>
            </a:r>
            <a:endParaRPr lang="en-US" altLang="ko-KR" sz="240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864787" y="5067749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410" y="1620692"/>
            <a:ext cx="11149259" cy="4445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firstVal, secondVal, input1, input2;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input1 = prompt</a:t>
            </a:r>
            <a:r>
              <a:rPr lang="en-US" altLang="ko-KR" sz="2500" b="1">
                <a:latin typeface="Arial"/>
                <a:ea typeface="+mn-ea"/>
                <a:cs typeface="+mj-cs"/>
              </a:rPr>
              <a:t>(</a:t>
            </a:r>
            <a:r>
              <a:rPr lang="en-US" altLang="ko-KR" sz="2500" b="1">
                <a:solidFill>
                  <a:srgbClr val="cc9900"/>
                </a:solidFill>
                <a:latin typeface="Arial"/>
              </a:rPr>
              <a:t>“</a:t>
            </a:r>
            <a:r>
              <a:rPr lang="ko-KR" altLang="en-US" sz="2500" b="1">
                <a:solidFill>
                  <a:srgbClr val="cc9900"/>
                </a:solidFill>
                <a:latin typeface="Arial"/>
              </a:rPr>
              <a:t>첫번째 입력 값</a:t>
            </a:r>
            <a:r>
              <a:rPr lang="en-US" altLang="ko-KR" sz="2500" b="1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500" b="1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ko-KR" sz="2500" b="1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500" b="1">
                <a:solidFill>
                  <a:srgbClr val="cc9900"/>
                </a:solidFill>
                <a:latin typeface="Arial"/>
              </a:rPr>
              <a:t>정수로 입력하세요</a:t>
            </a:r>
            <a:r>
              <a:rPr lang="en-US" altLang="ko-KR" sz="2500" b="1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5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firstVal = parseInt(input1);</a:t>
            </a:r>
            <a:endParaRPr lang="en-US" altLang="ko-KR" sz="25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5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input2 = prompt(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두번째 입력 값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 입력하세요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5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secondVal = parseInt(input2);</a:t>
            </a:r>
            <a:endParaRPr lang="en-US" altLang="ko-KR" sz="25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5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document.write(firstVal + secondVal + 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0789" y="6246925"/>
            <a:ext cx="10936759" cy="1791726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prompt() </a:t>
            </a:r>
            <a:r>
              <a:rPr lang="ko-KR" altLang="en-US"/>
              <a:t>를 이용한 덧셈 예제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반환 받는 값의 타입은 </a:t>
            </a:r>
            <a:r>
              <a:rPr lang="en-US" altLang="ko-KR"/>
              <a:t>string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덧셈 연산을 진행할 때 </a:t>
            </a:r>
            <a:r>
              <a:rPr lang="en-US" altLang="ko-KR"/>
              <a:t>string -&gt; number </a:t>
            </a:r>
            <a:r>
              <a:rPr lang="ko-KR" altLang="en-US"/>
              <a:t>타입으로 변환 후</a:t>
            </a:r>
            <a:r>
              <a:rPr lang="en-US" altLang="ko-KR"/>
              <a:t> </a:t>
            </a:r>
            <a:r>
              <a:rPr lang="ko-KR" altLang="en-US"/>
              <a:t>연산</a:t>
            </a: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>
              <a:defRPr/>
            </a:pPr>
            <a:r>
              <a:rPr lang="en-US" altLang="ko-KR" sz="6000">
                <a:latin typeface="Arial"/>
                <a:ea typeface="+mn-ea"/>
                <a:cs typeface="+mj-cs"/>
              </a:rPr>
              <a:t>prompt() </a:t>
            </a:r>
            <a:r>
              <a:rPr lang="ko-KR" altLang="en-US" sz="6000">
                <a:latin typeface="Arial"/>
                <a:ea typeface="+mn-ea"/>
                <a:cs typeface="+mj-cs"/>
              </a:rPr>
              <a:t>덧셈 예제</a:t>
            </a:r>
            <a:endParaRPr lang="ko-KR" altLang="en-US" sz="6000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67973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요소 접근 함수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지정된 </a:t>
            </a:r>
            <a:r>
              <a:rPr lang="en-US" altLang="ko-KR"/>
              <a:t>id </a:t>
            </a:r>
            <a:r>
              <a:rPr lang="ko-KR" altLang="en-US"/>
              <a:t>속성을 가진 요소를 반환한다</a:t>
            </a:r>
            <a:r>
              <a:rPr lang="en-US" altLang="ko-KR"/>
              <a:t>.</a:t>
            </a:r>
            <a:endParaRPr lang="en-US" altLang="ko-KR"/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ko-KR" altLang="en-US" b="1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Arial"/>
                <a:cs typeface="+mj-cs"/>
              </a:rPr>
              <a:t>document.getElementById(”id</a:t>
            </a:r>
            <a:r>
              <a:rPr lang="ko-KR" altLang="en-US" b="1">
                <a:solidFill>
                  <a:srgbClr val="000000"/>
                </a:solidFill>
                <a:latin typeface="Arial"/>
                <a:cs typeface="+mj-cs"/>
              </a:rPr>
              <a:t>이름</a:t>
            </a:r>
            <a:r>
              <a:rPr lang="en-US" altLang="ko-KR" b="1">
                <a:solidFill>
                  <a:srgbClr val="000000"/>
                </a:solidFill>
                <a:latin typeface="Arial"/>
                <a:cs typeface="+mj-cs"/>
              </a:rPr>
              <a:t>”)</a:t>
            </a:r>
            <a:endParaRPr lang="en-US" altLang="ko-KR" b="1">
              <a:solidFill>
                <a:srgbClr val="000000"/>
              </a:solidFill>
              <a:latin typeface="Arial"/>
              <a:cs typeface="+mj-cs"/>
            </a:endParaRPr>
          </a:p>
          <a:p>
            <a:pPr lvl="1">
              <a:defRPr/>
            </a:pPr>
            <a:r>
              <a:rPr lang="ko-KR" altLang="en-US"/>
              <a:t>존재하지 않는 요소일 경우 </a:t>
            </a:r>
            <a:r>
              <a:rPr lang="en-US" altLang="ko-KR"/>
              <a:t>null </a:t>
            </a:r>
            <a:r>
              <a:rPr lang="ko-KR" altLang="en-US"/>
              <a:t>값을 반환한다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다른 요소 접근 함수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getElementsByTagName()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getElementsByClassName()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querySelector()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querySelectorAll()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6000"/>
              <a:t>HTML </a:t>
            </a:r>
            <a:r>
              <a:rPr lang="ko-KR" altLang="en-US" sz="6000"/>
              <a:t>요소 접근 </a:t>
            </a:r>
            <a:endParaRPr lang="ko-KR" altLang="en-US" sz="6000"/>
          </a:p>
        </p:txBody>
      </p:sp>
      <p:sp>
        <p:nvSpPr>
          <p:cNvPr id="4" name="내용 개체 틀 2"/>
          <p:cNvSpPr txBox="1"/>
          <p:nvPr/>
        </p:nvSpPr>
        <p:spPr>
          <a:xfrm>
            <a:off x="1181325" y="4144720"/>
            <a:ext cx="9516612" cy="12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00"/>
                </a:solidFill>
                <a:latin typeface="Arial"/>
                <a:cs typeface="+mj-cs"/>
              </a:rPr>
              <a:t>	document.getElementById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cs typeface="+mj-cs"/>
              </a:rPr>
              <a:t>elementId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6000"/>
              <a:t>HTML </a:t>
            </a:r>
            <a:r>
              <a:rPr lang="ko-KR" altLang="en-US" sz="6000"/>
              <a:t>요소 접근</a:t>
            </a:r>
            <a:endParaRPr lang="ko-KR" altLang="en-US" sz="6000"/>
          </a:p>
        </p:txBody>
      </p:sp>
      <p:sp>
        <p:nvSpPr>
          <p:cNvPr id="8" name="내용 개체 틀 2"/>
          <p:cNvSpPr txBox="1"/>
          <p:nvPr/>
        </p:nvSpPr>
        <p:spPr>
          <a:xfrm>
            <a:off x="385410" y="1959081"/>
            <a:ext cx="11149259" cy="627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ff"/>
                </a:solidFill>
                <a:latin typeface="Arial"/>
                <a:cs typeface="+mj-cs"/>
              </a:rPr>
              <a:t>&lt;script&gt;</a:t>
            </a:r>
            <a:endParaRPr lang="en-US" altLang="ko-KR" sz="2338">
              <a:solidFill>
                <a:srgbClr val="0000ff"/>
              </a:solidFill>
              <a:latin typeface="Arial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	function calc(){</a:t>
            </a:r>
            <a:endParaRPr lang="en-US" altLang="ko-KR" sz="2338">
              <a:solidFill>
                <a:srgbClr val="000000"/>
              </a:solidFill>
              <a:latin typeface="Arial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			var fstVal = document.</a:t>
            </a:r>
            <a:r>
              <a:rPr lang="en-US" altLang="ko-KR" sz="2338" b="1">
                <a:solidFill>
                  <a:srgbClr val="000000"/>
                </a:solidFill>
                <a:latin typeface="Arial"/>
                <a:cs typeface="+mj-cs"/>
              </a:rPr>
              <a:t>getElementById(</a:t>
            </a: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“firstVal”</a:t>
            </a:r>
            <a:r>
              <a:rPr lang="en-US" altLang="ko-KR" sz="2338" b="1">
                <a:solidFill>
                  <a:srgbClr val="000000"/>
                </a:solidFill>
                <a:latin typeface="Arial"/>
                <a:cs typeface="+mj-cs"/>
              </a:rPr>
              <a:t>)</a:t>
            </a: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.value;</a:t>
            </a:r>
            <a:endParaRPr lang="en-US" altLang="ko-KR" sz="2338">
              <a:solidFill>
                <a:srgbClr val="000000"/>
              </a:solidFill>
              <a:latin typeface="Arial"/>
              <a:cs typeface="+mj-cs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		var secVal = document.</a:t>
            </a:r>
            <a:r>
              <a:rPr lang="en-US" altLang="ko-KR" sz="2338" b="1">
                <a:solidFill>
                  <a:srgbClr val="000000"/>
                </a:solidFill>
                <a:latin typeface="Arial"/>
              </a:rPr>
              <a:t>getElementById(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“secondVal”</a:t>
            </a:r>
            <a:r>
              <a:rPr lang="en-US" altLang="ko-KR" sz="2338" b="1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.value;</a:t>
            </a:r>
            <a:endParaRPr lang="en-US" altLang="ko-KR" sz="2338">
              <a:solidFill>
                <a:srgbClr val="000000"/>
              </a:solidFill>
              <a:latin typeface="Arial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		var result;</a:t>
            </a:r>
            <a:endParaRPr lang="en-US" altLang="ko-KR" sz="2338">
              <a:solidFill>
                <a:srgbClr val="000000"/>
              </a:solidFill>
              <a:latin typeface="Arial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		result = parseInt(fstVal) + parseInt(secVal);</a:t>
            </a:r>
            <a:endParaRPr lang="en-US" altLang="ko-KR" sz="2338">
              <a:solidFill>
                <a:srgbClr val="000000"/>
              </a:solidFill>
              <a:latin typeface="Arial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		document.</a:t>
            </a:r>
            <a:r>
              <a:rPr lang="en-US" altLang="ko-KR" sz="2338" b="1">
                <a:solidFill>
                  <a:srgbClr val="000000"/>
                </a:solidFill>
                <a:latin typeface="Arial"/>
              </a:rPr>
              <a:t>getElementById(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“sum”</a:t>
            </a:r>
            <a:r>
              <a:rPr lang="en-US" altLang="ko-KR" sz="2338" b="1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.value = result;</a:t>
            </a:r>
            <a:endParaRPr lang="en-US" altLang="ko-KR" sz="2338">
              <a:solidFill>
                <a:srgbClr val="000000"/>
              </a:solidFill>
              <a:latin typeface="Arial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	}</a:t>
            </a:r>
            <a:endParaRPr lang="en-US" altLang="ko-KR" sz="2338">
              <a:solidFill>
                <a:srgbClr val="000000"/>
              </a:solidFill>
              <a:latin typeface="Arial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ff"/>
                </a:solidFill>
                <a:latin typeface="Arial"/>
                <a:cs typeface="+mj-cs"/>
              </a:rPr>
              <a:t>&lt;/script&gt;</a:t>
            </a:r>
            <a:endParaRPr lang="en-US" altLang="ko-KR" sz="2338">
              <a:solidFill>
                <a:srgbClr val="0000ff"/>
              </a:solidFill>
              <a:latin typeface="Arial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>
              <a:solidFill>
                <a:srgbClr val="0000ff"/>
              </a:solidFill>
              <a:latin typeface="Arial"/>
              <a:cs typeface="+mj-cs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ff"/>
                </a:solidFill>
                <a:latin typeface="Arial"/>
              </a:rPr>
              <a:t>&lt;body&gt;</a:t>
            </a:r>
            <a:endParaRPr lang="en-US" altLang="ko-KR" sz="2338">
              <a:solidFill>
                <a:srgbClr val="0000ff"/>
              </a:solidFill>
              <a:latin typeface="Arial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>
                <a:solidFill>
                  <a:srgbClr val="000000"/>
                </a:solidFill>
                <a:latin typeface="Arial"/>
              </a:rPr>
              <a:t>첫번째 입력 값 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: &lt;input id=“firstVal”&gt; &lt;br&gt;</a:t>
            </a:r>
            <a:endParaRPr lang="en-US" altLang="ko-KR" sz="2338">
              <a:solidFill>
                <a:srgbClr val="000000"/>
              </a:solidFill>
              <a:latin typeface="Arial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>
                <a:solidFill>
                  <a:srgbClr val="000000"/>
                </a:solidFill>
                <a:latin typeface="Arial"/>
              </a:rPr>
              <a:t>두번째 입력 값 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: &lt;input id=“secondVal”&gt; &lt;br&gt;</a:t>
            </a:r>
            <a:endParaRPr lang="en-US" altLang="ko-KR" sz="2338">
              <a:solidFill>
                <a:srgbClr val="000000"/>
              </a:solidFill>
              <a:latin typeface="Arial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>
                <a:solidFill>
                  <a:srgbClr val="000000"/>
                </a:solidFill>
                <a:latin typeface="Arial"/>
              </a:rPr>
              <a:t>합계 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: &lt;input id=“sum”&gt;</a:t>
            </a:r>
            <a:endParaRPr lang="en-US" altLang="ko-KR" sz="2338">
              <a:solidFill>
                <a:srgbClr val="000000"/>
              </a:solidFill>
              <a:latin typeface="Arial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&lt;input type=“button” value=“</a:t>
            </a:r>
            <a:r>
              <a:rPr lang="ko-KR" altLang="en-US" sz="2338">
                <a:solidFill>
                  <a:srgbClr val="000000"/>
                </a:solidFill>
                <a:latin typeface="Arial"/>
              </a:rPr>
              <a:t>계산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” onclick=“calc();”&gt;</a:t>
            </a:r>
            <a:endParaRPr lang="en-US" altLang="ko-KR" sz="2338">
              <a:solidFill>
                <a:srgbClr val="000000"/>
              </a:solidFill>
              <a:latin typeface="Arial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ff"/>
                </a:solidFill>
                <a:latin typeface="Arial"/>
              </a:rPr>
              <a:t>&lt;/body&gt;</a:t>
            </a:r>
            <a:endParaRPr lang="en-US" altLang="ko-KR" sz="2338">
              <a:solidFill>
                <a:srgbClr val="0000ff"/>
              </a:solidFill>
              <a:latin typeface="Arial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sz="2900"/>
              <a:t>배열은 하나 이상의 값을 가질 수 있는 특수 변수이다</a:t>
            </a:r>
            <a:r>
              <a:rPr lang="en-US" altLang="ko-KR" sz="2900"/>
              <a:t>.</a:t>
            </a:r>
            <a:endParaRPr lang="en-US" altLang="ko-KR" sz="2900"/>
          </a:p>
          <a:p>
            <a:pPr lvl="0">
              <a:defRPr/>
            </a:pPr>
            <a:r>
              <a:rPr lang="ko-KR" altLang="en-US" sz="2900"/>
              <a:t>배열을 구성하는 각각의 값을 배열 요소</a:t>
            </a:r>
            <a:r>
              <a:rPr lang="en-US" altLang="ko-KR" sz="2900"/>
              <a:t>(element)</a:t>
            </a:r>
            <a:r>
              <a:rPr lang="ko-KR" altLang="en-US" sz="2900"/>
              <a:t>라고 한다</a:t>
            </a:r>
            <a:r>
              <a:rPr lang="en-US" altLang="ko-KR" sz="2900"/>
              <a:t>.</a:t>
            </a:r>
            <a:endParaRPr lang="en-US" altLang="ko-KR" sz="2900"/>
          </a:p>
          <a:p>
            <a:pPr lvl="0">
              <a:defRPr/>
            </a:pPr>
            <a:r>
              <a:rPr lang="ko-KR" altLang="en-US" sz="2900"/>
              <a:t>배열의 위치를 가리키는 숫자를 인덱스</a:t>
            </a:r>
            <a:r>
              <a:rPr lang="en-US" altLang="ko-KR" sz="2900"/>
              <a:t>(index)</a:t>
            </a:r>
            <a:r>
              <a:rPr lang="ko-KR" altLang="en-US" sz="2900"/>
              <a:t>라고 하며</a:t>
            </a:r>
            <a:r>
              <a:rPr lang="en-US" altLang="ko-KR" sz="2900"/>
              <a:t>, </a:t>
            </a:r>
            <a:r>
              <a:rPr lang="ko-KR" altLang="en-US" sz="2900"/>
              <a:t>인덱스를 참조하여 값에 접근할 수 있다</a:t>
            </a:r>
            <a:r>
              <a:rPr lang="en-US" altLang="ko-KR" sz="2900"/>
              <a:t>. </a:t>
            </a:r>
            <a:endParaRPr lang="en-US" altLang="ko-KR" sz="2900"/>
          </a:p>
          <a:p>
            <a:pPr lvl="0">
              <a:defRPr/>
            </a:pPr>
            <a:r>
              <a:rPr lang="ko-KR" altLang="en-US" sz="2900"/>
              <a:t>같은 배열 안의 요소 타입이 서로 다를 수 있는 특징이 있다</a:t>
            </a:r>
            <a:r>
              <a:rPr lang="en-US" altLang="ko-KR" sz="2900"/>
              <a:t>.</a:t>
            </a:r>
            <a:r>
              <a:rPr lang="ko-KR" altLang="en-US" sz="2900"/>
              <a:t> </a:t>
            </a:r>
            <a:endParaRPr lang="ko-KR" altLang="en-US" sz="29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  <p:sp>
        <p:nvSpPr>
          <p:cNvPr id="10" name="제목 1"/>
          <p:cNvSpPr txBox="1"/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 eaLnBrk="1" hangingPunct="1">
              <a:defRPr/>
            </a:pPr>
            <a:r>
              <a:rPr lang="ko-KR" altLang="en-US" sz="5500" kern="0">
                <a:latin typeface="+mj-lt"/>
              </a:rPr>
              <a:t>배열</a:t>
            </a:r>
            <a:r>
              <a:rPr lang="en-US" altLang="ko-KR" sz="5500" kern="0">
                <a:latin typeface="+mj-lt"/>
              </a:rPr>
              <a:t>(1/3)</a:t>
            </a:r>
            <a:endParaRPr lang="ko-KR" altLang="en-US" sz="5500" kern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015652" y="4839181"/>
            <a:ext cx="9499902" cy="3106757"/>
            <a:chOff x="1109341" y="4792337"/>
            <a:chExt cx="9499902" cy="3106757"/>
          </a:xfrm>
        </p:grpSpPr>
        <p:sp>
          <p:nvSpPr>
            <p:cNvPr id="12" name="직사각형 1"/>
            <p:cNvSpPr/>
            <p:nvPr/>
          </p:nvSpPr>
          <p:spPr>
            <a:xfrm>
              <a:off x="1109341" y="4792337"/>
              <a:ext cx="9499902" cy="310675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800" b="0" i="0" u="none" strike="noStrike" cap="none" normalizeH="0" baseline="0"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13" name="그룹 5"/>
            <p:cNvGrpSpPr/>
            <p:nvPr/>
          </p:nvGrpSpPr>
          <p:grpSpPr>
            <a:xfrm rot="0">
              <a:off x="1916937" y="5081437"/>
              <a:ext cx="7524519" cy="2566768"/>
              <a:chOff x="308473" y="4015730"/>
              <a:chExt cx="7524519" cy="2566768"/>
            </a:xfrm>
          </p:grpSpPr>
          <p:sp>
            <p:nvSpPr>
              <p:cNvPr id="14" name="직사각형 6"/>
              <p:cNvSpPr/>
              <p:nvPr/>
            </p:nvSpPr>
            <p:spPr>
              <a:xfrm>
                <a:off x="1542361" y="4649118"/>
                <a:ext cx="1531345" cy="903383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en-US" altLang="ko-KR" sz="3200" b="1" i="0" u="none" strike="noStrike" cap="none" normalizeH="0" baseline="0">
                    <a:solidFill>
                      <a:schemeClr val="bg1"/>
                    </a:solidFill>
                    <a:latin typeface="Arial"/>
                  </a:rPr>
                  <a:t>1</a:t>
                </a:r>
                <a:endParaRPr kumimoji="0" lang="ko-KR" altLang="en-US" sz="3200" b="1" i="0" u="none" strike="noStrike" cap="none" normalizeH="0" baseline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15" name="직사각형 7"/>
              <p:cNvSpPr/>
              <p:nvPr/>
            </p:nvSpPr>
            <p:spPr>
              <a:xfrm>
                <a:off x="3128790" y="4649118"/>
                <a:ext cx="1531345" cy="903383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en-US" altLang="ko-KR" sz="3200" b="1" i="0" u="none" strike="noStrike" cap="none" normalizeH="0" baseline="0">
                    <a:solidFill>
                      <a:schemeClr val="bg1"/>
                    </a:solidFill>
                    <a:latin typeface="Arial"/>
                  </a:rPr>
                  <a:t>2</a:t>
                </a:r>
                <a:endParaRPr kumimoji="0" lang="ko-KR" altLang="en-US" sz="3200" b="1" i="0" u="none" strike="noStrike" cap="none" normalizeH="0" baseline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16" name="직사각형 8"/>
              <p:cNvSpPr/>
              <p:nvPr/>
            </p:nvSpPr>
            <p:spPr>
              <a:xfrm>
                <a:off x="4715218" y="4649118"/>
                <a:ext cx="1531345" cy="903383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“three”</a:t>
                </a:r>
                <a:endParaRPr kumimoji="0" lang="ko-KR" altLang="en-US" sz="2800" b="1" i="0" u="none" strike="noStrike" cap="none" normalizeH="0" baseline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0"/>
              <p:cNvSpPr/>
              <p:nvPr/>
            </p:nvSpPr>
            <p:spPr>
              <a:xfrm>
                <a:off x="6301647" y="4649118"/>
                <a:ext cx="1531345" cy="903383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en-US" altLang="ko-KR" sz="3200" b="1" i="0" u="none" strike="noStrike" cap="none" normalizeH="0" baseline="0">
                    <a:solidFill>
                      <a:schemeClr val="bg1"/>
                    </a:solidFill>
                    <a:latin typeface="Arial"/>
                  </a:rPr>
                  <a:t>true</a:t>
                </a:r>
                <a:endParaRPr kumimoji="0" lang="ko-KR" altLang="en-US" sz="3200" b="1" i="0" u="none" strike="noStrike" cap="none" normalizeH="0" baseline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18" name="TextBox 11"/>
              <p:cNvSpPr txBox="1"/>
              <p:nvPr/>
            </p:nvSpPr>
            <p:spPr>
              <a:xfrm>
                <a:off x="308473" y="4015730"/>
                <a:ext cx="10647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800"/>
                  <a:t>Index</a:t>
                </a:r>
                <a:endParaRPr lang="ko-KR" altLang="en-US" sz="2800"/>
              </a:p>
            </p:txBody>
          </p:sp>
          <p:sp>
            <p:nvSpPr>
              <p:cNvPr id="19" name="TextBox 12"/>
              <p:cNvSpPr txBox="1"/>
              <p:nvPr/>
            </p:nvSpPr>
            <p:spPr>
              <a:xfrm>
                <a:off x="1569768" y="6059278"/>
                <a:ext cx="15039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800"/>
                  <a:t>Element</a:t>
                </a:r>
                <a:endParaRPr lang="ko-KR" altLang="en-US" sz="2800"/>
              </a:p>
            </p:txBody>
          </p:sp>
          <p:sp>
            <p:nvSpPr>
              <p:cNvPr id="20" name="직사각형 13"/>
              <p:cNvSpPr/>
              <p:nvPr/>
            </p:nvSpPr>
            <p:spPr>
              <a:xfrm>
                <a:off x="1542361" y="4065224"/>
                <a:ext cx="1531345" cy="473726"/>
              </a:xfrm>
              <a:prstGeom prst="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en-US" altLang="ko-KR" sz="2400" b="1" i="0" u="none" strike="noStrike" cap="none" normalizeH="0" baseline="0">
                    <a:latin typeface="Arial"/>
                  </a:rPr>
                  <a:t>0</a:t>
                </a:r>
                <a:endParaRPr kumimoji="0" lang="ko-KR" altLang="en-US" sz="2400" b="1" i="0" u="none" strike="noStrike" cap="none" normalizeH="0" baseline="0">
                  <a:latin typeface="Arial"/>
                </a:endParaRPr>
              </a:p>
            </p:txBody>
          </p:sp>
          <p:sp>
            <p:nvSpPr>
              <p:cNvPr id="21" name="직사각형 14"/>
              <p:cNvSpPr/>
              <p:nvPr/>
            </p:nvSpPr>
            <p:spPr>
              <a:xfrm>
                <a:off x="3128790" y="4065224"/>
                <a:ext cx="1531345" cy="473726"/>
              </a:xfrm>
              <a:prstGeom prst="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en-US" altLang="ko-KR" sz="2400" b="1" i="0" u="none" strike="noStrike" cap="none" normalizeH="0" baseline="0">
                    <a:latin typeface="Arial"/>
                  </a:rPr>
                  <a:t>1</a:t>
                </a:r>
                <a:endParaRPr kumimoji="0" lang="ko-KR" altLang="en-US" sz="2400" b="1" i="0" u="none" strike="noStrike" cap="none" normalizeH="0" baseline="0">
                  <a:latin typeface="Arial"/>
                </a:endParaRPr>
              </a:p>
            </p:txBody>
          </p:sp>
          <p:sp>
            <p:nvSpPr>
              <p:cNvPr id="22" name="직사각형 15"/>
              <p:cNvSpPr/>
              <p:nvPr/>
            </p:nvSpPr>
            <p:spPr>
              <a:xfrm>
                <a:off x="4715218" y="4065224"/>
                <a:ext cx="1531345" cy="473726"/>
              </a:xfrm>
              <a:prstGeom prst="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ko-KR" sz="2400" b="1"/>
                  <a:t>2</a:t>
                </a:r>
                <a:endParaRPr kumimoji="0" lang="ko-KR" altLang="en-US" sz="2400" b="1" i="0" u="none" strike="noStrike" cap="none" normalizeH="0" baseline="0"/>
              </a:p>
            </p:txBody>
          </p:sp>
          <p:sp>
            <p:nvSpPr>
              <p:cNvPr id="23" name="직사각형 16"/>
              <p:cNvSpPr/>
              <p:nvPr/>
            </p:nvSpPr>
            <p:spPr>
              <a:xfrm>
                <a:off x="6301647" y="4065224"/>
                <a:ext cx="1531345" cy="473726"/>
              </a:xfrm>
              <a:prstGeom prst="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en-US" altLang="ko-KR" sz="2400" b="1" i="0" u="none" strike="noStrike" cap="none" normalizeH="0" baseline="0">
                    <a:latin typeface="Arial"/>
                  </a:rPr>
                  <a:t>3</a:t>
                </a:r>
                <a:endParaRPr kumimoji="0" lang="ko-KR" altLang="en-US" sz="2400" b="1" i="0" u="none" strike="noStrike" cap="none" normalizeH="0" baseline="0">
                  <a:latin typeface="Arial"/>
                </a:endParaRPr>
              </a:p>
            </p:txBody>
          </p:sp>
          <p:sp>
            <p:nvSpPr>
              <p:cNvPr id="24" name="TextBox 17"/>
              <p:cNvSpPr txBox="1"/>
              <p:nvPr/>
            </p:nvSpPr>
            <p:spPr>
              <a:xfrm rot="5400000">
                <a:off x="2139695" y="4949738"/>
                <a:ext cx="676788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1500"/>
                  <a:t>}</a:t>
                </a:r>
                <a:endParaRPr lang="ko-KR" altLang="en-US" sz="115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000" dirty="0"/>
              <a:t>배열 생성 </a:t>
            </a:r>
            <a:r>
              <a:rPr lang="ko-KR" altLang="en-US" sz="3000" dirty="0" smtClean="0"/>
              <a:t>방법</a:t>
            </a:r>
            <a:endParaRPr lang="en-US" altLang="ko-KR" sz="3000" dirty="0"/>
          </a:p>
          <a:p>
            <a:pPr marL="0" lvl="2" indent="0">
              <a:buClr>
                <a:schemeClr val="folHlink"/>
              </a:buClr>
              <a:buNone/>
            </a:pPr>
            <a:r>
              <a:rPr lang="en-US" altLang="ko-KR" sz="2800" dirty="0"/>
              <a:t>    1) </a:t>
            </a:r>
            <a:r>
              <a:rPr lang="ko-KR" altLang="en-US" sz="2800" dirty="0" err="1"/>
              <a:t>리터럴로</a:t>
            </a:r>
            <a:r>
              <a:rPr lang="ko-KR" altLang="en-US" sz="2800" dirty="0"/>
              <a:t> 배열 생성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/>
              <a:t>fruits = ["apple", "banana", "peach"];</a:t>
            </a:r>
          </a:p>
          <a:p>
            <a:pPr marL="594068" lvl="3" indent="0">
              <a:buClr>
                <a:schemeClr val="folHlink"/>
              </a:buClr>
              <a:buNone/>
            </a:pPr>
            <a:endParaRPr lang="en-US" altLang="ko-KR" dirty="0"/>
          </a:p>
          <a:p>
            <a:pPr marL="594068" lvl="3" indent="0">
              <a:buClr>
                <a:schemeClr val="folHlink"/>
              </a:buClr>
              <a:buNone/>
            </a:pPr>
            <a:r>
              <a:rPr lang="en-US" altLang="ko-KR" sz="2800" dirty="0"/>
              <a:t>2) Array </a:t>
            </a:r>
            <a:r>
              <a:rPr lang="ko-KR" altLang="en-US" sz="2800" dirty="0"/>
              <a:t>객체로 배열 생성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fruits = </a:t>
            </a:r>
            <a:r>
              <a:rPr lang="en-US" altLang="ko-KR" dirty="0" smtClean="0"/>
              <a:t>[];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sz="2600" dirty="0" smtClean="0">
                <a:latin typeface="Arial"/>
              </a:rPr>
              <a:t>	    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 smtClean="0">
                <a:solidFill>
                  <a:schemeClr val="bg2">
                    <a:lumMod val="75000"/>
                  </a:schemeClr>
                </a:solidFill>
                <a:latin typeface="Arial"/>
              </a:rPr>
              <a:t>“Apple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1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"Banana"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2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"Orange"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fruits = new Array(</a:t>
            </a:r>
            <a:r>
              <a:rPr lang="en-US" altLang="ko-KR" dirty="0"/>
              <a:t>"</a:t>
            </a:r>
            <a:r>
              <a:rPr lang="en-US" altLang="ko-KR" dirty="0" err="1"/>
              <a:t>apple","banana","orange</a:t>
            </a:r>
            <a:r>
              <a:rPr lang="en-US" altLang="ko-KR" dirty="0"/>
              <a:t>"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*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및 실행 속도 면에서 더 나은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방식을 권장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sz="2600" b="1" dirty="0">
                <a:latin typeface="Arial"/>
              </a:rPr>
              <a:t>	</a:t>
            </a:r>
            <a:endParaRPr lang="en-US" altLang="ko-KR" sz="2600" b="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961858"/>
      </p:ext>
    </p:extLst>
  </p:cSld>
  <p:clrMapOvr>
    <a:masterClrMapping/>
  </p:clrMapOvr>
  <p:transition spd="med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15777" y="1853642"/>
            <a:ext cx="10670077" cy="6585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ko-KR" sz="2400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400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const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 fruits = </a:t>
            </a:r>
            <a:r>
              <a:rPr lang="en-US" altLang="ko-KR" sz="2400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[]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;</a:t>
            </a: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;</a:t>
            </a: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;</a:t>
            </a: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;</a:t>
            </a: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 (i = </a:t>
            </a:r>
            <a:r>
              <a:rPr lang="en-US" altLang="ko-KR" sz="24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; i &lt; fruits.length; i++) {</a:t>
            </a: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>
                <a:latin typeface="Arial"/>
                <a:ea typeface="+mn-ea"/>
                <a:cs typeface="+mj-cs"/>
              </a:rPr>
              <a:t>        document.write(fruits[i] + </a:t>
            </a:r>
            <a:r>
              <a:rPr lang="en-US" altLang="ko-KR" sz="24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);</a:t>
            </a: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>
                <a:latin typeface="Arial"/>
                <a:ea typeface="+mn-ea"/>
                <a:cs typeface="+mj-cs"/>
              </a:rPr>
              <a:t>    }</a:t>
            </a: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endParaRPr lang="en-US" altLang="ko-KR" sz="2400" b="1">
              <a:latin typeface="Arial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>
                <a:latin typeface="Arial"/>
                <a:ea typeface="+mn-ea"/>
                <a:cs typeface="+mj-cs"/>
              </a:rPr>
              <a:t>	 </a:t>
            </a: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400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  <p:sp>
        <p:nvSpPr>
          <p:cNvPr id="9" name="제목 1"/>
          <p:cNvSpPr txBox="1"/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 eaLnBrk="1" hangingPunct="1">
              <a:defRPr/>
            </a:pPr>
            <a:r>
              <a:rPr lang="ko-KR" altLang="en-US" sz="5500" kern="0">
                <a:latin typeface="+mj-lt"/>
              </a:rPr>
              <a:t>배열</a:t>
            </a:r>
            <a:r>
              <a:rPr lang="en-US" altLang="ko-KR" sz="5500" kern="0">
                <a:latin typeface="+mj-lt"/>
              </a:rPr>
              <a:t>(3/3)</a:t>
            </a:r>
            <a:endParaRPr lang="ko-KR" altLang="en-US" sz="5500" ker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배열순회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40218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altLang="ko-KR" sz="2600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600">
                <a:latin typeface="Arial"/>
                <a:ea typeface="+mn-ea"/>
                <a:cs typeface="+mj-cs"/>
              </a:rPr>
              <a:t>fruits </a:t>
            </a:r>
            <a:r>
              <a:rPr lang="ko-KR" altLang="en-US" sz="2600"/>
              <a:t>.forEach((item)=&gt;{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    </a:t>
            </a:r>
            <a:r>
              <a:rPr lang="en-US" altLang="ko-KR" sz="2600"/>
              <a:t> </a:t>
            </a:r>
            <a:r>
              <a:rPr lang="ko-KR" altLang="en-US" sz="2600"/>
              <a:t> console.log(item);</a:t>
            </a:r>
            <a:r>
              <a:rPr lang="en-US" altLang="ko-KR" sz="2600"/>
              <a:t>  </a:t>
            </a:r>
            <a:r>
              <a:rPr lang="ko-KR" altLang="en-US" sz="2600"/>
              <a:t>// 배열의 요소 출력</a:t>
            </a:r>
            <a:r>
              <a:rPr lang="en-US" altLang="ko-KR" sz="2600"/>
              <a:t> ,index</a:t>
            </a:r>
            <a:r>
              <a:rPr lang="ko-KR" altLang="en-US" sz="2600"/>
              <a:t>정보 없슴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});</a:t>
            </a:r>
            <a:endParaRPr lang="ko-KR" altLang="en-US" sz="2600"/>
          </a:p>
          <a:p>
            <a:pPr lvl="0">
              <a:lnSpc>
                <a:spcPct val="100000"/>
              </a:lnSpc>
              <a:defRPr/>
            </a:pPr>
            <a:r>
              <a:rPr lang="en-US" altLang="ko-KR" sz="2600">
                <a:latin typeface="Arial"/>
                <a:ea typeface="+mn-ea"/>
                <a:cs typeface="+mj-cs"/>
              </a:rPr>
              <a:t>fruits </a:t>
            </a:r>
            <a:r>
              <a:rPr lang="ko-KR" altLang="en-US" sz="2600"/>
              <a:t>.forEach((item</a:t>
            </a:r>
            <a:r>
              <a:rPr lang="en-US" altLang="ko-KR" sz="2600"/>
              <a:t>, index</a:t>
            </a:r>
            <a:r>
              <a:rPr lang="ko-KR" altLang="en-US" sz="2600"/>
              <a:t>)=&gt;{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    </a:t>
            </a:r>
            <a:r>
              <a:rPr lang="en-US" altLang="ko-KR" sz="2600"/>
              <a:t> </a:t>
            </a:r>
            <a:r>
              <a:rPr lang="ko-KR" altLang="en-US" sz="2600"/>
              <a:t> console.log(</a:t>
            </a:r>
            <a:r>
              <a:rPr lang="en-US" altLang="ko-KR" sz="2600"/>
              <a:t>index, item</a:t>
            </a:r>
            <a:r>
              <a:rPr lang="ko-KR" altLang="en-US" sz="2600"/>
              <a:t>);</a:t>
            </a:r>
            <a:r>
              <a:rPr lang="en-US" altLang="ko-KR" sz="2600"/>
              <a:t> </a:t>
            </a:r>
            <a:r>
              <a:rPr lang="ko-KR" altLang="en-US" sz="2600"/>
              <a:t>    </a:t>
            </a:r>
            <a:r>
              <a:rPr lang="en-US" altLang="ko-KR" sz="2600"/>
              <a:t> </a:t>
            </a:r>
            <a:r>
              <a:rPr lang="ko-KR" altLang="en-US" sz="2600"/>
              <a:t>//</a:t>
            </a:r>
            <a:r>
              <a:rPr lang="en-US" altLang="ko-KR" sz="2600"/>
              <a:t>index</a:t>
            </a:r>
            <a:r>
              <a:rPr lang="ko-KR" altLang="en-US" sz="2600"/>
              <a:t>와  배열의 요소 출력</a:t>
            </a:r>
            <a:r>
              <a:rPr lang="en-US" altLang="ko-KR" sz="2600"/>
              <a:t> </a:t>
            </a: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 sz="2600"/>
              <a:t>});</a:t>
            </a:r>
            <a:endParaRPr lang="ko-KR" altLang="en-US" sz="2600"/>
          </a:p>
          <a:p>
            <a:pPr lvl="0">
              <a:lnSpc>
                <a:spcPct val="100000"/>
              </a:lnSpc>
              <a:defRPr/>
            </a:pPr>
            <a:r>
              <a:rPr lang="en-US" altLang="ko-KR" sz="2600">
                <a:latin typeface="Arial"/>
                <a:ea typeface="+mn-ea"/>
                <a:cs typeface="+mj-cs"/>
              </a:rPr>
              <a:t> for(let index in fruits ){</a:t>
            </a:r>
            <a:endParaRPr lang="en-US" altLang="ko-KR" sz="2600">
              <a:latin typeface="Arial"/>
              <a:ea typeface="+mn-ea"/>
              <a:cs typeface="+mj-cs"/>
            </a:endParaRPr>
          </a:p>
          <a:p>
            <a:pPr marL="0" lvl="0" indent="0">
              <a:buNone/>
              <a:defRPr/>
            </a:pPr>
            <a:r>
              <a:rPr lang="en-US" altLang="ko-KR" sz="2600">
                <a:latin typeface="Arial"/>
                <a:ea typeface="+mn-ea"/>
                <a:cs typeface="+mj-cs"/>
              </a:rPr>
              <a:t>        console.log(</a:t>
            </a:r>
            <a:r>
              <a:rPr lang="ko-KR" altLang="en-US" sz="2600">
                <a:latin typeface="Arial"/>
                <a:ea typeface="+mn-ea"/>
                <a:cs typeface="+mj-cs"/>
              </a:rPr>
              <a:t> </a:t>
            </a:r>
            <a:r>
              <a:rPr lang="en-US" altLang="ko-KR" sz="2600">
                <a:latin typeface="Arial"/>
                <a:ea typeface="+mn-ea"/>
                <a:cs typeface="+mj-cs"/>
              </a:rPr>
              <a:t>index,  fruits[index] + </a:t>
            </a:r>
            <a:r>
              <a:rPr lang="en-US" altLang="ko-KR" sz="260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600">
                <a:latin typeface="Arial"/>
                <a:ea typeface="+mn-ea"/>
                <a:cs typeface="+mj-cs"/>
              </a:rPr>
              <a:t>);  //index</a:t>
            </a:r>
            <a:r>
              <a:rPr lang="ko-KR" altLang="en-US" sz="2600">
                <a:latin typeface="Arial"/>
                <a:ea typeface="+mn-ea"/>
                <a:cs typeface="+mj-cs"/>
              </a:rPr>
              <a:t>와 배열요소</a:t>
            </a:r>
            <a:endParaRPr lang="ko-KR" altLang="en-US" sz="2600">
              <a:latin typeface="Arial"/>
              <a:ea typeface="+mn-ea"/>
              <a:cs typeface="+mj-cs"/>
            </a:endParaRPr>
          </a:p>
          <a:p>
            <a:pPr marL="0" lvl="0" indent="0">
              <a:buNone/>
              <a:defRPr/>
            </a:pPr>
            <a:r>
              <a:rPr lang="en-US" altLang="ko-KR" sz="2600">
                <a:latin typeface="Arial"/>
                <a:ea typeface="+mn-ea"/>
                <a:cs typeface="+mj-cs"/>
              </a:rPr>
              <a:t>    }</a:t>
            </a:r>
            <a:endParaRPr lang="en-US" altLang="ko-KR" sz="2600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ko-KR" altLang="en-US" sz="2600">
                <a:latin typeface="Arial"/>
                <a:ea typeface="+mn-ea"/>
                <a:cs typeface="+mj-cs"/>
              </a:rPr>
              <a:t>for (</a:t>
            </a:r>
            <a:r>
              <a:rPr lang="en-US" altLang="ko-KR" sz="2600">
                <a:latin typeface="Arial"/>
                <a:ea typeface="+mn-ea"/>
                <a:cs typeface="+mj-cs"/>
              </a:rPr>
              <a:t>let </a:t>
            </a:r>
            <a:r>
              <a:rPr lang="ko-KR" altLang="en-US" sz="2600">
                <a:latin typeface="Arial"/>
                <a:ea typeface="+mn-ea"/>
                <a:cs typeface="+mj-cs"/>
              </a:rPr>
              <a:t>item of </a:t>
            </a:r>
            <a:r>
              <a:rPr lang="en-US" altLang="ko-KR" sz="2600">
                <a:latin typeface="Arial"/>
                <a:ea typeface="+mn-ea"/>
                <a:cs typeface="+mj-cs"/>
              </a:rPr>
              <a:t>fruits </a:t>
            </a:r>
            <a:r>
              <a:rPr lang="ko-KR" altLang="en-US" sz="2600">
                <a:latin typeface="Arial"/>
                <a:ea typeface="+mn-ea"/>
                <a:cs typeface="+mj-cs"/>
              </a:rPr>
              <a:t>){</a:t>
            </a:r>
            <a:endParaRPr lang="ko-KR" altLang="en-US" sz="2600">
              <a:latin typeface="Arial"/>
              <a:ea typeface="+mn-ea"/>
              <a:cs typeface="+mj-cs"/>
            </a:endParaRPr>
          </a:p>
          <a:p>
            <a:pPr marL="0" lvl="0" indent="0">
              <a:buNone/>
              <a:defRPr/>
            </a:pPr>
            <a:r>
              <a:rPr lang="ko-KR" altLang="en-US" sz="2600">
                <a:latin typeface="Arial"/>
                <a:ea typeface="+mn-ea"/>
                <a:cs typeface="+mj-cs"/>
              </a:rPr>
              <a:t>   </a:t>
            </a:r>
            <a:r>
              <a:rPr lang="en-US" altLang="ko-KR" sz="2600">
                <a:latin typeface="Arial"/>
                <a:ea typeface="+mn-ea"/>
                <a:cs typeface="+mj-cs"/>
              </a:rPr>
              <a:t>  </a:t>
            </a:r>
            <a:r>
              <a:rPr lang="ko-KR" altLang="en-US" sz="2600">
                <a:latin typeface="Arial"/>
                <a:ea typeface="+mn-ea"/>
                <a:cs typeface="+mj-cs"/>
              </a:rPr>
              <a:t> console.log(item);// 배열의 요소 출력</a:t>
            </a:r>
            <a:r>
              <a:rPr lang="en-US" altLang="ko-KR" sz="2600">
                <a:latin typeface="Arial"/>
                <a:ea typeface="+mn-ea"/>
                <a:cs typeface="+mj-cs"/>
              </a:rPr>
              <a:t>,</a:t>
            </a:r>
            <a:r>
              <a:rPr lang="ko-KR" altLang="en-US" sz="2600">
                <a:latin typeface="Arial"/>
                <a:ea typeface="+mn-ea"/>
                <a:cs typeface="+mj-cs"/>
              </a:rPr>
              <a:t> </a:t>
            </a:r>
            <a:r>
              <a:rPr lang="en-US" altLang="ko-KR" sz="2600">
                <a:latin typeface="Arial"/>
                <a:ea typeface="+mn-ea"/>
                <a:cs typeface="+mj-cs"/>
              </a:rPr>
              <a:t>index</a:t>
            </a:r>
            <a:r>
              <a:rPr lang="ko-KR" altLang="en-US" sz="2600">
                <a:latin typeface="Arial"/>
                <a:ea typeface="+mn-ea"/>
                <a:cs typeface="+mj-cs"/>
              </a:rPr>
              <a:t>정보없슴</a:t>
            </a:r>
            <a:endParaRPr lang="ko-KR" altLang="en-US" sz="2600">
              <a:latin typeface="Arial"/>
              <a:ea typeface="+mn-ea"/>
              <a:cs typeface="+mj-cs"/>
            </a:endParaRPr>
          </a:p>
          <a:p>
            <a:pPr marL="0" lvl="0" indent="0">
              <a:buNone/>
              <a:defRPr/>
            </a:pPr>
            <a:r>
              <a:rPr lang="ko-KR" altLang="en-US" sz="2600">
                <a:latin typeface="Arial"/>
                <a:ea typeface="+mn-ea"/>
                <a:cs typeface="+mj-cs"/>
              </a:rPr>
              <a:t>}</a:t>
            </a:r>
            <a:endParaRPr lang="ko-KR" altLang="en-US" sz="2600">
              <a:latin typeface="Arial"/>
              <a:ea typeface="+mn-ea"/>
              <a:cs typeface="+mj-cs"/>
            </a:endParaRPr>
          </a:p>
          <a:p>
            <a:pPr marL="0" lvl="0" indent="0">
              <a:buNone/>
              <a:defRPr/>
            </a:pPr>
            <a:r>
              <a:rPr lang="en-US" altLang="ko-KR" sz="2600">
                <a:latin typeface="Arial"/>
                <a:ea typeface="+mn-ea"/>
                <a:cs typeface="+mj-cs"/>
              </a:rPr>
              <a:t>  </a:t>
            </a:r>
            <a:endParaRPr lang="en-US" altLang="ko-KR" sz="2600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000"/>
              <a:t>함수란 호출을 통해 실행되어 특정한 작업을 수행하고 그 결과를 반환하는 코드 블록이다</a:t>
            </a:r>
            <a:r>
              <a:rPr lang="en-US" altLang="ko-KR" sz="3000"/>
              <a:t>.</a:t>
            </a:r>
            <a:endParaRPr lang="en-US" altLang="ko-KR" sz="3000"/>
          </a:p>
          <a:p>
            <a:pPr lvl="0">
              <a:defRPr/>
            </a:pPr>
            <a:r>
              <a:rPr lang="ko-KR" altLang="en-US" sz="3000"/>
              <a:t>함수 명을 지정할 때 변수와 동일한 규칙을 사용한다</a:t>
            </a:r>
            <a:r>
              <a:rPr lang="en-US" altLang="ko-KR" sz="3000"/>
              <a:t>.</a:t>
            </a:r>
            <a:endParaRPr lang="en-US" altLang="ko-KR" sz="3000"/>
          </a:p>
          <a:p>
            <a:pPr lvl="0">
              <a:defRPr/>
            </a:pPr>
            <a:r>
              <a:rPr lang="ko-KR" altLang="en-US" sz="3000"/>
              <a:t>괄호에 쉼표로 구분된 매개변수 이름이 포함될 수 있으며</a:t>
            </a:r>
            <a:r>
              <a:rPr lang="en-US" altLang="ko-KR" sz="3000"/>
              <a:t>,</a:t>
            </a:r>
            <a:r>
              <a:rPr lang="ko-KR" altLang="en-US" sz="3000"/>
              <a:t> 이는 함수 호출 시 인수를 통해 전달되는 값을 받는다</a:t>
            </a:r>
            <a:r>
              <a:rPr lang="en-US" altLang="ko-KR" sz="3000"/>
              <a:t>.</a:t>
            </a:r>
            <a:endParaRPr lang="en-US" altLang="ko-KR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3442" y="4664852"/>
            <a:ext cx="8817796" cy="3701244"/>
          </a:xfrm>
          <a:prstGeom prst="rect">
            <a:avLst/>
          </a:prstGeom>
          <a:ln>
            <a:noFill/>
          </a:ln>
        </p:spPr>
      </p:pic>
      <p:sp>
        <p:nvSpPr>
          <p:cNvPr id="8" name="제목 1"/>
          <p:cNvSpPr txBox="1"/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 eaLnBrk="1" hangingPunct="1">
              <a:defRPr/>
            </a:pPr>
            <a:r>
              <a:rPr lang="ko-KR" altLang="en-US" sz="5500" kern="0">
                <a:latin typeface="+mj-lt"/>
              </a:rPr>
              <a:t>함수</a:t>
            </a:r>
            <a:endParaRPr lang="ko-KR" altLang="en-US" sz="5500" ker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898240"/>
            <a:ext cx="11264119" cy="6579512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있고 반환 값도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있고 반환 값은 없는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 smtClean="0"/>
              <a:t>파라미터는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없고 반환 값은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없고 반환 값도 없는 함수</a:t>
            </a:r>
            <a:endParaRPr lang="en-US" altLang="ko-KR" sz="30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385085" y="2417366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385083" y="4060610"/>
            <a:ext cx="11086406" cy="1152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380868" y="5719347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380868" y="7362590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만들기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918604"/>
            <a:ext cx="11264119" cy="6140516"/>
          </a:xfrm>
        </p:spPr>
        <p:txBody>
          <a:bodyPr/>
          <a:lstStyle/>
          <a:p>
            <a:pPr lvl="0"/>
            <a:r>
              <a:rPr lang="ko-KR" altLang="en-US" sz="3000" dirty="0"/>
              <a:t>함수는 호출에 의해서 실행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인수</a:t>
            </a:r>
            <a:r>
              <a:rPr lang="en-US" altLang="ko-KR" sz="3000" dirty="0"/>
              <a:t>(argument) : </a:t>
            </a:r>
            <a:r>
              <a:rPr lang="ko-KR" altLang="en-US" sz="3000" dirty="0" smtClean="0"/>
              <a:t>함수에 전달할 값을 담은 변수 또는 상수</a:t>
            </a:r>
            <a:endParaRPr lang="ko-KR" altLang="en-US" sz="3000" dirty="0"/>
          </a:p>
          <a:p>
            <a:pPr lvl="0"/>
            <a:r>
              <a:rPr lang="ko-KR" altLang="en-US" sz="3000" dirty="0"/>
              <a:t>인수는 데이터 타입이 </a:t>
            </a:r>
            <a:r>
              <a:rPr lang="ko-KR" altLang="en-US" sz="3000" dirty="0" smtClean="0"/>
              <a:t>없으며 </a:t>
            </a:r>
            <a:r>
              <a:rPr lang="ko-KR" altLang="en-US" sz="3000" dirty="0"/>
              <a:t>개수에도 제약이 없다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매개변수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parameter) : </a:t>
            </a:r>
            <a:r>
              <a:rPr lang="ko-KR" altLang="en-US" sz="3000" dirty="0" smtClean="0"/>
              <a:t>함수 호출 시 인수로 전달된 값을 함수 내부에서 사용할 수 있도록 선언된 변수</a:t>
            </a:r>
            <a:endParaRPr lang="en-US" altLang="ko-KR" sz="3000" dirty="0" smtClean="0"/>
          </a:p>
          <a:p>
            <a:r>
              <a:rPr lang="ko-KR" altLang="en-US" sz="3000" dirty="0"/>
              <a:t>실 인수는 남으면 무시되고</a:t>
            </a:r>
            <a:r>
              <a:rPr lang="en-US" altLang="ko-KR" sz="3000" dirty="0"/>
              <a:t>, </a:t>
            </a:r>
            <a:r>
              <a:rPr lang="ko-KR" altLang="en-US" sz="3000" dirty="0"/>
              <a:t>모자라는 </a:t>
            </a:r>
            <a:r>
              <a:rPr lang="ko-KR" altLang="en-US" sz="3000" dirty="0" smtClean="0"/>
              <a:t>가 인수는 </a:t>
            </a:r>
            <a:r>
              <a:rPr lang="en-US" altLang="ko-KR" sz="3000" dirty="0" smtClean="0"/>
              <a:t>undefined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된다</a:t>
            </a:r>
            <a:r>
              <a:rPr lang="en-US" altLang="ko-KR" sz="3000" dirty="0"/>
              <a:t>.</a:t>
            </a:r>
          </a:p>
          <a:p>
            <a:pPr marL="0" lvl="0" indent="0">
              <a:buNone/>
            </a:pPr>
            <a:endParaRPr lang="ko-KR" altLang="en-US" sz="3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944678" y="2755350"/>
            <a:ext cx="1073794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735092" y="2755350"/>
            <a:ext cx="1294519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518236" y="2559851"/>
            <a:ext cx="10820105" cy="1996647"/>
            <a:chOff x="518236" y="2296384"/>
            <a:chExt cx="10820105" cy="1996647"/>
          </a:xfrm>
        </p:grpSpPr>
        <p:sp>
          <p:nvSpPr>
            <p:cNvPr id="4" name="내용 개체 틀 2"/>
            <p:cNvSpPr txBox="1"/>
            <p:nvPr/>
          </p:nvSpPr>
          <p:spPr>
            <a:xfrm>
              <a:off x="518236" y="2296384"/>
              <a:ext cx="10820105" cy="199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t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338" b="1" i="1" dirty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1;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2;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 err="1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 smtClean="0">
                  <a:latin typeface="Arial"/>
                  <a:ea typeface="+mn-ea"/>
                  <a:cs typeface="+mj-cs"/>
                </a:rPr>
                <a:t>arg1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arg2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040" y="2386017"/>
              <a:ext cx="19451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매개변수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</a:t>
              </a:r>
              <a:r>
                <a:rPr lang="ko-KR" altLang="en-US" dirty="0" smtClean="0">
                  <a:latin typeface="Arial"/>
                  <a:ea typeface="+mn-ea"/>
                  <a:cs typeface="+mj-cs"/>
                </a:rPr>
                <a:t>가인수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4103" y="3812847"/>
              <a:ext cx="15910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인수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 </a:t>
              </a:r>
              <a:r>
                <a:rPr lang="ko-KR" altLang="en-US" dirty="0" err="1" smtClean="0">
                  <a:latin typeface="Arial"/>
                  <a:ea typeface="+mn-ea"/>
                  <a:cs typeface="+mj-cs"/>
                </a:rPr>
                <a:t>실인수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호출과 인수</a:t>
            </a:r>
            <a:r>
              <a:rPr lang="en-US" altLang="ko-KR" sz="5500" kern="0" dirty="0" smtClean="0">
                <a:latin typeface="+mj-lt"/>
              </a:rPr>
              <a:t>, </a:t>
            </a:r>
            <a:r>
              <a:rPr lang="ko-KR" altLang="en-US" sz="5500" kern="0" dirty="0" smtClean="0">
                <a:latin typeface="+mj-lt"/>
              </a:rPr>
              <a:t>매개변수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44893"/>
            <a:ext cx="11262614" cy="6830760"/>
          </a:xfrm>
        </p:spPr>
        <p:txBody>
          <a:bodyPr anchor="ctr">
            <a:normAutofit fontScale="92500" lnSpcReduction="10000"/>
          </a:bodyPr>
          <a:lstStyle/>
          <a:p>
            <a:pPr lvl="0">
              <a:lnSpc>
                <a:spcPct val="90000"/>
              </a:lnSpc>
              <a:defRPr/>
            </a:pPr>
            <a:r>
              <a:rPr lang="ko-KR" altLang="en-US" sz="2800"/>
              <a:t>인터프리트 언어</a:t>
            </a:r>
            <a:r>
              <a:rPr lang="en-US" altLang="ko-KR" sz="2200"/>
              <a:t>- </a:t>
            </a:r>
            <a:r>
              <a:rPr lang="ko-KR" altLang="en-US" sz="2200"/>
              <a:t>컴파일 과정을 거치지 않고 바로 실행시킬 수 있는 언어</a:t>
            </a:r>
            <a:endParaRPr lang="ko-KR" altLang="en-US" sz="2200"/>
          </a:p>
          <a:p>
            <a:pPr lvl="0">
              <a:lnSpc>
                <a:spcPct val="90000"/>
              </a:lnSpc>
              <a:defRPr/>
            </a:pPr>
            <a:endParaRPr lang="ko-KR" altLang="en-US" sz="1900"/>
          </a:p>
          <a:p>
            <a:pPr lvl="0">
              <a:lnSpc>
                <a:spcPct val="90000"/>
              </a:lnSpc>
              <a:defRPr/>
            </a:pPr>
            <a:r>
              <a:rPr lang="ko-KR" altLang="en-US" sz="2800"/>
              <a:t>동적 타이핑</a:t>
            </a:r>
            <a:r>
              <a:rPr lang="en-US" altLang="ko-KR" sz="2800"/>
              <a:t>(dynamic typing)</a:t>
            </a:r>
            <a:r>
              <a:rPr lang="en-US" altLang="ko-KR" sz="2200"/>
              <a:t>- </a:t>
            </a:r>
            <a:r>
              <a:rPr lang="ko-KR" altLang="en-US" sz="2200"/>
              <a:t>변수의 자료 형을 선언하지 않고도  사용할 수 있는 특징</a:t>
            </a:r>
            <a:endParaRPr lang="ko-KR" altLang="en-US" sz="2200"/>
          </a:p>
          <a:p>
            <a:pPr lvl="0">
              <a:lnSpc>
                <a:spcPct val="90000"/>
              </a:lnSpc>
              <a:defRPr/>
            </a:pPr>
            <a:endParaRPr lang="ko-KR" altLang="en-US" sz="1900"/>
          </a:p>
          <a:p>
            <a:pPr lvl="0">
              <a:lnSpc>
                <a:spcPct val="90000"/>
              </a:lnSpc>
              <a:defRPr/>
            </a:pPr>
            <a:r>
              <a:rPr lang="ko-KR" altLang="en-US" sz="2800"/>
              <a:t>구조적 프로그래밍 지원 </a:t>
            </a:r>
            <a:r>
              <a:rPr lang="en-US" altLang="ko-KR" sz="2800"/>
              <a:t>-</a:t>
            </a:r>
            <a:r>
              <a:rPr lang="ko-KR" altLang="en-US" sz="2800"/>
              <a:t> </a:t>
            </a:r>
            <a:r>
              <a:rPr lang="ko-KR" altLang="en-US" sz="2200"/>
              <a:t> </a:t>
            </a:r>
            <a:r>
              <a:rPr lang="en-US" altLang="ko-KR" sz="2200"/>
              <a:t>if else, while, for</a:t>
            </a:r>
            <a:r>
              <a:rPr lang="ko-KR" altLang="en-US" sz="2200"/>
              <a:t>등의 제어 구조를 완벽 지원</a:t>
            </a:r>
            <a:endParaRPr lang="ko-KR" altLang="en-US" sz="2200"/>
          </a:p>
          <a:p>
            <a:pPr lvl="0">
              <a:lnSpc>
                <a:spcPct val="90000"/>
              </a:lnSpc>
              <a:defRPr/>
            </a:pPr>
            <a:endParaRPr lang="ko-KR" altLang="en-US" sz="1900"/>
          </a:p>
          <a:p>
            <a:pPr lvl="0">
              <a:lnSpc>
                <a:spcPct val="90000"/>
              </a:lnSpc>
              <a:defRPr/>
            </a:pPr>
            <a:r>
              <a:rPr lang="ko-KR" altLang="en-US" sz="2800"/>
              <a:t>객체 기반</a:t>
            </a:r>
            <a:endParaRPr lang="ko-KR" altLang="en-US" sz="2800"/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2200"/>
              <a:t>- </a:t>
            </a:r>
            <a:r>
              <a:rPr lang="ko-KR" altLang="en-US" sz="2200"/>
              <a:t>객체 기반 언어로서 내장 객체를 지원</a:t>
            </a:r>
            <a:r>
              <a:rPr lang="en-US" altLang="ko-KR" sz="2200"/>
              <a:t>. </a:t>
            </a:r>
            <a:endParaRPr lang="en-US" altLang="ko-KR" sz="2200"/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ko-KR" altLang="en-US" sz="2200"/>
              <a:t>자바스크립트의 객체는 연관 배열</a:t>
            </a:r>
            <a:r>
              <a:rPr lang="en-US" altLang="ko-KR" sz="2200"/>
              <a:t>(associative arrays)</a:t>
            </a:r>
            <a:endParaRPr lang="en-US" altLang="ko-KR" sz="2200"/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2200"/>
              <a:t>연관 배열(associative array) : 숫자로 된 인덱스 대신에 문자열로 된 키(key)를 사용하는 배열</a:t>
            </a:r>
            <a:endParaRPr lang="en-US" altLang="ko-KR" sz="2200"/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2200"/>
              <a:t>연관 배열의 용도로는 키로 값을 뽑아내는 조작입니다.</a:t>
            </a:r>
            <a:r>
              <a:rPr lang="ko-KR" altLang="en-US" sz="2200"/>
              <a:t>  </a:t>
            </a:r>
            <a:r>
              <a:rPr lang="en-US" altLang="ko-KR" sz="2200"/>
              <a:t>item[0] ,  item[’name’]  item[’price’]</a:t>
            </a:r>
            <a:endParaRPr lang="en-US" altLang="ko-KR" sz="2200"/>
          </a:p>
          <a:p>
            <a:pPr marL="594067" lvl="1" indent="0">
              <a:lnSpc>
                <a:spcPct val="90000"/>
              </a:lnSpc>
              <a:buNone/>
              <a:defRPr/>
            </a:pPr>
            <a:endParaRPr lang="en-US" altLang="ko-KR" sz="2200"/>
          </a:p>
          <a:p>
            <a:pPr lvl="0">
              <a:lnSpc>
                <a:spcPct val="90000"/>
              </a:lnSpc>
              <a:defRPr/>
            </a:pPr>
            <a:r>
              <a:rPr lang="ko-KR" altLang="en-US" sz="2800"/>
              <a:t>함수형 프로그래밍 지원 </a:t>
            </a:r>
            <a:r>
              <a:rPr lang="en-US" altLang="ko-KR" sz="2200"/>
              <a:t>- </a:t>
            </a:r>
            <a:r>
              <a:rPr lang="ko-KR" altLang="en-US" sz="2200"/>
              <a:t>자바스크립트 함수는 일급 객체</a:t>
            </a:r>
            <a:r>
              <a:rPr lang="en-US" altLang="ko-KR" sz="2200"/>
              <a:t>(first-class object).</a:t>
            </a:r>
            <a:endParaRPr lang="en-US" altLang="ko-KR" sz="2200"/>
          </a:p>
          <a:p>
            <a:pPr lvl="0">
              <a:lnSpc>
                <a:spcPct val="90000"/>
              </a:lnSpc>
              <a:defRPr/>
            </a:pPr>
            <a:endParaRPr lang="en-US" altLang="ko-KR" sz="1900"/>
          </a:p>
          <a:p>
            <a:pPr lvl="0">
              <a:lnSpc>
                <a:spcPct val="90000"/>
              </a:lnSpc>
              <a:defRPr/>
            </a:pPr>
            <a:r>
              <a:rPr lang="ko-KR" altLang="en-US" sz="2800"/>
              <a:t>프로토타입 기반</a:t>
            </a:r>
            <a:endParaRPr lang="ko-KR" altLang="en-US" sz="2800"/>
          </a:p>
          <a:p>
            <a:pPr marL="519809" lvl="1" indent="0">
              <a:lnSpc>
                <a:spcPct val="90000"/>
              </a:lnSpc>
              <a:buNone/>
              <a:defRPr/>
            </a:pPr>
            <a:r>
              <a:rPr lang="en-US" altLang="ko-KR" sz="2588"/>
              <a:t>-</a:t>
            </a:r>
            <a:r>
              <a:rPr lang="ko-KR" altLang="en-US" sz="2400"/>
              <a:t> </a:t>
            </a:r>
            <a:r>
              <a:rPr lang="ko-KR" altLang="en-US" sz="2300"/>
              <a:t>prototype은 객체 생성자 함수에 의해 생성되는 객체들이 공유하는 속성과 메소드를    저장</a:t>
            </a:r>
            <a:r>
              <a:rPr lang="ko-KR" altLang="en-US" sz="2162"/>
              <a:t>하는 특수 객체이다.</a:t>
            </a:r>
            <a:endParaRPr lang="ko-KR" altLang="en-US" sz="2162"/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2200"/>
              <a:t>- </a:t>
            </a:r>
            <a:r>
              <a:rPr lang="ko-KR" altLang="en-US" sz="2200"/>
              <a:t>상속을 위해 클래스 개념 대신 프로토타입 사용</a:t>
            </a:r>
            <a:endParaRPr lang="ko-KR" altLang="en-US" sz="2200"/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2200"/>
              <a:t>-</a:t>
            </a:r>
            <a:r>
              <a:rPr lang="ko-KR" altLang="en-US" sz="2200"/>
              <a:t> 메소드와 속성들을 상속받기 위한 명세로 프로토 타입 객체를 가진다는 의미이다.</a:t>
            </a:r>
            <a:endParaRPr lang="ko-KR" altLang="en-US" sz="2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8760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return </a:t>
            </a:r>
            <a:r>
              <a:rPr lang="ko-KR" altLang="en-US" sz="3000"/>
              <a:t>문장을 사용하여 실행 결과를 외부로 반환할 수 있다</a:t>
            </a:r>
            <a:r>
              <a:rPr lang="en-US" altLang="ko-KR" sz="3000"/>
              <a:t>.</a:t>
            </a: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ko-KR" altLang="en-US" sz="3000"/>
              <a:t>반환 값을 변수에 저장하지 않고 바로 수식에 사용해도 된다</a:t>
            </a:r>
            <a:r>
              <a:rPr lang="en-US" altLang="ko-KR" sz="3000"/>
              <a:t>.</a:t>
            </a:r>
            <a:endParaRPr lang="en-US" altLang="ko-KR" sz="3000"/>
          </a:p>
          <a:p>
            <a:pPr lvl="1">
              <a:defRPr/>
            </a:pPr>
            <a:r>
              <a:rPr lang="en-US" altLang="ko-KR" sz="2400"/>
              <a:t>window.onload = function(){</a:t>
            </a:r>
            <a:endParaRPr lang="en-US" altLang="ko-KR" sz="2400"/>
          </a:p>
          <a:p>
            <a:pPr marL="594067" lvl="1" indent="0">
              <a:buNone/>
              <a:defRPr/>
            </a:pPr>
            <a:r>
              <a:rPr lang="en-US" altLang="ko-KR" sz="2480"/>
              <a:t>	  </a:t>
            </a:r>
            <a:r>
              <a:rPr lang="en-US" altLang="ko-KR" sz="2400">
                <a:latin typeface="Arial"/>
              </a:rPr>
              <a:t>document.getElementById(</a:t>
            </a:r>
            <a:r>
              <a:rPr lang="en-US" altLang="ko-KR" sz="2400">
                <a:solidFill>
                  <a:srgbClr val="cc9900"/>
                </a:solidFill>
                <a:latin typeface="Arial"/>
              </a:rPr>
              <a:t>"result"</a:t>
            </a:r>
            <a:r>
              <a:rPr lang="en-US" altLang="ko-KR" sz="2400">
                <a:latin typeface="Arial"/>
              </a:rPr>
              <a:t>).innerHTML = add(2,5);</a:t>
            </a:r>
            <a:endParaRPr lang="en-US" altLang="ko-KR" sz="2400">
              <a:latin typeface="Arial"/>
            </a:endParaRPr>
          </a:p>
          <a:p>
            <a:pPr marL="594067" lvl="1" indent="0">
              <a:buNone/>
              <a:defRPr/>
            </a:pPr>
            <a:r>
              <a:rPr lang="en-US" altLang="ko-KR" sz="2400">
                <a:latin typeface="Arial"/>
              </a:rPr>
              <a:t>    }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58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5500" kern="0">
                <a:latin typeface="+mj-lt"/>
              </a:rPr>
              <a:t>함수의 반환 값</a:t>
            </a:r>
            <a:endParaRPr lang="ko-KR" altLang="en-US" sz="5500" kern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7247" y="2607389"/>
            <a:ext cx="8005130" cy="3616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5912" y="1870640"/>
            <a:ext cx="10151390" cy="62659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 &lt;form&gt;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="x"&gt;&lt;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두번째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="y"&gt;&lt;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ko-KR" altLang="en-US" sz="2400" dirty="0" smtClean="0"/>
              <a:t>      결과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="sum"&gt;&lt;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input type="</a:t>
            </a:r>
            <a:r>
              <a:rPr lang="en-US" altLang="ko-KR" sz="2400" dirty="0" smtClean="0"/>
              <a:t>button“ 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="calc</a:t>
            </a:r>
            <a:r>
              <a:rPr lang="en-US" altLang="ko-KR" sz="2400" dirty="0" smtClean="0"/>
              <a:t>(+)" </a:t>
            </a:r>
            <a:r>
              <a:rPr lang="en-US" altLang="ko-KR" sz="2400" dirty="0"/>
              <a:t>value</a:t>
            </a:r>
            <a:r>
              <a:rPr lang="en-US" altLang="ko-KR" sz="2400" dirty="0" smtClean="0"/>
              <a:t>=“+"&gt;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="calc(-)" value=“-"&gt;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="calc(*)" value=“*"&gt;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="calc(/)" value=“/"&gt;&lt;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두번째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/>
              <a:t>결과 </a:t>
            </a:r>
            <a:r>
              <a:rPr lang="en-US" altLang="ko-KR" sz="2400" dirty="0"/>
              <a:t>:&lt;span id="sp3"&gt;&lt;/span&gt; &lt;/p&gt;	  </a:t>
            </a:r>
          </a:p>
          <a:p>
            <a:pPr marL="0" indent="0">
              <a:buNone/>
            </a:pPr>
            <a:r>
              <a:rPr lang="en-US" altLang="ko-KR" sz="2400" dirty="0" smtClean="0"/>
              <a:t>    &lt;/</a:t>
            </a:r>
            <a:r>
              <a:rPr lang="en-US" altLang="ko-KR" sz="2400" dirty="0"/>
              <a:t>form&gt;</a:t>
            </a:r>
          </a:p>
          <a:p>
            <a:pPr marL="0" indent="0"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/>
              <a:t>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409" y="1887604"/>
            <a:ext cx="9989329" cy="6272985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2400"/>
              <a:t>&lt;script&gt;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/>
              <a:t> calc(a){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 1. </a:t>
            </a:r>
            <a:r>
              <a:rPr lang="ko-KR" altLang="en-US" sz="2400"/>
              <a:t>입력 받은 값을 가져온다</a:t>
            </a:r>
            <a:r>
              <a:rPr lang="en-US" altLang="ko-KR" sz="2400"/>
              <a:t>. (value </a:t>
            </a:r>
            <a:r>
              <a:rPr lang="ko-KR" altLang="en-US" sz="2400"/>
              <a:t>속성 사용</a:t>
            </a:r>
            <a:r>
              <a:rPr lang="en-US" altLang="ko-KR" sz="2400"/>
              <a:t>)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 2. a</a:t>
            </a:r>
            <a:r>
              <a:rPr lang="ko-KR" altLang="en-US" sz="2400"/>
              <a:t>의 값을 비교하여 각 계산을 수행하는 함수를</a:t>
            </a:r>
            <a:r>
              <a:rPr lang="en-US" altLang="ko-KR" sz="2400"/>
              <a:t> </a:t>
            </a:r>
            <a:r>
              <a:rPr lang="ko-KR" altLang="en-US" sz="2400"/>
              <a:t>정의</a:t>
            </a:r>
            <a:r>
              <a:rPr lang="en-US" altLang="ko-KR" sz="2400"/>
              <a:t> </a:t>
            </a:r>
            <a:r>
              <a:rPr lang="ko-KR" altLang="en-US" sz="2400"/>
              <a:t>하여 호출한다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 3. </a:t>
            </a:r>
            <a:r>
              <a:rPr lang="ko-KR" altLang="en-US" sz="2400"/>
              <a:t>리턴 받은 결과 값을 출력한다</a:t>
            </a:r>
            <a:r>
              <a:rPr lang="en-US" altLang="ko-KR" sz="2400"/>
              <a:t>. (innerHTML </a:t>
            </a:r>
            <a:r>
              <a:rPr lang="ko-KR" altLang="en-US" sz="2400"/>
              <a:t>사용</a:t>
            </a:r>
            <a:r>
              <a:rPr lang="en-US" altLang="ko-KR" sz="2400"/>
              <a:t>)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}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/>
              <a:t> f_add() { 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  return …</a:t>
            </a:r>
            <a:r>
              <a:rPr lang="ko-KR" altLang="en-US" sz="2400"/>
              <a:t> 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en-US" altLang="ko-KR" sz="2400"/>
              <a:t>  }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/>
              <a:t> f_sub() {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  return …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}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  …</a:t>
            </a:r>
            <a:endParaRPr lang="en-US" altLang="ko-KR" sz="2400" b="1" i="1">
              <a:solidFill>
                <a:srgbClr val="000099"/>
              </a:solidFill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400"/>
              <a:t>&lt;/script&gt;</a:t>
            </a:r>
            <a:endParaRPr lang="en-US" altLang="ko-KR" sz="2400"/>
          </a:p>
          <a:p>
            <a:pPr marL="0" lvl="0" indent="0">
              <a:buNone/>
              <a:defRPr/>
            </a:pP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  <p:sp>
        <p:nvSpPr>
          <p:cNvPr id="5" name="제목 1"/>
          <p:cNvSpPr txBox="1"/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 eaLnBrk="1" hangingPunct="1">
              <a:defRPr/>
            </a:pPr>
            <a:r>
              <a:rPr lang="ko-KR" altLang="en-US" sz="5500" kern="0">
                <a:latin typeface="+mj-lt"/>
              </a:rPr>
              <a:t>함수 예제</a:t>
            </a:r>
            <a:r>
              <a:rPr lang="en-US" altLang="ko-KR" sz="5500" kern="0">
                <a:latin typeface="+mj-lt"/>
              </a:rPr>
              <a:t>(2/2)</a:t>
            </a:r>
            <a:endParaRPr lang="ko-KR" altLang="en-US" sz="5500" ker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1948456"/>
            <a:ext cx="11264119" cy="6451961"/>
          </a:xfrm>
        </p:spPr>
        <p:txBody>
          <a:bodyPr/>
          <a:lstStyle/>
          <a:p>
            <a:pPr lvl="0">
              <a:defRPr/>
            </a:pPr>
            <a:r>
              <a:rPr lang="ko-KR" altLang="en-US" sz="3000"/>
              <a:t>무명 함수 또는 익명 함수</a:t>
            </a:r>
            <a:r>
              <a:rPr lang="en-US" altLang="ko-KR" sz="3000"/>
              <a:t>(anonymous function)</a:t>
            </a:r>
            <a:endParaRPr lang="en-US" altLang="ko-KR" sz="3000"/>
          </a:p>
          <a:p>
            <a:pPr lvl="1">
              <a:defRPr/>
            </a:pPr>
            <a:r>
              <a:rPr lang="ko-KR" altLang="en-US" sz="2400"/>
              <a:t>표현식 함수를 변수에 저장하는 형태로</a:t>
            </a:r>
            <a:r>
              <a:rPr lang="en-US" altLang="ko-KR" sz="2400"/>
              <a:t> </a:t>
            </a:r>
            <a:r>
              <a:rPr lang="ko-KR" altLang="en-US" sz="2400"/>
              <a:t>변수 이름으로 호출한다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400"/>
              <a:t>함수를 한번만 바로 사용할 때 익명의 자체 호출 함수를 사용한다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4125566" y="6357552"/>
            <a:ext cx="6885474" cy="1719806"/>
            <a:chOff x="4454039" y="7702658"/>
            <a:chExt cx="5705201" cy="1719806"/>
          </a:xfrm>
        </p:grpSpPr>
        <p:sp>
          <p:nvSpPr>
            <p:cNvPr id="5" name="내용 개체 틀 2"/>
            <p:cNvSpPr txBox="1"/>
            <p:nvPr/>
          </p:nvSpPr>
          <p:spPr>
            <a:xfrm>
              <a:off x="5099548" y="7702658"/>
              <a:ext cx="5059691" cy="1719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// </a:t>
              </a:r>
              <a:r>
                <a:rPr lang="ko-KR" altLang="en-US" sz="2400" b="1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익명 </a:t>
              </a:r>
              <a:r>
                <a:rPr lang="en-US" altLang="ko-KR" sz="2400" b="1">
                  <a:solidFill>
                    <a:srgbClr val="009e00"/>
                  </a:solidFill>
                  <a:latin typeface="Arial"/>
                  <a:cs typeface="+mj-cs"/>
                </a:rPr>
                <a:t>(</a:t>
              </a:r>
              <a:r>
                <a:rPr lang="ko-KR" altLang="en-US" sz="2400" b="1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자체 호출</a:t>
              </a:r>
              <a:r>
                <a:rPr lang="en-US" altLang="ko-KR" sz="2400" b="1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)</a:t>
              </a:r>
              <a:r>
                <a:rPr lang="ko-KR" altLang="en-US" sz="2400" b="1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 함수</a:t>
              </a:r>
              <a:endParaRPr lang="ko-KR" altLang="en-US" sz="2400" b="1">
                <a:solidFill>
                  <a:srgbClr val="009e00"/>
                </a:solidFill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i="1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>
                  <a:latin typeface="Arial"/>
                  <a:ea typeface="+mn-ea"/>
                  <a:cs typeface="+mj-cs"/>
                </a:rPr>
                <a:t> (str) {</a:t>
              </a:r>
              <a:endParaRPr lang="en-US" altLang="ko-KR" sz="2400" b="1"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latin typeface="Arial"/>
                  <a:ea typeface="+mn-ea"/>
                  <a:cs typeface="+mj-cs"/>
                </a:rPr>
                <a:t>    alert(str);</a:t>
              </a:r>
              <a:endParaRPr lang="en-US" altLang="ko-KR" sz="2400" b="1"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latin typeface="Arial"/>
                  <a:ea typeface="+mn-ea"/>
                  <a:cs typeface="+mj-cs"/>
                </a:rPr>
                <a:t>})(</a:t>
              </a:r>
              <a:r>
                <a:rPr lang="en-US" altLang="ko-KR" sz="2400" b="1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en-US" altLang="ko-KR" sz="2400" b="1">
                  <a:latin typeface="Arial"/>
                  <a:ea typeface="+mn-ea"/>
                  <a:cs typeface="+mj-cs"/>
                </a:rPr>
                <a:t>);</a:t>
              </a:r>
              <a:endParaRPr lang="en-US" altLang="ko-KR" sz="2400" b="1">
                <a:latin typeface="Arial"/>
                <a:ea typeface="+mn-ea"/>
                <a:cs typeface="+mj-cs"/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4454039" y="8302251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>
                <a:defRPr/>
              </a:pPr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61</a:t>
            </a:fld>
            <a:endParaRPr lang="en-US" altLang="en-US"/>
          </a:p>
        </p:txBody>
      </p:sp>
      <p:sp>
        <p:nvSpPr>
          <p:cNvPr id="9" name="제목 1"/>
          <p:cNvSpPr txBox="1"/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5500" kern="0">
                <a:latin typeface="+mj-lt"/>
              </a:rPr>
              <a:t>무명 함수</a:t>
            </a:r>
            <a:endParaRPr lang="ko-KR" altLang="en-US" sz="5500" kern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202547" y="3274740"/>
            <a:ext cx="9808494" cy="2160159"/>
            <a:chOff x="350747" y="7702657"/>
            <a:chExt cx="9808494" cy="2160159"/>
          </a:xfrm>
        </p:grpSpPr>
        <p:sp>
          <p:nvSpPr>
            <p:cNvPr id="12" name="내용 개체 틀 2"/>
            <p:cNvSpPr txBox="1"/>
            <p:nvPr/>
          </p:nvSpPr>
          <p:spPr>
            <a:xfrm>
              <a:off x="350747" y="7702657"/>
              <a:ext cx="4333589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>
                  <a:solidFill>
                    <a:srgbClr val="009e00"/>
                  </a:solidFill>
                  <a:latin typeface="Arial"/>
                </a:rPr>
                <a:t>선언식 함수</a:t>
              </a:r>
              <a:r>
                <a:rPr lang="en-US" altLang="ko-KR" sz="2400" b="1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>
                  <a:solidFill>
                    <a:srgbClr val="009e00"/>
                  </a:solidFill>
                  <a:latin typeface="Arial"/>
                </a:rPr>
                <a:t>기명 함수</a:t>
              </a:r>
              <a:r>
                <a:rPr lang="en-US" altLang="ko-KR" sz="2400" b="1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>
                <a:solidFill>
                  <a:srgbClr val="009e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i="1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>
                  <a:latin typeface="Arial"/>
                  <a:ea typeface="+mn-ea"/>
                  <a:cs typeface="+mj-cs"/>
                </a:rPr>
                <a:t> showDialog(str) {</a:t>
              </a:r>
              <a:endParaRPr lang="en-US" altLang="ko-KR" sz="2400" b="1"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latin typeface="Arial"/>
                  <a:ea typeface="+mn-ea"/>
                  <a:cs typeface="+mj-cs"/>
                </a:rPr>
                <a:t>    alert(str);</a:t>
              </a:r>
              <a:endParaRPr lang="en-US" altLang="ko-KR" sz="2400" b="1"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latin typeface="Arial"/>
                  <a:ea typeface="+mn-ea"/>
                  <a:cs typeface="+mj-cs"/>
                </a:rPr>
                <a:t>}</a:t>
              </a:r>
              <a:endParaRPr lang="en-US" altLang="ko-KR" sz="2400" b="1"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latin typeface="Arial"/>
                  <a:ea typeface="+mn-ea"/>
                  <a:cs typeface="+mj-cs"/>
                </a:rPr>
                <a:t>showDialog(</a:t>
              </a:r>
              <a:r>
                <a:rPr lang="en-US" altLang="ko-KR" sz="2400" b="1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."</a:t>
              </a:r>
              <a:r>
                <a:rPr lang="en-US" altLang="ko-KR" sz="2400" b="1">
                  <a:latin typeface="Arial"/>
                  <a:ea typeface="+mn-ea"/>
                  <a:cs typeface="+mj-cs"/>
                </a:rPr>
                <a:t>);</a:t>
              </a:r>
              <a:endParaRPr lang="en-US" altLang="ko-KR" sz="2400" b="1">
                <a:latin typeface="Arial"/>
                <a:ea typeface="+mn-ea"/>
                <a:cs typeface="+mj-cs"/>
              </a:endParaRPr>
            </a:p>
          </p:txBody>
        </p:sp>
        <p:sp>
          <p:nvSpPr>
            <p:cNvPr id="13" name="내용 개체 틀 2"/>
            <p:cNvSpPr txBox="1"/>
            <p:nvPr/>
          </p:nvSpPr>
          <p:spPr>
            <a:xfrm>
              <a:off x="5099549" y="7702657"/>
              <a:ext cx="5059692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>
                  <a:solidFill>
                    <a:srgbClr val="009e00"/>
                  </a:solidFill>
                  <a:latin typeface="Arial"/>
                </a:rPr>
                <a:t>표현식 함수</a:t>
              </a:r>
              <a:r>
                <a:rPr lang="en-US" altLang="ko-KR" sz="2400" b="1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>
                  <a:solidFill>
                    <a:srgbClr val="009e00"/>
                  </a:solidFill>
                  <a:latin typeface="Arial"/>
                </a:rPr>
                <a:t>익명 함수</a:t>
              </a:r>
              <a:r>
                <a:rPr lang="en-US" altLang="ko-KR" sz="2400" b="1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>
                <a:solidFill>
                  <a:srgbClr val="009e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i="1">
                  <a:solidFill>
                    <a:srgbClr val="0000ff"/>
                  </a:solidFill>
                  <a:latin typeface="Arial"/>
                </a:rPr>
                <a:t>let </a:t>
              </a:r>
              <a:r>
                <a:rPr lang="en-US" altLang="ko-KR" sz="2400" b="1">
                  <a:latin typeface="Arial"/>
                </a:rPr>
                <a:t>showDialog = </a:t>
              </a:r>
              <a:r>
                <a:rPr lang="en-US" altLang="ko-KR" sz="2400" b="1" i="1">
                  <a:solidFill>
                    <a:srgbClr val="0000ff"/>
                  </a:solidFill>
                  <a:latin typeface="Arial"/>
                </a:rPr>
                <a:t>function</a:t>
              </a:r>
              <a:r>
                <a:rPr lang="en-US" altLang="ko-KR" sz="2400" b="1">
                  <a:latin typeface="Arial"/>
                </a:rPr>
                <a:t> (str) {</a:t>
              </a:r>
              <a:endParaRPr lang="en-US" altLang="ko-KR" sz="2400" b="1"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latin typeface="Arial"/>
                </a:rPr>
                <a:t>    alert(str);</a:t>
              </a:r>
              <a:endParaRPr lang="en-US" altLang="ko-KR" sz="2400" b="1"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latin typeface="Arial"/>
                </a:rPr>
                <a:t>}</a:t>
              </a:r>
              <a:endParaRPr lang="en-US" altLang="ko-KR" sz="2400" b="1"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>
                  <a:latin typeface="Arial"/>
                </a:rPr>
                <a:t>showDialog(</a:t>
              </a:r>
              <a:r>
                <a:rPr lang="en-US" altLang="ko-KR" sz="2400" b="1">
                  <a:solidFill>
                    <a:srgbClr val="cc9900"/>
                  </a:solidFill>
                  <a:latin typeface="Arial"/>
                </a:rPr>
                <a:t>"</a:t>
              </a:r>
              <a:r>
                <a:rPr lang="ko-KR" altLang="en-US" sz="2400" b="1">
                  <a:solidFill>
                    <a:srgbClr val="cc9900"/>
                  </a:solidFill>
                  <a:latin typeface="Arial"/>
                </a:rPr>
                <a:t>안녕하세요</a:t>
              </a:r>
              <a:r>
                <a:rPr lang="en-US" altLang="ko-KR" sz="2400" b="1">
                  <a:solidFill>
                    <a:srgbClr val="cc9900"/>
                  </a:solidFill>
                  <a:latin typeface="Arial"/>
                </a:rPr>
                <a:t>."</a:t>
              </a:r>
              <a:r>
                <a:rPr lang="en-US" altLang="ko-KR" sz="2400" b="1">
                  <a:latin typeface="Arial"/>
                </a:rPr>
                <a:t>);</a:t>
              </a:r>
              <a:endParaRPr lang="en-US" altLang="ko-KR" sz="2400" b="1">
                <a:latin typeface="Arial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4491466" y="8522426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>
                <a:defRPr/>
              </a:pPr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sz="3600"/>
              <a:t>메시지와 </a:t>
            </a:r>
            <a:r>
              <a:rPr lang="en-US" altLang="ko-KR" sz="3600"/>
              <a:t>[</a:t>
            </a:r>
            <a:r>
              <a:rPr lang="ko-KR" altLang="en-US" sz="3600"/>
              <a:t>확인</a:t>
            </a:r>
            <a:r>
              <a:rPr lang="en-US" altLang="ko-KR" sz="3600"/>
              <a:t>] </a:t>
            </a:r>
            <a:r>
              <a:rPr lang="ko-KR" altLang="en-US" sz="3600"/>
              <a:t>버튼이 있는 경고 상자를 띄우는 함수</a:t>
            </a:r>
            <a:endParaRPr lang="ko-KR" altLang="en-US" sz="3600"/>
          </a:p>
          <a:p>
            <a:pPr lvl="1">
              <a:defRPr/>
            </a:pPr>
            <a:r>
              <a:rPr lang="ko-KR" altLang="en-US" sz="3000"/>
              <a:t>사용자에게 정보를 전달할 때 사용된다</a:t>
            </a:r>
            <a:r>
              <a:rPr lang="en-US" altLang="ko-KR" sz="3000"/>
              <a:t>.</a:t>
            </a:r>
            <a:endParaRPr lang="en-US" altLang="ko-KR" sz="3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alert()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62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853408" y="3726163"/>
            <a:ext cx="9516612" cy="3958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>
                <a:solidFill>
                  <a:srgbClr val="000000"/>
                </a:solidFill>
                <a:latin typeface="Arial"/>
              </a:rPr>
              <a:t>&lt;/script&gt;</a:t>
            </a:r>
            <a:endParaRPr lang="en-US" altLang="ko-KR" sz="2600" b="1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6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myAlert(){</a:t>
            </a:r>
            <a:endParaRPr lang="en-US" altLang="ko-KR" sz="26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alert(“Hello! “);</a:t>
            </a:r>
            <a:endParaRPr lang="en-US" altLang="ko-KR" sz="26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>
                <a:solidFill>
                  <a:srgbClr val="000000"/>
                </a:solidFill>
                <a:latin typeface="Arial"/>
                <a:cs typeface="+mj-cs"/>
              </a:rPr>
              <a:t>}</a:t>
            </a:r>
            <a:endParaRPr lang="en-US" altLang="ko-KR" sz="2600" b="1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9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&lt;button onclick="myAlert()</a:t>
            </a:r>
            <a:r>
              <a:rPr lang="en-US" altLang="ko-KR" sz="2900" b="1">
                <a:solidFill>
                  <a:srgbClr val="000000"/>
                </a:solidFill>
                <a:latin typeface="Arial"/>
              </a:rPr>
              <a:t>"</a:t>
            </a:r>
            <a:r>
              <a:rPr lang="en-US" altLang="ko-KR" sz="29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&gt;Try it&lt;/button&gt;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sz="3300"/>
              <a:t>메시지와 </a:t>
            </a:r>
            <a:r>
              <a:rPr lang="en-US" altLang="ko-KR" sz="3300"/>
              <a:t>[</a:t>
            </a:r>
            <a:r>
              <a:rPr lang="ko-KR" altLang="en-US" sz="3300"/>
              <a:t>확인</a:t>
            </a:r>
            <a:r>
              <a:rPr lang="en-US" altLang="ko-KR" sz="3300"/>
              <a:t>],[</a:t>
            </a:r>
            <a:r>
              <a:rPr lang="ko-KR" altLang="en-US" sz="3300"/>
              <a:t>취소</a:t>
            </a:r>
            <a:r>
              <a:rPr lang="en-US" altLang="ko-KR" sz="3300"/>
              <a:t>] </a:t>
            </a:r>
            <a:r>
              <a:rPr lang="ko-KR" altLang="en-US" sz="3300"/>
              <a:t>버튼이 있는 대화 상자를 </a:t>
            </a:r>
            <a:endParaRPr lang="ko-KR" altLang="en-US" sz="3300"/>
          </a:p>
          <a:p>
            <a:pPr marL="0" lvl="0" indent="0">
              <a:buNone/>
              <a:defRPr/>
            </a:pPr>
            <a:r>
              <a:rPr lang="ko-KR" altLang="en-US" sz="3300"/>
              <a:t>띄우는 함수</a:t>
            </a:r>
            <a:endParaRPr lang="ko-KR" altLang="en-US" sz="3300"/>
          </a:p>
          <a:p>
            <a:pPr marL="0" lvl="0" indent="0">
              <a:buNone/>
              <a:defRPr/>
            </a:pPr>
            <a:endParaRPr lang="ko-KR" altLang="en-US" sz="3300"/>
          </a:p>
          <a:p>
            <a:pPr lvl="1">
              <a:defRPr/>
            </a:pPr>
            <a:r>
              <a:rPr lang="en-US" altLang="ko-KR" sz="2700"/>
              <a:t>[</a:t>
            </a:r>
            <a:r>
              <a:rPr lang="ko-KR" altLang="en-US" sz="2700"/>
              <a:t>확인</a:t>
            </a:r>
            <a:r>
              <a:rPr lang="en-US" altLang="ko-KR" sz="2700"/>
              <a:t>] </a:t>
            </a:r>
            <a:r>
              <a:rPr lang="ko-KR" altLang="en-US" sz="2700"/>
              <a:t>버튼 클릭 시 </a:t>
            </a:r>
            <a:r>
              <a:rPr lang="en-US" altLang="ko-KR" sz="2700"/>
              <a:t>true</a:t>
            </a:r>
            <a:r>
              <a:rPr lang="ko-KR" altLang="en-US" sz="2700"/>
              <a:t>를 반환한다</a:t>
            </a:r>
            <a:r>
              <a:rPr lang="en-US" altLang="ko-KR" sz="2700"/>
              <a:t>.</a:t>
            </a:r>
            <a:endParaRPr lang="en-US" altLang="ko-KR" sz="2700"/>
          </a:p>
          <a:p>
            <a:pPr lvl="1">
              <a:defRPr/>
            </a:pPr>
            <a:r>
              <a:rPr lang="en-US" altLang="ko-KR" sz="2700"/>
              <a:t>[</a:t>
            </a:r>
            <a:r>
              <a:rPr lang="ko-KR" altLang="en-US" sz="2700"/>
              <a:t>취소</a:t>
            </a:r>
            <a:r>
              <a:rPr lang="en-US" altLang="ko-KR" sz="2700"/>
              <a:t>] </a:t>
            </a:r>
            <a:r>
              <a:rPr lang="ko-KR" altLang="en-US" sz="2700"/>
              <a:t>버튼 클릭 시 </a:t>
            </a:r>
            <a:r>
              <a:rPr lang="en-US" altLang="ko-KR" sz="2700"/>
              <a:t>false</a:t>
            </a:r>
            <a:r>
              <a:rPr lang="ko-KR" altLang="en-US" sz="2700"/>
              <a:t>를 반환한다</a:t>
            </a:r>
            <a:r>
              <a:rPr lang="en-US" altLang="ko-KR" sz="2700"/>
              <a:t>.</a:t>
            </a:r>
            <a:endParaRPr lang="en-US" altLang="ko-KR" sz="27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confirm()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함수Rest Parameter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600"/>
              <a:t>나머지 매개변수</a:t>
            </a:r>
            <a:r>
              <a:rPr lang="en-US" altLang="ko-KR" sz="2600"/>
              <a:t> </a:t>
            </a:r>
            <a:r>
              <a:rPr lang="ko-KR" altLang="en-US" sz="2600"/>
              <a:t>구문을 사용하면 함수가 정해지지 않은 수의 매개변수를 배열로 받을 수 있습니다.</a:t>
            </a:r>
            <a:r>
              <a:rPr lang="en-US" altLang="ko-KR" sz="2600"/>
              <a:t> </a:t>
            </a:r>
            <a:r>
              <a:rPr lang="ko-KR" altLang="en-US" sz="2600"/>
              <a:t> 반목문</a:t>
            </a:r>
            <a:r>
              <a:rPr lang="en-US" altLang="ko-KR" sz="2600"/>
              <a:t>(</a:t>
            </a:r>
            <a:r>
              <a:rPr lang="ko-KR" altLang="en-US" sz="2600"/>
              <a:t>배열순회</a:t>
            </a:r>
            <a:r>
              <a:rPr lang="en-US" altLang="ko-KR" sz="2600"/>
              <a:t>)</a:t>
            </a:r>
            <a:r>
              <a:rPr lang="ko-KR" altLang="en-US" sz="2600"/>
              <a:t>을 이용하여 처리 가능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en-US" altLang="ko-KR" sz="2600"/>
              <a:t> </a:t>
            </a:r>
            <a:endParaRPr lang="en-US" altLang="ko-KR" sz="2600"/>
          </a:p>
          <a:p>
            <a:pPr lvl="0">
              <a:defRPr/>
            </a:pPr>
            <a:r>
              <a:rPr lang="ko-KR" altLang="en-US" sz="2600"/>
              <a:t>function sum(...theArgs) {</a:t>
            </a:r>
            <a:r>
              <a:rPr lang="en-US" altLang="ko-KR" sz="2600"/>
              <a:t>  //</a:t>
            </a:r>
            <a:r>
              <a:rPr lang="ko-KR" altLang="en-US" sz="2600"/>
              <a:t>theArgs</a:t>
            </a:r>
            <a:r>
              <a:rPr lang="en-US" altLang="ko-KR" sz="2600"/>
              <a:t> :</a:t>
            </a:r>
            <a:r>
              <a:rPr lang="ko-KR" altLang="en-US" sz="2600"/>
              <a:t>배열 </a:t>
            </a:r>
            <a:endParaRPr lang="ko-KR" altLang="en-US" sz="2600"/>
          </a:p>
          <a:p>
            <a:pPr marL="519809" lvl="1" indent="0">
              <a:buNone/>
              <a:defRPr/>
            </a:pPr>
            <a:r>
              <a:rPr lang="en-US" altLang="ko-KR" sz="2600"/>
              <a:t> </a:t>
            </a:r>
            <a:r>
              <a:rPr lang="ko-KR" altLang="en-US" sz="2600"/>
              <a:t>   let total = 0;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en-US" altLang="ko-KR" sz="2600"/>
              <a:t>  	leng = </a:t>
            </a:r>
            <a:r>
              <a:rPr lang="ko-KR" altLang="en-US" sz="2600"/>
              <a:t>theArgs</a:t>
            </a:r>
            <a:r>
              <a:rPr lang="en-US" altLang="ko-KR" sz="2600"/>
              <a:t>.length; </a:t>
            </a:r>
            <a:endParaRPr lang="en-US" altLang="ko-KR" sz="2600"/>
          </a:p>
          <a:p>
            <a:pPr marL="519809" lvl="1" indent="0">
              <a:buNone/>
              <a:defRPr/>
            </a:pPr>
            <a:r>
              <a:rPr lang="ko-KR" altLang="en-US" sz="2600"/>
              <a:t>   for (const arg of theArgs) {</a:t>
            </a:r>
            <a:endParaRPr lang="ko-KR" altLang="en-US" sz="2600"/>
          </a:p>
          <a:p>
            <a:pPr marL="519809" lvl="1" indent="0">
              <a:buNone/>
              <a:defRPr/>
            </a:pPr>
            <a:r>
              <a:rPr lang="ko-KR" altLang="en-US" sz="2600"/>
              <a:t>       total += arg;</a:t>
            </a:r>
            <a:endParaRPr lang="ko-KR" altLang="en-US" sz="2600"/>
          </a:p>
          <a:p>
            <a:pPr marL="519809" lvl="1" indent="0">
              <a:buNone/>
              <a:defRPr/>
            </a:pPr>
            <a:r>
              <a:rPr lang="ko-KR" altLang="en-US" sz="2600"/>
              <a:t>   }</a:t>
            </a:r>
            <a:endParaRPr lang="ko-KR" altLang="en-US" sz="2600"/>
          </a:p>
          <a:p>
            <a:pPr marL="519809" lvl="1" indent="0">
              <a:buNone/>
              <a:defRPr/>
            </a:pPr>
            <a:r>
              <a:rPr lang="en-US" altLang="ko-KR" sz="2600"/>
              <a:t> </a:t>
            </a:r>
            <a:r>
              <a:rPr lang="ko-KR" altLang="en-US" sz="2600"/>
              <a:t>  return total;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   }</a:t>
            </a:r>
            <a:endParaRPr lang="ko-KR" altLang="en-US" sz="2600"/>
          </a:p>
          <a:p>
            <a:pPr lvl="0">
              <a:defRPr/>
            </a:pPr>
            <a:r>
              <a:rPr lang="ko-KR" altLang="en-US" sz="2600"/>
              <a:t>console.log(sum(1, 2, 3));</a:t>
            </a:r>
            <a:endParaRPr lang="ko-KR" altLang="en-US" sz="2600"/>
          </a:p>
          <a:p>
            <a:pPr lvl="0">
              <a:defRPr/>
            </a:pPr>
            <a:r>
              <a:rPr lang="ko-KR" altLang="en-US" sz="2600"/>
              <a:t>console.log(sum(1, 2, 3, 4));</a:t>
            </a:r>
            <a:endParaRPr lang="ko-KR" altLang="en-US" sz="2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함수Rest Parameter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90350"/>
          </a:xfrm>
        </p:spPr>
        <p:txBody>
          <a:bodyPr/>
          <a:lstStyle/>
          <a:p>
            <a:pPr lvl="0">
              <a:defRPr/>
            </a:pPr>
            <a:r>
              <a:rPr lang="ko-KR" altLang="en-US" sz="2400"/>
              <a:t>함수의 마지막 매개변수 앞에  "..."를 붙이면  (사용자가 제공한) 모든 후속 매개변수를 표준 JavaScript 배열에 넣도록 지정합니다. 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마지막 매개변수만 나머지 매개변수로 설정할 수 있습니다.</a:t>
            </a: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marL="0" lvl="0" indent="0">
              <a:buNone/>
              <a:defRPr/>
            </a:pPr>
            <a:r>
              <a:rPr lang="ko-KR" altLang="en-US" sz="2400"/>
              <a:t>function myFun(a, b, ...</a:t>
            </a:r>
            <a:r>
              <a:rPr lang="en-US" altLang="ko-KR" sz="2400"/>
              <a:t>the</a:t>
            </a:r>
            <a:r>
              <a:rPr lang="ko-KR" altLang="en-US" sz="2400"/>
              <a:t>Args) {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ko-KR" altLang="en-US" sz="2400"/>
              <a:t>   console.log("a==&gt;&gt;", a);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ko-KR" altLang="en-US" sz="2400"/>
              <a:t>   console.log("b==&gt;&gt;", b);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ko-KR" altLang="en-US" sz="2400"/>
              <a:t>   console.log("나머지==&gt;&gt;", </a:t>
            </a:r>
            <a:r>
              <a:rPr lang="en-US" altLang="ko-KR" sz="2400"/>
              <a:t>the</a:t>
            </a:r>
            <a:r>
              <a:rPr lang="ko-KR" altLang="en-US" sz="2400"/>
              <a:t>Args);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ko-KR" altLang="en-US" sz="2400"/>
              <a:t>}</a:t>
            </a:r>
            <a:endParaRPr lang="ko-KR" altLang="en-US" sz="2400"/>
          </a:p>
          <a:p>
            <a:pPr marL="0" lvl="0" indent="0">
              <a:buNone/>
              <a:defRPr/>
            </a:pPr>
            <a:endParaRPr lang="ko-KR" altLang="en-US" sz="2400"/>
          </a:p>
          <a:p>
            <a:pPr marL="0" lvl="0" indent="0">
              <a:buNone/>
              <a:defRPr/>
            </a:pPr>
            <a:r>
              <a:rPr lang="ko-KR" altLang="en-US" sz="2200"/>
              <a:t>myFun("one", "two", "three", "four", "five", "six");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// 콘솔 출력: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 a==&gt;&gt; one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 b==&gt;&gt; two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나머지==&gt;&gt; [three, four, five, six]  &lt;-- 배열임에 주목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함수Rest Parameter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600"/>
              <a:t>myFun("one", "two", "three");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// 콘솔 출력: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 a==&gt;&gt; one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 b==&gt;&gt; two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나머지==&gt;&gt; ["three"] &lt;-- 요소가 하나지만 여전히 배열임</a:t>
            </a:r>
            <a:endParaRPr lang="ko-KR" altLang="en-US" sz="2600"/>
          </a:p>
          <a:p>
            <a:pPr lvl="0">
              <a:defRPr/>
            </a:pPr>
            <a:endParaRPr lang="ko-KR" altLang="en-US" sz="2600"/>
          </a:p>
          <a:p>
            <a:pPr lvl="0">
              <a:defRPr/>
            </a:pPr>
            <a:r>
              <a:rPr lang="ko-KR" altLang="en-US" sz="2600"/>
              <a:t>myFun("one", "two");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// 콘솔 출력: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 a==&gt;&gt; one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 b==&gt;&gt; two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나머지==&gt;&gt; [] &lt;-- 여전히 배열</a:t>
            </a:r>
            <a:endParaRPr lang="ko-KR" altLang="en-US" sz="2600"/>
          </a:p>
          <a:p>
            <a:pPr lvl="0">
              <a:defRPr/>
            </a:pPr>
            <a:endParaRPr lang="ko-KR" altLang="en-US" sz="2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Rest Parameter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0" indent="-445550">
              <a:buFont typeface="Arial"/>
              <a:buChar char="•"/>
              <a:defRPr/>
            </a:pPr>
            <a:r>
              <a:rPr lang="ko-KR" altLang="en-US" sz="2600"/>
              <a:t>함수 정의에는 하나의 ...만 존재할 수 있습니다.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foo(...one, ...wrong, ...wrong);    // 오류 </a:t>
            </a:r>
            <a:endParaRPr lang="ko-KR" altLang="en-US" sz="2600"/>
          </a:p>
          <a:p>
            <a:pPr marL="0" lvl="0" indent="0">
              <a:buNone/>
              <a:defRPr/>
            </a:pPr>
            <a:endParaRPr lang="ko-KR" altLang="en-US" sz="2600"/>
          </a:p>
          <a:p>
            <a:pPr marL="445550" lvl="0" indent="-445550">
              <a:buFont typeface="Arial"/>
              <a:buChar char="•"/>
              <a:defRPr/>
            </a:pPr>
            <a:r>
              <a:rPr lang="ko-KR" altLang="en-US" sz="2600"/>
              <a:t>나머지 매개변수는 반드시 함수 정의의 마지막 매개변수여야 합니다.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foo(...wrong, arg2, arg3);   //오류</a:t>
            </a:r>
            <a:endParaRPr lang="ko-KR" altLang="en-US" sz="2600"/>
          </a:p>
          <a:p>
            <a:pPr marL="0" lvl="0" indent="0">
              <a:buNone/>
              <a:defRPr/>
            </a:pPr>
            <a:endParaRPr lang="ko-KR" altLang="en-US" sz="2600"/>
          </a:p>
          <a:p>
            <a:pPr marL="445550" lvl="0" indent="-445550">
              <a:buFont typeface="Arial"/>
              <a:buChar char="•"/>
              <a:defRPr/>
            </a:pPr>
            <a:r>
              <a:rPr lang="ko-KR" altLang="en-US" sz="2600"/>
              <a:t>foo(arg1, arg2, ...correct);</a:t>
            </a:r>
            <a:endParaRPr lang="ko-KR" altLang="en-US" sz="2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웹 페이지에 기능을 더하여 동적인 화면을 구성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페이지 변경 및 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콘텐츠의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err="1" smtClean="0"/>
              <a:t>CSS</a:t>
            </a:r>
            <a:r>
              <a:rPr lang="ko-KR" altLang="en-US" dirty="0" smtClean="0"/>
              <a:t>를 이용한 요소 스타일 변경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이벤트에 대한 스크립트 실행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사용자 입력 값에 대한 검증 작업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AJAX</a:t>
            </a:r>
            <a:r>
              <a:rPr lang="ko-KR" altLang="en-US" dirty="0" smtClean="0"/>
              <a:t>기술을 이용한 웹 서버와의 통신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Vanilla JS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7987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200"/>
              <a:t>바닐라 자바스크립트란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프레임워크 또는 라이브러리가 적용되지 않은 </a:t>
            </a:r>
            <a:r>
              <a:rPr lang="ko-KR" altLang="en-US" sz="2200">
                <a:solidFill>
                  <a:schemeClr val="dk2"/>
                </a:solidFill>
              </a:rPr>
              <a:t>순수한 자바스크립트</a:t>
            </a:r>
            <a:r>
              <a:rPr lang="ko-KR" altLang="en-US" sz="2200"/>
              <a:t>를 말한다.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프레임워크나 라이브러리가 적용되지 않은 </a:t>
            </a:r>
            <a:r>
              <a:rPr lang="ko-KR" altLang="en-US" sz="2200">
                <a:solidFill>
                  <a:schemeClr val="dk2"/>
                </a:solidFill>
              </a:rPr>
              <a:t>날것의 자바스크립트</a:t>
            </a:r>
            <a:r>
              <a:rPr lang="ko-KR" altLang="en-US" sz="2200"/>
              <a:t>라는 것이다.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하지만 라이브러리를 활용하면 간단한 코드도 바닐라 JS로 작성하면 길어진다는 어려움이 있어요.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jQuery를 쓰면 한 줄로도 작업할 수 있는 코드를 여러 줄로 작성한다는 것은 비효율적이라고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느껴지기도 하고요. 그래서 바닐라 JS로 개발하는 것은 쉽지 않은 일이에요.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그럼에도 </a:t>
            </a:r>
            <a:r>
              <a:rPr lang="ko-KR" altLang="en-US" sz="2200">
                <a:solidFill>
                  <a:schemeClr val="dk2"/>
                </a:solidFill>
              </a:rPr>
              <a:t>바닐라 JS 능력을 중요</a:t>
            </a:r>
            <a:r>
              <a:rPr lang="ko-KR" altLang="en-US" sz="2200"/>
              <a:t>하게 생각하는 추세가 된 이유가 뭘까요?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자바스크립트의 </a:t>
            </a:r>
            <a:r>
              <a:rPr lang="ko-KR" altLang="en-US" sz="2200">
                <a:solidFill>
                  <a:srgbClr val="0000ff"/>
                </a:solidFill>
              </a:rPr>
              <a:t>본질을 제대로 알지 못한 상태에서 편의성만을 위해 프레임워크나</a:t>
            </a:r>
            <a:endParaRPr lang="ko-KR" altLang="en-US" sz="2200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200">
                <a:solidFill>
                  <a:srgbClr val="0000ff"/>
                </a:solidFill>
              </a:rPr>
              <a:t>라이브러리를 활용하는 것에 대한 문제가 제기</a:t>
            </a:r>
            <a:r>
              <a:rPr lang="ko-KR" altLang="en-US" sz="2200"/>
              <a:t>되었거든요.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jQuery는 프론트엔드 개발자들이 스크립트를 작성할 때 가장 많이 쓰는 라이브러리예요.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한때 자바스크립트 라이브러리 사용률 76%로 압도적인 1위를 기록하기도 했어요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웹브라우저들 사이의 자바스크립트 호환성이 낮은 시기에</a:t>
            </a:r>
            <a:r>
              <a:rPr lang="en-US" altLang="ko-KR" sz="2200"/>
              <a:t>,</a:t>
            </a:r>
            <a:r>
              <a:rPr lang="ko-KR" altLang="en-US" sz="2200"/>
              <a:t>  작성된 코드를 웹 브라우저에 맞게 변환 및 실행하는 라이브러리가 다양하게 나왔는데요.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Vanilla JS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 그중 제이쿼리가 가장 쉬운 API 문법을 제공했어요.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이 외에도 유지관리가 용이한 코드 작성 지원, 다양한 기능 제공 등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많은 장점 덕분에 많은 개발자의 사랑을 받았어요.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자바스크립트 프레임워크와 라이브러리는 제이쿼리에 의존하고 있다는 이야기가 있을 정도로 제이쿼리의 입지는 굳건했지만, 최근에 그 의존도가 하락하고 있어요.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자바스크립트(JavaScript)의 </a:t>
            </a:r>
            <a:r>
              <a:rPr lang="ko-KR" altLang="en-US" sz="2200">
                <a:solidFill>
                  <a:schemeClr val="dk2"/>
                </a:solidFill>
              </a:rPr>
              <a:t>지속적인 개선</a:t>
            </a:r>
            <a:r>
              <a:rPr lang="ko-KR" altLang="en-US" sz="2200"/>
              <a:t>으로 인해 대부분의 기능을 바닐라 JS로 구현할 수 있게 된 것, </a:t>
            </a:r>
            <a:r>
              <a:rPr lang="ko-KR" altLang="en-US" sz="2200">
                <a:solidFill>
                  <a:schemeClr val="dk2"/>
                </a:solidFill>
              </a:rPr>
              <a:t>웹 표준 API가 확장</a:t>
            </a:r>
            <a:r>
              <a:rPr lang="ko-KR" altLang="en-US" sz="2200"/>
              <a:t>된 것  </a:t>
            </a:r>
            <a:r>
              <a:rPr lang="ko-KR" altLang="en-US" sz="2200">
                <a:solidFill>
                  <a:schemeClr val="dk2"/>
                </a:solidFill>
              </a:rPr>
              <a:t>가상 돔(Virtual DOM)</a:t>
            </a:r>
            <a:r>
              <a:rPr lang="ko-KR" altLang="en-US" sz="2200"/>
              <a:t>을 사용하는 라이브러리의 등장이 꼽혀요.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제이쿼리와 비교했을 때 가상 돔을 이용한 경우가 생산성이 훨씬 높아요. 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이에 자연스럽게 </a:t>
            </a:r>
            <a:r>
              <a:rPr lang="ko-KR" altLang="en-US" sz="2200">
                <a:solidFill>
                  <a:schemeClr val="dk2"/>
                </a:solidFill>
              </a:rPr>
              <a:t>가상 돔을 채용하는 리액트(React)나 뷰(Vue.js) </a:t>
            </a:r>
            <a:r>
              <a:rPr lang="ko-KR" altLang="en-US" sz="2200"/>
              <a:t>등이 새로운 대세로 떠올랐어요.  가상 돔을 이용할 때 제이쿼리를 쓰면 스크립트 충돌이 발생할 수도 있어서,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 되도록 바닐라 JS로 스크립트를 작성하려는 경향이 생겼습니다.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Vanilla JS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85794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200"/>
              <a:t>안녕하세요 현재 3년차에 들어서는 프론트엔드 개발자입니다. 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저는 의무적으로 바닐라 공부를 해왔고 하고 있습니다. 하지만 많은 컨퍼런스와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시니어분들의 의견을 들어도</a:t>
            </a:r>
            <a:r>
              <a:rPr lang="ko-KR" altLang="en-US" sz="2200">
                <a:solidFill>
                  <a:schemeClr val="dk2"/>
                </a:solidFill>
              </a:rPr>
              <a:t> 바닐라의 학습 중요성, 당위성</a:t>
            </a:r>
            <a:r>
              <a:rPr lang="ko-KR" altLang="en-US" sz="2200"/>
              <a:t>이 개인적으로는 크게 와닿지 않습니다.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제이쿼리에서 리액트로 넘어갔던 시점이나 앞으로 새롭게 파생될 프레임워크의 러닝커브에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 </a:t>
            </a:r>
            <a:r>
              <a:rPr lang="ko-KR" altLang="en-US" sz="2200">
                <a:solidFill>
                  <a:schemeClr val="dk2"/>
                </a:solidFill>
              </a:rPr>
              <a:t>바닐라가 근본적으로 중요한가</a:t>
            </a:r>
            <a:r>
              <a:rPr lang="ko-KR" altLang="en-US" sz="2200"/>
              <a:t>는 의문입니다.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대부분의 프론트 개발자는 바닐라의 동작원리나 바닐라로 코딩하는 방법보다는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>
                <a:solidFill>
                  <a:schemeClr val="dk2"/>
                </a:solidFill>
              </a:rPr>
              <a:t>보다 실무적인 기술과 최적화 기법을 필요</a:t>
            </a:r>
            <a:r>
              <a:rPr lang="ko-KR" altLang="en-US" sz="2200"/>
              <a:t>로 할 것이라고 생각합니다.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브라우저 최적화를 위한 JS지식들은 필요에 의해 그때그때 공부하면 된다고 생각하고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새로운 패러다임이 나올거고 새로운 프레임워크가 생겨날텐데</a:t>
            </a:r>
            <a:r>
              <a:rPr lang="en-US" altLang="ko-KR" sz="2200"/>
              <a:t>,</a:t>
            </a:r>
            <a:r>
              <a:rPr lang="ko-KR" altLang="en-US" sz="2200"/>
              <a:t> 과연 그때 바닐라의 동작 원리가 </a:t>
            </a:r>
            <a:r>
              <a:rPr lang="ko-KR" altLang="en-US" sz="2200">
                <a:solidFill>
                  <a:schemeClr val="dk2"/>
                </a:solidFill>
              </a:rPr>
              <a:t>생산성에 도움을 주고 실무적인 내용에 얼마만큼 도움을 줄 수 있는가에 대한 물음표</a:t>
            </a:r>
            <a:r>
              <a:rPr lang="ko-KR" altLang="en-US" sz="2200"/>
              <a:t>는 항상 생깁니다.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결국 </a:t>
            </a:r>
            <a:r>
              <a:rPr lang="ko-KR" altLang="en-US" sz="2200">
                <a:solidFill>
                  <a:schemeClr val="dk2"/>
                </a:solidFill>
              </a:rPr>
              <a:t>새로운 패러다임에  적응하고 보다 효율적으로 문제를 해결할 수  있는 능력</a:t>
            </a:r>
            <a:r>
              <a:rPr lang="ko-KR" altLang="en-US" sz="2200"/>
              <a:t>이 중요하다고 생각하고 있습니다</a:t>
            </a:r>
            <a:endParaRPr lang="ko-KR" altLang="en-US" sz="2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Vanilla JS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sz="2200"/>
              <a:t>프레임워크나 라이브러리를 무조건 금지하자는 의미가 아니라,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거기에 지나치게 의존하지 말자는 것이 핵심</a:t>
            </a:r>
            <a:r>
              <a:rPr lang="en-US" altLang="ko-KR" sz="2200"/>
              <a:t>.</a:t>
            </a:r>
            <a:endParaRPr lang="en-US" altLang="ko-KR" sz="2200"/>
          </a:p>
          <a:p>
            <a:pPr marL="0" lvl="0" indent="0">
              <a:buNone/>
              <a:defRPr/>
            </a:pPr>
            <a:endParaRPr lang="en-US" altLang="ko-KR" sz="2200"/>
          </a:p>
          <a:p>
            <a:pPr marL="0" lvl="0" indent="0">
              <a:buNone/>
              <a:defRPr/>
            </a:pPr>
            <a:r>
              <a:rPr lang="ko-KR" altLang="en-US" sz="2200"/>
              <a:t> 제이쿼리든 리액트든 마법처럼 기능을 구현해주는</a:t>
            </a:r>
            <a:r>
              <a:rPr lang="en-US" altLang="ko-KR" sz="2200"/>
              <a:t>,</a:t>
            </a:r>
            <a:r>
              <a:rPr lang="ko-KR" altLang="en-US" sz="2200"/>
              <a:t>  프레임워크나 라이브러리의 본질을 알고 쓰자는 움직임인 것이죠.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프레임워크나 라이브러리는 언제든 바뀔 수 있으므로 바닐라 JS에 대한 이해를 중요하게 생각하는 거예요.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프레임워크가 계속 바뀌기 때문에 코어라고 불리는 Vanilla JS에 대한 이해도를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특히나 프론트엔드에서 중요하게 평가를 하고 있어요.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49</Pages>
  <Paragraphs>569</Paragraphs>
  <Words>2388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chocojhkim@live.com</dc:creator>
  <cp:lastModifiedBy>bms</cp:lastModifiedBy>
  <dc:title>HTML</dc:title>
  <dcterms:modified xsi:type="dcterms:W3CDTF">2024-07-31T03:44:37Z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