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8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83" r:id="rId9"/>
    <p:sldId id="284" r:id="rId10"/>
    <p:sldId id="290" r:id="rId11"/>
    <p:sldId id="291" r:id="rId12"/>
    <p:sldId id="292" r:id="rId13"/>
    <p:sldId id="261" r:id="rId14"/>
    <p:sldId id="262" r:id="rId15"/>
    <p:sldId id="286" r:id="rId16"/>
    <p:sldId id="288" r:id="rId17"/>
    <p:sldId id="263" r:id="rId18"/>
    <p:sldId id="264" r:id="rId19"/>
    <p:sldId id="265" r:id="rId20"/>
    <p:sldId id="266" r:id="rId21"/>
    <p:sldId id="267" r:id="rId22"/>
    <p:sldId id="289" r:id="rId23"/>
    <p:sldId id="268" r:id="rId24"/>
    <p:sldId id="269" r:id="rId25"/>
    <p:sldId id="270" r:id="rId26"/>
    <p:sldId id="271" r:id="rId27"/>
    <p:sldId id="272" r:id="rId28"/>
    <p:sldId id="273" r:id="rId29"/>
    <p:sldId id="276" r:id="rId30"/>
    <p:sldId id="277" r:id="rId31"/>
    <p:sldId id="278" r:id="rId32"/>
    <p:sldId id="279" r:id="rId33"/>
    <p:sldId id="280" r:id="rId34"/>
    <p:sldId id="281" r:id="rId35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3BF30400-1CD3-4976-A1DB-0224292285D2}" name="HTML5">
          <p14:sldIdLst/>
        </p14:section>
        <p14:section id="{D2C78D48-A115-4072-A02C-4ED1383C6250}" name="CSS3">
          <p14:sldIdLst/>
        </p14:section>
        <p14:section id="{21A0D544-C98B-4767-8E9B-BFA545D479FA}" name="Javascript">
          <p14:sldIdLst>
            <p14:sldId id="256"/>
            <p14:sldId id="257"/>
            <p14:sldId id="258"/>
            <p14:sldId id="259"/>
            <p14:sldId id="260"/>
            <p14:sldId id="283"/>
            <p14:sldId id="284"/>
            <p14:sldId id="290"/>
            <p14:sldId id="291"/>
            <p14:sldId id="292"/>
            <p14:sldId id="261"/>
            <p14:sldId id="262"/>
            <p14:sldId id="286"/>
            <p14:sldId id="288"/>
            <p14:sldId id="263"/>
            <p14:sldId id="264"/>
            <p14:sldId id="265"/>
            <p14:sldId id="266"/>
            <p14:sldId id="267"/>
            <p14:sldId id="289"/>
            <p14:sldId id="268"/>
            <p14:sldId id="269"/>
            <p14:sldId id="270"/>
            <p14:sldId id="271"/>
            <p14:sldId id="272"/>
            <p14:sldId id="273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3375" autoAdjust="0"/>
    <p:restoredTop sz="93514" autoAdjust="0"/>
  </p:normalViewPr>
  <p:slideViewPr>
    <p:cSldViewPr snapToGrid="0">
      <p:cViewPr varScale="1">
        <p:scale>
          <a:sx n="100" d="100"/>
          <a:sy n="100" d="100"/>
        </p:scale>
        <p:origin x="-936" y="-96"/>
      </p:cViewPr>
      <p:guideLst>
        <p:guide orient="horz" pos="2805"/>
        <p:guide pos="37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19"/>
        <p:guide pos="2230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presProps" Target="presProps.xml"  /><Relationship Id="rId37" Type="http://schemas.openxmlformats.org/officeDocument/2006/relationships/viewProps" Target="viewProps.xml"  /><Relationship Id="rId38" Type="http://schemas.openxmlformats.org/officeDocument/2006/relationships/theme" Target="theme/theme1.xml"  /><Relationship Id="rId39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ko.wikipedia.org/wiki/1972%EB%85%84" TargetMode="External" /><Relationship Id="rId3" Type="http://schemas.openxmlformats.org/officeDocument/2006/relationships/hyperlink" Target="http://ko.wikipedia.org/wiki/1%EC%9B%94_1%EC%9D%BC" TargetMode="External" /><Relationship Id="rId4" Type="http://schemas.openxmlformats.org/officeDocument/2006/relationships/hyperlink" Target="http://ko.wikipedia.org/wiki/%EA%B7%B8%EB%A6%AC%EB%8B%88%EC%B9%98_%ED%8F%89%EA%B7%A0%EC%8B%9C" TargetMode="External"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09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ko-KR" altLang="en-US" dirty="0" smtClean="0">
                <a:latin typeface="+mj-lt"/>
              </a:rPr>
              <a:t>자바스크립트 객체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0521584"/>
      </p:ext>
    </p:extLst>
  </p:cSld>
  <p:clrMapOvr>
    <a:masterClrMapping/>
  </p:clrMapOvr>
  <p:transition spd="med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구조분해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300"/>
              <a:t>함수의 매개변수로 전달된 객체를 구조분해 하기</a:t>
            </a:r>
            <a:endParaRPr lang="en-US" altLang="ko-KR" sz="2300"/>
          </a:p>
          <a:p>
            <a:pPr marL="0" lvl="0" indent="0">
              <a:buNone/>
              <a:defRPr/>
            </a:pPr>
            <a:r>
              <a:rPr lang="en-US" altLang="ko-KR" sz="2300"/>
              <a:t>function printUser(user){</a:t>
            </a:r>
            <a:endParaRPr lang="en-US" altLang="ko-KR" sz="2300"/>
          </a:p>
          <a:p>
            <a:pPr marL="0" lvl="0" indent="0">
              <a:buNone/>
              <a:defRPr/>
            </a:pPr>
            <a:r>
              <a:rPr lang="en-US" altLang="ko-KR" sz="2300"/>
              <a:t>  console.log(`${user,name}님은 ${user.age}살 이예요`);</a:t>
            </a:r>
            <a:endParaRPr lang="en-US" altLang="ko-KR" sz="2300"/>
          </a:p>
          <a:p>
            <a:pPr marL="0" lvl="0" indent="0">
              <a:buNone/>
              <a:defRPr/>
            </a:pPr>
            <a:r>
              <a:rPr lang="en-US" altLang="ko-KR" sz="2300"/>
              <a:t>}</a:t>
            </a:r>
            <a:endParaRPr lang="en-US" altLang="ko-KR" sz="2300"/>
          </a:p>
          <a:p>
            <a:pPr marL="0" lvl="0" indent="0">
              <a:buNone/>
              <a:defRPr/>
            </a:pPr>
            <a:r>
              <a:rPr lang="en-US" altLang="ko-KR" sz="2300"/>
              <a:t>function printUser( {name, age}){</a:t>
            </a:r>
            <a:endParaRPr lang="en-US" altLang="ko-KR" sz="2300"/>
          </a:p>
          <a:p>
            <a:pPr marL="0" lvl="0" indent="0">
              <a:buNone/>
              <a:defRPr/>
            </a:pPr>
            <a:r>
              <a:rPr lang="en-US" altLang="ko-KR" sz="2300"/>
              <a:t>  console.log(`${name}님은 ${age}살 이예요`);</a:t>
            </a:r>
            <a:endParaRPr lang="en-US" altLang="ko-KR" sz="2300"/>
          </a:p>
          <a:p>
            <a:pPr marL="0" lvl="0" indent="0">
              <a:buNone/>
              <a:defRPr/>
            </a:pPr>
            <a:r>
              <a:rPr lang="en-US" altLang="ko-KR" sz="2300"/>
              <a:t>}</a:t>
            </a:r>
            <a:endParaRPr lang="en-US" altLang="ko-KR" sz="2300"/>
          </a:p>
          <a:p>
            <a:pPr marL="0" lvl="0" indent="0">
              <a:buNone/>
              <a:defRPr/>
            </a:pPr>
            <a:endParaRPr lang="en-US" altLang="ko-KR" sz="2300"/>
          </a:p>
          <a:p>
            <a:pPr marL="0" lvl="0" indent="0">
              <a:buNone/>
              <a:defRPr/>
            </a:pPr>
            <a:r>
              <a:rPr lang="en-US" altLang="ko-KR" sz="2300"/>
              <a:t>printUser({name : “철수” , age : 25})</a:t>
            </a:r>
            <a:endParaRPr lang="en-US" altLang="ko-KR" sz="23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082122" y="1335405"/>
            <a:ext cx="6104392" cy="67684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2100">
                <a:latin typeface="+mj-lt"/>
              </a:rPr>
              <a:t>function </a:t>
            </a:r>
            <a:r>
              <a:rPr lang="en-US" altLang="ko-KR" sz="2100" b="1">
                <a:latin typeface="+mj-lt"/>
              </a:rPr>
              <a:t>MyCar</a:t>
            </a:r>
            <a:r>
              <a:rPr lang="en-US" altLang="ko-KR" sz="2100">
                <a:latin typeface="+mj-lt"/>
              </a:rPr>
              <a:t>(model, color, speed) {</a:t>
            </a:r>
            <a:endParaRPr lang="en-US" altLang="ko-KR" sz="2100">
              <a:latin typeface="+mj-lt"/>
            </a:endParaRPr>
          </a:p>
          <a:p>
            <a:pPr lvl="1">
              <a:defRPr/>
            </a:pPr>
            <a:r>
              <a:rPr lang="en-US" altLang="ko-KR" sz="2100">
                <a:latin typeface="+mj-lt"/>
              </a:rPr>
              <a:t>this.model = model;</a:t>
            </a:r>
            <a:endParaRPr lang="en-US" altLang="ko-KR" sz="2100">
              <a:latin typeface="+mj-lt"/>
            </a:endParaRPr>
          </a:p>
          <a:p>
            <a:pPr lvl="1">
              <a:defRPr/>
            </a:pPr>
            <a:r>
              <a:rPr lang="en-US" altLang="ko-KR" sz="2100">
                <a:latin typeface="+mj-lt"/>
              </a:rPr>
              <a:t>this.color = color;</a:t>
            </a:r>
            <a:endParaRPr lang="en-US" altLang="ko-KR" sz="2100">
              <a:latin typeface="+mj-lt"/>
            </a:endParaRPr>
          </a:p>
          <a:p>
            <a:pPr lvl="1">
              <a:defRPr/>
            </a:pPr>
            <a:r>
              <a:rPr lang="en-US" altLang="ko-KR" sz="2100">
                <a:latin typeface="+mj-lt"/>
              </a:rPr>
              <a:t>this.speed = speed;</a:t>
            </a:r>
            <a:endParaRPr lang="en-US" altLang="ko-KR" sz="2100">
              <a:latin typeface="+mj-lt"/>
            </a:endParaRPr>
          </a:p>
          <a:p>
            <a:pPr lvl="1">
              <a:defRPr/>
            </a:pPr>
            <a:endParaRPr lang="en-US" altLang="ko-KR" sz="2100">
              <a:latin typeface="+mj-lt"/>
            </a:endParaRPr>
          </a:p>
          <a:p>
            <a:pPr lvl="1">
              <a:defRPr/>
            </a:pPr>
            <a:r>
              <a:rPr lang="en-US" altLang="ko-KR" sz="2100">
                <a:latin typeface="+mj-lt"/>
              </a:rPr>
              <a:t>this.brake = function() {</a:t>
            </a:r>
            <a:endParaRPr lang="en-US" altLang="ko-KR" sz="2100">
              <a:latin typeface="+mj-lt"/>
            </a:endParaRPr>
          </a:p>
          <a:p>
            <a:pPr lvl="1">
              <a:defRPr/>
            </a:pPr>
            <a:r>
              <a:rPr lang="en-US" altLang="ko-KR" sz="2100">
                <a:latin typeface="+mj-lt"/>
              </a:rPr>
              <a:t>	this.speed = 0;</a:t>
            </a:r>
            <a:endParaRPr lang="en-US" altLang="ko-KR" sz="2100">
              <a:latin typeface="+mj-lt"/>
            </a:endParaRPr>
          </a:p>
          <a:p>
            <a:pPr lvl="1">
              <a:defRPr/>
            </a:pPr>
            <a:r>
              <a:rPr lang="en-US" altLang="ko-KR" sz="2100">
                <a:latin typeface="+mj-lt"/>
              </a:rPr>
              <a:t>}</a:t>
            </a:r>
            <a:endParaRPr lang="en-US" altLang="ko-KR" sz="2100">
              <a:latin typeface="+mj-lt"/>
            </a:endParaRPr>
          </a:p>
          <a:p>
            <a:pPr lvl="1">
              <a:defRPr/>
            </a:pPr>
            <a:r>
              <a:rPr lang="en-US" altLang="ko-KR" sz="2100">
                <a:latin typeface="+mj-lt"/>
              </a:rPr>
              <a:t>this.accel = function() {</a:t>
            </a:r>
            <a:endParaRPr lang="en-US" altLang="ko-KR" sz="2100">
              <a:latin typeface="+mj-lt"/>
            </a:endParaRPr>
          </a:p>
          <a:p>
            <a:pPr lvl="1">
              <a:defRPr/>
            </a:pPr>
            <a:r>
              <a:rPr lang="en-US" altLang="ko-KR" sz="2100">
                <a:latin typeface="+mj-lt"/>
              </a:rPr>
              <a:t>	this.speed = 150;</a:t>
            </a:r>
            <a:endParaRPr lang="en-US" altLang="ko-KR" sz="2100">
              <a:latin typeface="+mj-lt"/>
            </a:endParaRPr>
          </a:p>
          <a:p>
            <a:pPr lvl="1">
              <a:defRPr/>
            </a:pPr>
            <a:r>
              <a:rPr lang="en-US" altLang="ko-KR" sz="2100">
                <a:latin typeface="+mj-lt"/>
              </a:rPr>
              <a:t>}</a:t>
            </a:r>
            <a:endParaRPr lang="en-US" altLang="ko-KR" sz="2100">
              <a:latin typeface="+mj-lt"/>
            </a:endParaRPr>
          </a:p>
          <a:p>
            <a:pPr lvl="0">
              <a:defRPr/>
            </a:pPr>
            <a:r>
              <a:rPr lang="en-US" altLang="ko-KR" sz="2100">
                <a:latin typeface="+mj-lt"/>
              </a:rPr>
              <a:t>}</a:t>
            </a:r>
            <a:endParaRPr lang="en-US" altLang="ko-KR" sz="2100">
              <a:latin typeface="+mj-lt"/>
            </a:endParaRPr>
          </a:p>
          <a:p>
            <a:pPr lvl="0">
              <a:defRPr/>
            </a:pPr>
            <a:r>
              <a:rPr lang="en-US" altLang="ko-KR" sz="2400">
                <a:latin typeface="+mj-lt"/>
              </a:rPr>
              <a:t>const myCar = </a:t>
            </a:r>
            <a:endParaRPr lang="en-US" altLang="ko-KR" sz="2400">
              <a:latin typeface="+mj-lt"/>
            </a:endParaRPr>
          </a:p>
          <a:p>
            <a:pPr lvl="0">
              <a:defRPr/>
            </a:pPr>
            <a:r>
              <a:rPr lang="en-US" altLang="ko-KR" sz="2400" b="1">
                <a:latin typeface="+mj-lt"/>
              </a:rPr>
              <a:t>      new</a:t>
            </a:r>
            <a:r>
              <a:rPr lang="en-US" altLang="ko-KR" sz="2400">
                <a:latin typeface="+mj-lt"/>
              </a:rPr>
              <a:t> </a:t>
            </a:r>
            <a:r>
              <a:rPr lang="en-US" altLang="ko-KR" sz="2400" b="1">
                <a:latin typeface="+mj-lt"/>
              </a:rPr>
              <a:t>MyCar</a:t>
            </a:r>
            <a:r>
              <a:rPr lang="en-US" altLang="ko-KR" sz="2400">
                <a:latin typeface="+mj-lt"/>
              </a:rPr>
              <a:t>(“BMW“,  "gray", 100);</a:t>
            </a:r>
            <a:endParaRPr lang="en-US" altLang="ko-KR" sz="2400">
              <a:latin typeface="+mj-lt"/>
            </a:endParaRPr>
          </a:p>
          <a:p>
            <a:pPr lvl="0">
              <a:defRPr/>
            </a:pPr>
            <a:endParaRPr lang="en-US" altLang="ko-KR" sz="2400">
              <a:latin typeface="+mj-lt"/>
            </a:endParaRPr>
          </a:p>
          <a:p>
            <a:pPr lvl="0">
              <a:defRPr/>
            </a:pPr>
            <a:r>
              <a:rPr lang="en-US" altLang="ko-KR" sz="1900">
                <a:latin typeface="+mj-lt"/>
              </a:rPr>
              <a:t>myCar </a:t>
            </a:r>
            <a:r>
              <a:rPr lang="ko-KR" altLang="en-US" sz="1900">
                <a:latin typeface="+mj-lt"/>
              </a:rPr>
              <a:t>객체가</a:t>
            </a:r>
            <a:r>
              <a:rPr lang="en-US" altLang="ko-KR" sz="1900">
                <a:latin typeface="+mj-lt"/>
              </a:rPr>
              <a:t> </a:t>
            </a:r>
            <a:r>
              <a:rPr lang="ko-KR" altLang="en-US" sz="1900">
                <a:latin typeface="+mj-lt"/>
              </a:rPr>
              <a:t>생성될때 </a:t>
            </a:r>
            <a:r>
              <a:rPr lang="en-US" altLang="ko-KR" sz="1900">
                <a:latin typeface="+mj-lt"/>
              </a:rPr>
              <a:t>MyCar</a:t>
            </a:r>
            <a:r>
              <a:rPr lang="ko-KR" altLang="en-US" sz="1900">
                <a:latin typeface="+mj-lt"/>
              </a:rPr>
              <a:t>프로토타입객체도 생성</a:t>
            </a:r>
            <a:r>
              <a:rPr lang="en-US" altLang="ko-KR" sz="1900">
                <a:latin typeface="+mj-lt"/>
              </a:rPr>
              <a:t>.</a:t>
            </a:r>
            <a:endParaRPr lang="en-US" altLang="ko-KR" sz="1900">
              <a:latin typeface="+mj-lt"/>
            </a:endParaRPr>
          </a:p>
          <a:p>
            <a:pPr lvl="0">
              <a:defRPr/>
            </a:pPr>
            <a:endParaRPr lang="en-US" altLang="ko-KR" sz="1900">
              <a:latin typeface="+mj-lt"/>
            </a:endParaRPr>
          </a:p>
          <a:p>
            <a:pPr lvl="0">
              <a:defRPr/>
            </a:pPr>
            <a:r>
              <a:rPr lang="en-US" altLang="ko-KR" sz="1900">
                <a:latin typeface="+mj-lt"/>
              </a:rPr>
              <a:t>MyCar</a:t>
            </a:r>
            <a:r>
              <a:rPr lang="ko-KR" altLang="en-US" sz="1900">
                <a:latin typeface="+mj-lt"/>
              </a:rPr>
              <a:t>생성자 함수는 </a:t>
            </a:r>
            <a:r>
              <a:rPr lang="en-US" altLang="ko-KR" sz="1900">
                <a:latin typeface="+mj-lt"/>
              </a:rPr>
              <a:t>protptype </a:t>
            </a:r>
            <a:r>
              <a:rPr lang="ko-KR" altLang="en-US" sz="1900">
                <a:latin typeface="+mj-lt"/>
              </a:rPr>
              <a:t>프로퍼티로</a:t>
            </a:r>
            <a:r>
              <a:rPr lang="en-US" altLang="ko-KR" sz="1900">
                <a:latin typeface="+mj-lt"/>
              </a:rPr>
              <a:t> MyCar </a:t>
            </a:r>
            <a:r>
              <a:rPr lang="ko-KR" altLang="en-US" sz="1900">
                <a:latin typeface="+mj-lt"/>
              </a:rPr>
              <a:t>프로토타입객체를 가리킴</a:t>
            </a:r>
            <a:endParaRPr lang="ko-KR" altLang="en-US" sz="1900">
              <a:latin typeface="+mj-lt"/>
            </a:endParaRPr>
          </a:p>
          <a:p>
            <a:pPr lvl="0">
              <a:defRPr/>
            </a:pPr>
            <a:endParaRPr lang="ko-KR" altLang="en-US" sz="1900">
              <a:latin typeface="+mj-lt"/>
            </a:endParaRPr>
          </a:p>
          <a:p>
            <a:pPr lvl="0">
              <a:defRPr/>
            </a:pPr>
            <a:r>
              <a:rPr lang="en-US" altLang="ko-KR" sz="1900">
                <a:latin typeface="+mj-lt"/>
              </a:rPr>
              <a:t>myCar</a:t>
            </a:r>
            <a:r>
              <a:rPr lang="ko-KR" altLang="en-US" sz="1900">
                <a:latin typeface="+mj-lt"/>
              </a:rPr>
              <a:t>객체는 프로토타입객체를 부모로 갖는다</a:t>
            </a:r>
            <a:endParaRPr lang="ko-KR" altLang="en-US" sz="190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18675" y="315236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생성자를 이용한 객체 생성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6" name="직사각형 5"/>
          <p:cNvSpPr/>
          <p:nvPr/>
        </p:nvSpPr>
        <p:spPr>
          <a:xfrm>
            <a:off x="737937" y="1849891"/>
            <a:ext cx="3996671" cy="403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 sz="2400">
                <a:latin typeface="+mj-lt"/>
              </a:rPr>
              <a:t>  </a:t>
            </a:r>
            <a:r>
              <a:rPr lang="en-US" altLang="ko-KR" sz="2000" b="1">
                <a:solidFill>
                  <a:srgbClr val="009e00"/>
                </a:solidFill>
                <a:latin typeface="+mj-lt"/>
              </a:rPr>
              <a:t>//</a:t>
            </a:r>
            <a:r>
              <a:rPr lang="ko-KR" altLang="en-US" sz="2000" b="1">
                <a:solidFill>
                  <a:srgbClr val="009e00"/>
                </a:solidFill>
                <a:latin typeface="+mj-lt"/>
              </a:rPr>
              <a:t>생성자 함수는 대문자로</a:t>
            </a:r>
            <a:endParaRPr lang="ko-KR" altLang="en-US" sz="2000" b="1">
              <a:solidFill>
                <a:srgbClr val="009e00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2400">
                <a:latin typeface="+mj-lt"/>
              </a:rPr>
              <a:t>f</a:t>
            </a:r>
            <a:r>
              <a:rPr lang="en-US" altLang="ko-KR" sz="2200">
                <a:latin typeface="+mj-lt"/>
              </a:rPr>
              <a:t>unction </a:t>
            </a:r>
            <a:r>
              <a:rPr lang="ko-KR" altLang="en-US" sz="2200" b="1">
                <a:solidFill>
                  <a:srgbClr val="ff0000"/>
                </a:solidFill>
                <a:latin typeface="+mj-lt"/>
              </a:rPr>
              <a:t>클래스 이름</a:t>
            </a:r>
            <a:r>
              <a:rPr lang="en-US" altLang="ko-KR" sz="2200">
                <a:latin typeface="+mj-lt"/>
              </a:rPr>
              <a:t>() {</a:t>
            </a:r>
            <a:endParaRPr lang="en-US" altLang="ko-KR" sz="2200">
              <a:latin typeface="+mj-lt"/>
            </a:endParaRPr>
          </a:p>
          <a:p>
            <a:pPr lvl="0">
              <a:defRPr/>
            </a:pPr>
            <a:r>
              <a:rPr lang="en-US" altLang="ko-KR" sz="2200">
                <a:latin typeface="+mj-lt"/>
              </a:rPr>
              <a:t>  this.property1 = </a:t>
            </a:r>
            <a:r>
              <a:rPr lang="ko-KR" altLang="en-US" sz="2200">
                <a:latin typeface="+mj-lt"/>
              </a:rPr>
              <a:t>초기값</a:t>
            </a:r>
            <a:r>
              <a:rPr lang="en-US" altLang="ko-KR" sz="2200">
                <a:latin typeface="+mj-lt"/>
              </a:rPr>
              <a:t>;</a:t>
            </a:r>
            <a:endParaRPr lang="en-US" altLang="ko-KR" sz="2200">
              <a:latin typeface="+mj-lt"/>
            </a:endParaRPr>
          </a:p>
          <a:p>
            <a:pPr lvl="0">
              <a:defRPr/>
            </a:pPr>
            <a:r>
              <a:rPr lang="en-US" altLang="ko-KR" sz="2200">
                <a:latin typeface="+mj-lt"/>
              </a:rPr>
              <a:t>  this.property2 = </a:t>
            </a:r>
            <a:r>
              <a:rPr lang="ko-KR" altLang="en-US" sz="2200">
                <a:latin typeface="+mj-lt"/>
              </a:rPr>
              <a:t>초기값</a:t>
            </a:r>
            <a:r>
              <a:rPr lang="en-US" altLang="ko-KR" sz="2200">
                <a:latin typeface="+mj-lt"/>
              </a:rPr>
              <a:t>;</a:t>
            </a:r>
            <a:endParaRPr lang="en-US" altLang="ko-KR" sz="2200">
              <a:latin typeface="+mj-lt"/>
            </a:endParaRPr>
          </a:p>
          <a:p>
            <a:pPr lvl="0">
              <a:defRPr/>
            </a:pPr>
            <a:r>
              <a:rPr lang="en-US" altLang="ko-KR" sz="2200">
                <a:latin typeface="+mj-lt"/>
              </a:rPr>
              <a:t>  </a:t>
            </a:r>
            <a:endParaRPr lang="en-US" altLang="ko-KR" sz="2200">
              <a:latin typeface="+mj-lt"/>
            </a:endParaRPr>
          </a:p>
          <a:p>
            <a:pPr lvl="0">
              <a:defRPr/>
            </a:pPr>
            <a:r>
              <a:rPr lang="en-US" altLang="ko-KR" sz="2200">
                <a:latin typeface="+mj-lt"/>
              </a:rPr>
              <a:t>  this.method1 = function() {</a:t>
            </a:r>
            <a:endParaRPr lang="en-US" altLang="ko-KR" sz="2200">
              <a:latin typeface="+mj-lt"/>
            </a:endParaRPr>
          </a:p>
          <a:p>
            <a:pPr lvl="0">
              <a:defRPr/>
            </a:pPr>
            <a:r>
              <a:rPr lang="en-US" altLang="ko-KR" sz="2200">
                <a:latin typeface="+mj-lt"/>
              </a:rPr>
              <a:t> </a:t>
            </a:r>
            <a:r>
              <a:rPr lang="ko-KR" altLang="en-US" sz="2200">
                <a:latin typeface="+mj-lt"/>
              </a:rPr>
              <a:t> </a:t>
            </a:r>
            <a:r>
              <a:rPr lang="en-US" altLang="ko-KR" sz="2200">
                <a:latin typeface="+mj-lt"/>
              </a:rPr>
              <a:t>}</a:t>
            </a:r>
            <a:endParaRPr lang="en-US" altLang="ko-KR" sz="2200">
              <a:latin typeface="+mj-lt"/>
            </a:endParaRPr>
          </a:p>
          <a:p>
            <a:pPr lvl="0">
              <a:defRPr/>
            </a:pPr>
            <a:r>
              <a:rPr lang="en-US" altLang="ko-KR" sz="2200">
                <a:latin typeface="+mj-lt"/>
              </a:rPr>
              <a:t>  this.method2 = function() {</a:t>
            </a:r>
            <a:endParaRPr lang="en-US" altLang="ko-KR" sz="2200">
              <a:latin typeface="+mj-lt"/>
            </a:endParaRPr>
          </a:p>
          <a:p>
            <a:pPr lvl="0">
              <a:defRPr/>
            </a:pPr>
            <a:r>
              <a:rPr lang="en-US" altLang="ko-KR" sz="2200">
                <a:latin typeface="+mj-lt"/>
              </a:rPr>
              <a:t>  }</a:t>
            </a:r>
            <a:endParaRPr lang="en-US" altLang="ko-KR" sz="2200">
              <a:latin typeface="+mj-lt"/>
            </a:endParaRPr>
          </a:p>
          <a:p>
            <a:pPr lvl="0">
              <a:defRPr/>
            </a:pPr>
            <a:r>
              <a:rPr lang="en-US" altLang="ko-KR" sz="2200">
                <a:latin typeface="+mj-lt"/>
              </a:rPr>
              <a:t>}</a:t>
            </a:r>
            <a:endParaRPr lang="en-US" altLang="ko-KR" sz="2200">
              <a:latin typeface="+mj-lt"/>
            </a:endParaRPr>
          </a:p>
          <a:p>
            <a:pPr lvl="0">
              <a:defRPr/>
            </a:pPr>
            <a:endParaRPr lang="en-US" altLang="ko-KR" sz="2400">
              <a:latin typeface="+mj-lt"/>
            </a:endParaRPr>
          </a:p>
        </p:txBody>
      </p:sp>
      <p:grpSp>
        <p:nvGrpSpPr>
          <p:cNvPr id="19" name=""/>
          <p:cNvGrpSpPr/>
          <p:nvPr/>
        </p:nvGrpSpPr>
        <p:grpSpPr>
          <a:xfrm rot="0">
            <a:off x="435251" y="5588670"/>
            <a:ext cx="4571151" cy="2474586"/>
            <a:chOff x="435251" y="5588670"/>
            <a:chExt cx="4571151" cy="2523018"/>
          </a:xfrm>
        </p:grpSpPr>
        <p:grpSp>
          <p:nvGrpSpPr>
            <p:cNvPr id="7" name="그룹 6"/>
            <p:cNvGrpSpPr/>
            <p:nvPr/>
          </p:nvGrpSpPr>
          <p:grpSpPr>
            <a:xfrm rot="0">
              <a:off x="435251" y="5588670"/>
              <a:ext cx="4571151" cy="1538467"/>
              <a:chOff x="3645388" y="9077980"/>
              <a:chExt cx="5288781" cy="2074606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3645388" y="9077980"/>
                <a:ext cx="5288781" cy="2074606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/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3803587" y="9376758"/>
                <a:ext cx="2209831" cy="36374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1600" b="0" i="0" u="none" strike="noStrike" cap="none" normalizeH="0" baseline="0">
                    <a:solidFill>
                      <a:schemeClr val="tx1"/>
                    </a:solidFill>
                    <a:effectLst/>
                    <a:latin typeface="Arial"/>
                  </a:rPr>
                  <a:t>MyCar </a:t>
                </a:r>
                <a:r>
                  <a:rPr kumimoji="0" lang="ko-KR" altLang="en-US" sz="1600" b="0" i="0" u="none" strike="noStrike" cap="none" normalizeH="0" baseline="0">
                    <a:solidFill>
                      <a:schemeClr val="tx1"/>
                    </a:solidFill>
                    <a:effectLst/>
                    <a:latin typeface="Arial"/>
                  </a:rPr>
                  <a:t>생성자함수</a:t>
                </a:r>
                <a:endParaRPr kumimoji="0" lang="ko-KR" altLang="en-US" sz="1600" b="0" i="0" u="none" strike="noStrike" cap="none" normalizeH="0" baseline="0"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150696" y="9210501"/>
                <a:ext cx="1058764" cy="37157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1600" b="0" i="0" u="none" strike="noStrike" cap="none" normalizeH="0" baseline="0">
                    <a:solidFill>
                      <a:schemeClr val="tx1"/>
                    </a:solidFill>
                    <a:effectLst/>
                    <a:latin typeface="Arial"/>
                  </a:rPr>
                  <a:t>MyCar</a:t>
                </a:r>
                <a:endParaRPr kumimoji="0" lang="ko-KR" altLang="en-US" sz="1600" b="0" i="0" u="none" strike="noStrike" cap="none" normalizeH="0" baseline="0">
                  <a:solidFill>
                    <a:schemeClr val="tx1"/>
                  </a:solidFill>
                  <a:effectLst/>
                  <a:latin typeface="Arial"/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9167" y="7404996"/>
              <a:ext cx="2227621" cy="70669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l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6" name="가로 글상자 15"/>
            <p:cNvSpPr txBox="1"/>
            <p:nvPr/>
          </p:nvSpPr>
          <p:spPr>
            <a:xfrm>
              <a:off x="1453532" y="7429471"/>
              <a:ext cx="1911250" cy="65564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myCar </a:t>
              </a:r>
              <a:r>
                <a:rPr lang="ko-KR" altLang="en-US"/>
                <a:t>객체</a:t>
              </a:r>
              <a:endParaRPr lang="ko-KR" altLang="en-US"/>
            </a:p>
            <a:p>
              <a:pPr lvl="0">
                <a:defRPr/>
              </a:pPr>
              <a:r>
                <a:rPr lang="en-US" altLang="ko-KR"/>
                <a:t>_proto_</a:t>
              </a:r>
              <a:endParaRPr lang="en-US" altLang="ko-KR"/>
            </a:p>
          </p:txBody>
        </p:sp>
        <p:cxnSp>
          <p:nvCxnSpPr>
            <p:cNvPr id="18" name="화살표 17"/>
            <p:cNvCxnSpPr/>
            <p:nvPr/>
          </p:nvCxnSpPr>
          <p:spPr>
            <a:xfrm rot="5400000" flipH="1" flipV="1">
              <a:off x="3324292" y="6973794"/>
              <a:ext cx="484323" cy="4520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tailEnd type="arrow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생성자를 이용한 객체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21194"/>
            <a:ext cx="11262614" cy="6451962"/>
          </a:xfrm>
        </p:spPr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6553199" y="1608537"/>
            <a:ext cx="4936151" cy="3185807"/>
            <a:chOff x="6409592" y="5350998"/>
            <a:chExt cx="4483198" cy="2777490"/>
          </a:xfrm>
        </p:grpSpPr>
        <p:sp>
          <p:nvSpPr>
            <p:cNvPr id="11" name="직사각형 10"/>
            <p:cNvSpPr/>
            <p:nvPr/>
          </p:nvSpPr>
          <p:spPr>
            <a:xfrm>
              <a:off x="6409592" y="5350998"/>
              <a:ext cx="4483198" cy="277749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6574154" y="5501493"/>
              <a:ext cx="4133850" cy="2476500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</p:pic>
      </p:grpSp>
      <p:sp>
        <p:nvSpPr>
          <p:cNvPr id="4" name="내용 개체 틀 2"/>
          <p:cNvSpPr txBox="1"/>
          <p:nvPr/>
        </p:nvSpPr>
        <p:spPr>
          <a:xfrm>
            <a:off x="232407" y="1673558"/>
            <a:ext cx="6207785" cy="2781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 lvl="0" latinLnBrk="1">
              <a:lnSpc>
                <a:spcPct val="100000"/>
              </a:lnSpc>
              <a:defRPr/>
            </a:pPr>
            <a:r>
              <a:rPr lang="en-US" altLang="ko-KR" sz="2400">
                <a:latin typeface="+mn-lt"/>
              </a:rPr>
              <a:t>function </a:t>
            </a:r>
            <a:r>
              <a:rPr lang="en-US" altLang="ko-KR" sz="2400" b="1">
                <a:latin typeface="+mn-lt"/>
              </a:rPr>
              <a:t>Person</a:t>
            </a:r>
            <a:r>
              <a:rPr lang="en-US" altLang="ko-KR" sz="2400">
                <a:latin typeface="+mn-lt"/>
              </a:rPr>
              <a:t>(first, last, age, eyecolor) {</a:t>
            </a:r>
            <a:br>
              <a:rPr lang="en-US" altLang="ko-KR" sz="2400">
                <a:latin typeface="+mn-lt"/>
              </a:rPr>
            </a:br>
            <a:r>
              <a:rPr lang="en-US" altLang="ko-KR" sz="2400">
                <a:latin typeface="+mn-lt"/>
              </a:rPr>
              <a:t>  this.firstName = first;</a:t>
            </a:r>
            <a:br>
              <a:rPr lang="en-US" altLang="ko-KR" sz="2400">
                <a:latin typeface="+mn-lt"/>
              </a:rPr>
            </a:br>
            <a:r>
              <a:rPr lang="en-US" altLang="ko-KR" sz="2400">
                <a:latin typeface="+mn-lt"/>
              </a:rPr>
              <a:t>  this.lastName = last;</a:t>
            </a:r>
            <a:endParaRPr lang="en-US" altLang="ko-KR" sz="2400">
              <a:latin typeface="+mn-lt"/>
            </a:endParaRPr>
          </a:p>
          <a:p>
            <a:pPr lvl="0" latinLnBrk="1">
              <a:lnSpc>
                <a:spcPct val="100000"/>
              </a:lnSpc>
              <a:defRPr/>
            </a:pPr>
            <a:r>
              <a:rPr lang="en-US" altLang="ko-KR" sz="2400">
                <a:latin typeface="+mn-lt"/>
              </a:rPr>
              <a:t>  …  </a:t>
            </a:r>
            <a:endParaRPr lang="en-US" altLang="ko-KR" sz="2400">
              <a:latin typeface="+mn-lt"/>
            </a:endParaRPr>
          </a:p>
          <a:p>
            <a:pPr lvl="0" latinLnBrk="1">
              <a:lnSpc>
                <a:spcPct val="100000"/>
              </a:lnSpc>
              <a:defRPr/>
            </a:pPr>
            <a:r>
              <a:rPr lang="en-US" altLang="ko-KR" sz="2400">
                <a:latin typeface="+mn-lt"/>
              </a:rPr>
              <a:t>}</a:t>
            </a:r>
            <a:br>
              <a:rPr lang="en-US" altLang="ko-KR" sz="2400">
                <a:latin typeface="+mn-lt"/>
              </a:rPr>
            </a:br>
            <a:r>
              <a:rPr lang="en-US" altLang="ko-KR" sz="2400">
                <a:latin typeface="+mn-lt"/>
              </a:rPr>
              <a:t>let joon = </a:t>
            </a:r>
            <a:r>
              <a:rPr lang="en-US" altLang="ko-KR" sz="2400" b="1">
                <a:latin typeface="+mn-lt"/>
              </a:rPr>
              <a:t>new Person</a:t>
            </a:r>
            <a:r>
              <a:rPr lang="en-US" altLang="ko-KR" sz="2400">
                <a:latin typeface="+mn-lt"/>
              </a:rPr>
              <a:t>(“lee”,”joon”, …);</a:t>
            </a:r>
            <a:endParaRPr lang="en-US" altLang="ko-KR" sz="2400">
              <a:latin typeface="+mn-lt"/>
            </a:endParaRPr>
          </a:p>
          <a:p>
            <a:pPr lvl="0" latinLnBrk="1">
              <a:lnSpc>
                <a:spcPct val="100000"/>
              </a:lnSpc>
              <a:defRPr/>
            </a:pPr>
            <a:r>
              <a:rPr lang="en-US" altLang="ko-KR" sz="2400">
                <a:latin typeface="+mn-lt"/>
              </a:rPr>
              <a:t>let jisoo = </a:t>
            </a:r>
            <a:r>
              <a:rPr lang="en-US" altLang="ko-KR" sz="2400" b="1">
                <a:latin typeface="+mn-lt"/>
              </a:rPr>
              <a:t>new Person</a:t>
            </a:r>
            <a:r>
              <a:rPr lang="en-US" altLang="ko-KR" sz="2400">
                <a:latin typeface="+mn-lt"/>
              </a:rPr>
              <a:t>(“ji”,”soo”,…);</a:t>
            </a:r>
            <a:endParaRPr lang="en-US" altLang="ko-KR" sz="2400">
              <a:latin typeface="+mn-lt"/>
            </a:endParaRPr>
          </a:p>
        </p:txBody>
      </p:sp>
      <p:sp>
        <p:nvSpPr>
          <p:cNvPr id="1028" name="가로 글상자 1027"/>
          <p:cNvSpPr txBox="1"/>
          <p:nvPr/>
        </p:nvSpPr>
        <p:spPr>
          <a:xfrm>
            <a:off x="176889" y="5020361"/>
            <a:ext cx="10960441" cy="35939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300"/>
              <a:t>Person() </a:t>
            </a:r>
            <a:r>
              <a:rPr lang="ko-KR" altLang="en-US" sz="2300"/>
              <a:t>생성자 함수를 정의하고    </a:t>
            </a:r>
            <a:r>
              <a:rPr lang="en-US" altLang="ko-KR" sz="2300"/>
              <a:t>joon</a:t>
            </a:r>
            <a:r>
              <a:rPr lang="ko-KR" altLang="en-US" sz="2300"/>
              <a:t> </a:t>
            </a:r>
            <a:r>
              <a:rPr lang="en-US" altLang="ko-KR" sz="2300"/>
              <a:t>, jisoo</a:t>
            </a:r>
            <a:r>
              <a:rPr lang="ko-KR" altLang="en-US" sz="2300"/>
              <a:t>객체를 생성한다 </a:t>
            </a:r>
            <a:endParaRPr lang="ko-KR" altLang="en-US" sz="2300"/>
          </a:p>
          <a:p>
            <a:pPr lvl="0">
              <a:defRPr/>
            </a:pPr>
            <a:r>
              <a:rPr lang="ko-KR" altLang="en-US" sz="2300"/>
              <a:t>이때 </a:t>
            </a:r>
            <a:r>
              <a:rPr lang="en-US" altLang="ko-KR" sz="2300"/>
              <a:t>Person</a:t>
            </a:r>
            <a:r>
              <a:rPr lang="ko-KR" altLang="en-US" sz="2300"/>
              <a:t> 프로토타입 객체도 생성된다 </a:t>
            </a:r>
            <a:endParaRPr lang="ko-KR" altLang="en-US" sz="2300"/>
          </a:p>
          <a:p>
            <a:pPr lvl="0">
              <a:defRPr/>
            </a:pPr>
            <a:r>
              <a:rPr lang="en-US" altLang="ko-KR" sz="2300"/>
              <a:t>Person()</a:t>
            </a:r>
            <a:r>
              <a:rPr lang="ko-KR" altLang="en-US" sz="2300"/>
              <a:t>생성자 함수는 </a:t>
            </a:r>
            <a:r>
              <a:rPr lang="en-US" altLang="ko-KR" sz="2300"/>
              <a:t>prototype</a:t>
            </a:r>
            <a:r>
              <a:rPr lang="ko-KR" altLang="en-US" sz="2300"/>
              <a:t>프로퍼티로 </a:t>
            </a:r>
            <a:r>
              <a:rPr lang="en-US" altLang="ko-KR" sz="2300"/>
              <a:t>Person</a:t>
            </a:r>
            <a:r>
              <a:rPr lang="ko-KR" altLang="en-US" sz="2300"/>
              <a:t>프로토타입 객체를 가리킨다         </a:t>
            </a:r>
            <a:endParaRPr lang="ko-KR" altLang="en-US" sz="2300"/>
          </a:p>
          <a:p>
            <a:pPr lvl="0">
              <a:defRPr/>
            </a:pPr>
            <a:endParaRPr lang="ko-KR" altLang="en-US" sz="2300"/>
          </a:p>
          <a:p>
            <a:pPr lvl="0">
              <a:defRPr/>
            </a:pPr>
            <a:r>
              <a:rPr lang="ko-KR" altLang="en-US" sz="2300"/>
              <a:t>생성된 </a:t>
            </a:r>
            <a:r>
              <a:rPr lang="en-US" altLang="ko-KR" sz="2300"/>
              <a:t>joon, jisoo</a:t>
            </a:r>
            <a:r>
              <a:rPr lang="ko-KR" altLang="en-US" sz="2300"/>
              <a:t> 객체는</a:t>
            </a:r>
            <a:r>
              <a:rPr lang="en-US" altLang="ko-KR" sz="2300"/>
              <a:t> Person</a:t>
            </a:r>
            <a:r>
              <a:rPr lang="ko-KR" altLang="en-US" sz="2300"/>
              <a:t>의 프로토타입 객체를 부모로 가진다</a:t>
            </a:r>
            <a:endParaRPr lang="ko-KR" altLang="en-US" sz="2300"/>
          </a:p>
          <a:p>
            <a:pPr lvl="0">
              <a:defRPr/>
            </a:pPr>
            <a:r>
              <a:rPr lang="ko-KR" altLang="en-US" sz="2300"/>
              <a:t> </a:t>
            </a:r>
            <a:r>
              <a:rPr lang="en-US" altLang="ko-KR" sz="2300"/>
              <a:t>joon, jisoo </a:t>
            </a:r>
            <a:r>
              <a:rPr lang="ko-KR" altLang="en-US" sz="2300"/>
              <a:t>객체의 </a:t>
            </a:r>
            <a:r>
              <a:rPr lang="en-US" altLang="ko-KR" sz="2300"/>
              <a:t>_proto_</a:t>
            </a:r>
            <a:r>
              <a:rPr lang="ko-KR" altLang="en-US" sz="2300"/>
              <a:t>프로퍼티는 </a:t>
            </a:r>
            <a:r>
              <a:rPr lang="en-US" altLang="ko-KR" sz="2300"/>
              <a:t>Person()</a:t>
            </a:r>
            <a:r>
              <a:rPr lang="ko-KR" altLang="en-US" sz="2300"/>
              <a:t>생성자 함수를 가리키는 것이 아니라 </a:t>
            </a:r>
            <a:r>
              <a:rPr lang="en-US" altLang="ko-KR" sz="2300"/>
              <a:t>Person</a:t>
            </a:r>
            <a:r>
              <a:rPr lang="ko-KR" altLang="en-US" sz="2300"/>
              <a:t>프로토타입객체를 가리킨다  </a:t>
            </a:r>
            <a:endParaRPr lang="ko-KR" altLang="en-US" sz="2300"/>
          </a:p>
          <a:p>
            <a:pPr lvl="0">
              <a:defRPr/>
            </a:pPr>
            <a:endParaRPr lang="ko-KR" altLang="en-US" sz="2300"/>
          </a:p>
          <a:p>
            <a:pPr lvl="0">
              <a:defRPr/>
            </a:pPr>
            <a:r>
              <a:rPr lang="ko-KR" altLang="en-US" sz="2300"/>
              <a:t>모든객체는 자신의 부모역할을 하는 프로토타입 객체를 가리키는 </a:t>
            </a:r>
            <a:r>
              <a:rPr lang="en-US" altLang="ko-KR" sz="2300"/>
              <a:t>_proto_ </a:t>
            </a:r>
            <a:r>
              <a:rPr lang="ko-KR" altLang="en-US" sz="2300"/>
              <a:t>프로퍼티를 기본으로 가진다</a:t>
            </a:r>
            <a:endParaRPr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객체에 속성과 메소드 추가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21194"/>
            <a:ext cx="11262614" cy="645196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기존에 존재하고 있던 객체에도 속성을 추가할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생성자 함수는 변경할 필요가 없다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296983" y="2948940"/>
            <a:ext cx="8080497" cy="5452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 lvl="0" latinLnBrk="1">
              <a:lnSpc>
                <a:spcPct val="100000"/>
              </a:lnSpc>
              <a:defRPr/>
            </a:pPr>
            <a:r>
              <a:rPr lang="en-US" altLang="ko-KR" sz="2400">
                <a:latin typeface="+mn-lt"/>
              </a:rPr>
              <a:t>function </a:t>
            </a:r>
            <a:r>
              <a:rPr lang="en-US" altLang="ko-KR" sz="2400" b="1">
                <a:latin typeface="+mn-lt"/>
              </a:rPr>
              <a:t>Person</a:t>
            </a:r>
            <a:r>
              <a:rPr lang="en-US" altLang="ko-KR" sz="2400">
                <a:latin typeface="+mn-lt"/>
              </a:rPr>
              <a:t>(first, last, age, eyecolor) {</a:t>
            </a:r>
            <a:br>
              <a:rPr lang="en-US" altLang="ko-KR" sz="2400">
                <a:latin typeface="+mn-lt"/>
              </a:rPr>
            </a:br>
            <a:r>
              <a:rPr lang="en-US" altLang="ko-KR" sz="2400">
                <a:latin typeface="+mn-lt"/>
              </a:rPr>
              <a:t>  this.firstName = first;</a:t>
            </a:r>
            <a:br>
              <a:rPr lang="en-US" altLang="ko-KR" sz="2400">
                <a:latin typeface="+mn-lt"/>
              </a:rPr>
            </a:br>
            <a:r>
              <a:rPr lang="en-US" altLang="ko-KR" sz="2400">
                <a:latin typeface="+mn-lt"/>
              </a:rPr>
              <a:t>  this.lastName = last;</a:t>
            </a:r>
            <a:endParaRPr lang="en-US" altLang="ko-KR" sz="2400">
              <a:latin typeface="+mn-lt"/>
            </a:endParaRPr>
          </a:p>
          <a:p>
            <a:pPr lvl="0" latinLnBrk="1">
              <a:lnSpc>
                <a:spcPct val="100000"/>
              </a:lnSpc>
              <a:defRPr/>
            </a:pPr>
            <a:r>
              <a:rPr lang="en-US" altLang="ko-KR" sz="2400">
                <a:latin typeface="+mn-lt"/>
              </a:rPr>
              <a:t>  …  </a:t>
            </a:r>
            <a:endParaRPr lang="en-US" altLang="ko-KR" sz="2400">
              <a:latin typeface="+mn-lt"/>
            </a:endParaRPr>
          </a:p>
          <a:p>
            <a:pPr lvl="0" latinLnBrk="1">
              <a:lnSpc>
                <a:spcPct val="100000"/>
              </a:lnSpc>
              <a:defRPr/>
            </a:pPr>
            <a:r>
              <a:rPr lang="en-US" altLang="ko-KR" sz="2400">
                <a:latin typeface="+mn-lt"/>
              </a:rPr>
              <a:t>}</a:t>
            </a:r>
            <a:br>
              <a:rPr lang="en-US" altLang="ko-KR" sz="2400">
                <a:latin typeface="+mn-lt"/>
              </a:rPr>
            </a:br>
            <a:r>
              <a:rPr lang="en-US" altLang="ko-KR" sz="2400" b="1">
                <a:latin typeface="+mn-lt"/>
              </a:rPr>
              <a:t>Person.prototype.getName</a:t>
            </a:r>
            <a:r>
              <a:rPr lang="en-US" altLang="ko-KR" sz="2400">
                <a:latin typeface="+mn-lt"/>
              </a:rPr>
              <a:t> = function() {</a:t>
            </a:r>
            <a:br>
              <a:rPr lang="en-US" altLang="ko-KR" sz="2400">
                <a:latin typeface="+mn-lt"/>
              </a:rPr>
            </a:br>
            <a:r>
              <a:rPr lang="en-US" altLang="ko-KR" sz="2400">
                <a:latin typeface="+mn-lt"/>
              </a:rPr>
              <a:t>  return this.firstName + “ " </a:t>
            </a:r>
            <a:endParaRPr lang="en-US" altLang="ko-KR" sz="2400">
              <a:latin typeface="+mn-lt"/>
            </a:endParaRPr>
          </a:p>
          <a:p>
            <a:pPr lvl="0" latinLnBrk="1">
              <a:lnSpc>
                <a:spcPct val="100000"/>
              </a:lnSpc>
              <a:defRPr/>
            </a:pPr>
            <a:r>
              <a:rPr lang="en-US" altLang="ko-KR" sz="2400">
                <a:latin typeface="+mn-lt"/>
              </a:rPr>
              <a:t>				+ this.lastName;</a:t>
            </a:r>
            <a:br>
              <a:rPr lang="en-US" altLang="ko-KR" sz="2400">
                <a:latin typeface="+mn-lt"/>
              </a:rPr>
            </a:br>
            <a:r>
              <a:rPr lang="en-US" altLang="ko-KR" sz="2400">
                <a:latin typeface="+mn-lt"/>
              </a:rPr>
              <a:t>};</a:t>
            </a:r>
            <a:endParaRPr lang="en-US" altLang="ko-KR" sz="2400">
              <a:latin typeface="+mn-lt"/>
            </a:endParaRPr>
          </a:p>
          <a:p>
            <a:pPr lvl="0" latinLnBrk="1">
              <a:lnSpc>
                <a:spcPct val="100000"/>
              </a:lnSpc>
              <a:defRPr/>
            </a:pPr>
            <a:endParaRPr lang="en-US" altLang="ko-KR" sz="2400">
              <a:latin typeface="+mn-lt"/>
            </a:endParaRPr>
          </a:p>
          <a:p>
            <a:pPr lvl="0" latinLnBrk="1">
              <a:lnSpc>
                <a:spcPct val="100000"/>
              </a:lnSpc>
              <a:defRPr/>
            </a:pPr>
            <a:r>
              <a:rPr lang="en-US" altLang="ko-KR" sz="2400">
                <a:latin typeface="+mn-lt"/>
              </a:rPr>
              <a:t>let joon = </a:t>
            </a:r>
            <a:r>
              <a:rPr lang="en-US" altLang="ko-KR" sz="2400" b="1">
                <a:latin typeface="+mn-lt"/>
              </a:rPr>
              <a:t>new Person</a:t>
            </a:r>
            <a:r>
              <a:rPr lang="en-US" altLang="ko-KR" sz="2400">
                <a:latin typeface="+mn-lt"/>
              </a:rPr>
              <a:t>(“lee”,”joon”, …);</a:t>
            </a:r>
            <a:endParaRPr lang="en-US" altLang="ko-KR" sz="2400">
              <a:latin typeface="+mn-lt"/>
            </a:endParaRPr>
          </a:p>
          <a:p>
            <a:pPr lvl="0" latinLnBrk="1">
              <a:lnSpc>
                <a:spcPct val="100000"/>
              </a:lnSpc>
              <a:defRPr/>
            </a:pPr>
            <a:r>
              <a:rPr lang="en-US" altLang="ko-KR" sz="2400">
                <a:latin typeface="+mn-lt"/>
              </a:rPr>
              <a:t>let jisoo = </a:t>
            </a:r>
            <a:r>
              <a:rPr lang="en-US" altLang="ko-KR" sz="2400" b="1">
                <a:latin typeface="+mn-lt"/>
              </a:rPr>
              <a:t>new Person</a:t>
            </a:r>
            <a:r>
              <a:rPr lang="en-US" altLang="ko-KR" sz="2400">
                <a:latin typeface="+mn-lt"/>
              </a:rPr>
              <a:t>(“ji”,”soo”,…);</a:t>
            </a:r>
            <a:endParaRPr lang="en-US" altLang="ko-KR" sz="2400">
              <a:latin typeface="+mn-lt"/>
            </a:endParaRPr>
          </a:p>
          <a:p>
            <a:pPr lvl="0" latinLnBrk="1">
              <a:lnSpc>
                <a:spcPct val="100000"/>
              </a:lnSpc>
              <a:defRPr/>
            </a:pPr>
            <a:r>
              <a:rPr lang="en-US" altLang="ko-KR" sz="2400">
                <a:latin typeface="+mn-lt"/>
              </a:rPr>
              <a:t>document.write(joon.getName() + “ , ”</a:t>
            </a:r>
            <a:endParaRPr lang="en-US" altLang="ko-KR" sz="2400">
              <a:latin typeface="+mn-lt"/>
            </a:endParaRPr>
          </a:p>
          <a:p>
            <a:pPr lvl="0" latinLnBrk="1">
              <a:lnSpc>
                <a:spcPct val="100000"/>
              </a:lnSpc>
              <a:defRPr/>
            </a:pPr>
            <a:r>
              <a:rPr lang="en-US" altLang="ko-KR" sz="2400">
                <a:latin typeface="+mn-lt"/>
              </a:rPr>
              <a:t>				+ jisoo.getName());</a:t>
            </a:r>
            <a:endParaRPr lang="en-US" altLang="ko-KR" sz="2400">
              <a:latin typeface="+mn-lt"/>
            </a:endParaRPr>
          </a:p>
        </p:txBody>
      </p:sp>
      <p:grpSp>
        <p:nvGrpSpPr>
          <p:cNvPr id="18" name="그룹 17"/>
          <p:cNvGrpSpPr/>
          <p:nvPr/>
        </p:nvGrpSpPr>
        <p:grpSpPr>
          <a:xfrm rot="0">
            <a:off x="6682353" y="5957160"/>
            <a:ext cx="4903864" cy="781050"/>
            <a:chOff x="6553200" y="7734300"/>
            <a:chExt cx="4903864" cy="781050"/>
          </a:xfrm>
        </p:grpSpPr>
        <p:sp>
          <p:nvSpPr>
            <p:cNvPr id="15" name="직사각형 14"/>
            <p:cNvSpPr/>
            <p:nvPr/>
          </p:nvSpPr>
          <p:spPr>
            <a:xfrm>
              <a:off x="6553200" y="7734300"/>
              <a:ext cx="4903864" cy="7810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742944" y="7896996"/>
              <a:ext cx="4524375" cy="46910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class</a:t>
            </a:r>
            <a:r>
              <a:rPr lang="ko-KR" altLang="en-US"/>
              <a:t>선언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400"/>
              <a:t>객체</a:t>
            </a:r>
            <a:r>
              <a:rPr lang="en-US" altLang="ko-KR" sz="2400"/>
              <a:t>class</a:t>
            </a:r>
            <a:endParaRPr lang="en-US" altLang="ko-KR" sz="2400"/>
          </a:p>
          <a:p>
            <a:pPr lvl="0">
              <a:defRPr/>
            </a:pPr>
            <a:r>
              <a:rPr lang="ko-KR" altLang="en-US" sz="2400"/>
              <a:t>객체</a:t>
            </a:r>
            <a:r>
              <a:rPr lang="en-US" altLang="ko-KR" sz="2400"/>
              <a:t> Account</a:t>
            </a:r>
            <a:endParaRPr lang="en-US" altLang="ko-KR" sz="2400"/>
          </a:p>
          <a:p>
            <a:pPr lvl="0">
              <a:defRPr/>
            </a:pPr>
            <a:r>
              <a:rPr lang="ko-KR" altLang="en-US" sz="2400"/>
              <a:t>객체</a:t>
            </a:r>
            <a:r>
              <a:rPr lang="en-US" altLang="ko-KR" sz="2400"/>
              <a:t>Account2 = </a:t>
            </a:r>
            <a:endParaRPr lang="en-US" altLang="ko-KR" sz="2400"/>
          </a:p>
          <a:p>
            <a:pPr marL="0" lvl="0" indent="0">
              <a:buNone/>
              <a:defRPr/>
            </a:pPr>
            <a:r>
              <a:rPr lang="ko-KR" altLang="en-US" sz="2400"/>
              <a:t>         </a:t>
            </a:r>
            <a:r>
              <a:rPr lang="en-US" altLang="ko-KR" sz="2400"/>
              <a:t>Rest Parameter(</a:t>
            </a:r>
            <a:r>
              <a:rPr lang="ko-KR" altLang="en-US" sz="2400"/>
              <a:t>나머지 매개변수</a:t>
            </a:r>
            <a:r>
              <a:rPr lang="en-US" altLang="ko-KR" sz="2400"/>
              <a:t>)/</a:t>
            </a:r>
            <a:r>
              <a:rPr lang="ko-KR" altLang="en-US" sz="2400"/>
              <a:t>배열</a:t>
            </a:r>
            <a:r>
              <a:rPr lang="en-US" altLang="ko-KR" sz="2400"/>
              <a:t>reduce</a:t>
            </a:r>
            <a:r>
              <a:rPr lang="ko-KR" altLang="en-US" sz="2400"/>
              <a:t>메소드</a:t>
            </a:r>
            <a:r>
              <a:rPr lang="en-US" altLang="ko-KR" sz="2400"/>
              <a:t>/</a:t>
            </a:r>
            <a:r>
              <a:rPr lang="ko-KR" altLang="en-US" sz="2400"/>
              <a:t> 함수매개변수구조분해 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객체</a:t>
            </a:r>
            <a:r>
              <a:rPr lang="en-US" altLang="ko-KR" sz="2400"/>
              <a:t>person -</a:t>
            </a:r>
            <a:endParaRPr lang="en-US" altLang="ko-KR" sz="2400"/>
          </a:p>
          <a:p>
            <a:pPr marL="0" lvl="0" indent="0">
              <a:buNone/>
              <a:defRPr/>
            </a:pPr>
            <a:r>
              <a:rPr lang="ko-KR" altLang="en-US" sz="2400"/>
              <a:t>     </a:t>
            </a:r>
            <a:r>
              <a:rPr lang="en-US" altLang="ko-KR" sz="2400"/>
              <a:t> Rest Parameter(</a:t>
            </a:r>
            <a:r>
              <a:rPr lang="ko-KR" altLang="en-US" sz="2400"/>
              <a:t>나머지 매개변수</a:t>
            </a:r>
            <a:r>
              <a:rPr lang="en-US" altLang="ko-KR" sz="2400"/>
              <a:t>)/</a:t>
            </a:r>
            <a:r>
              <a:rPr lang="ko-KR" altLang="en-US" sz="2400"/>
              <a:t>배열</a:t>
            </a:r>
            <a:r>
              <a:rPr lang="en-US" altLang="ko-KR" sz="2400"/>
              <a:t>reduce</a:t>
            </a:r>
            <a:r>
              <a:rPr lang="ko-KR" altLang="en-US" sz="2400"/>
              <a:t>메소드</a:t>
            </a:r>
            <a:r>
              <a:rPr lang="en-US" altLang="ko-KR" sz="2400"/>
              <a:t>/</a:t>
            </a:r>
            <a:r>
              <a:rPr lang="ko-KR" altLang="en-US" sz="2400"/>
              <a:t>함수매개변수구조분해 </a:t>
            </a:r>
            <a:endParaRPr lang="en-US" altLang="ko-KR" sz="280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자바 스크립트 내장 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25612"/>
            <a:ext cx="11262614" cy="6451962"/>
          </a:xfrm>
        </p:spPr>
        <p:txBody>
          <a:bodyPr/>
          <a:lstStyle/>
          <a:p>
            <a:pPr lvl="0">
              <a:defRPr/>
            </a:pPr>
            <a:r>
              <a:rPr lang="en-US" altLang="ko-KR" sz="3000"/>
              <a:t>Object </a:t>
            </a:r>
            <a:r>
              <a:rPr lang="ko-KR" altLang="en-US" sz="3000"/>
              <a:t>객체</a:t>
            </a:r>
            <a:r>
              <a:rPr lang="en-US" altLang="ko-KR" sz="3000"/>
              <a:t>	</a:t>
            </a:r>
            <a:r>
              <a:rPr lang="en-US" altLang="ko-KR" sz="2800"/>
              <a:t>– </a:t>
            </a:r>
            <a:r>
              <a:rPr lang="en-US" altLang="ko-KR" sz="2800">
                <a:solidFill>
                  <a:srgbClr val="0000ff"/>
                </a:solidFill>
              </a:rPr>
              <a:t>new Object()</a:t>
            </a:r>
            <a:r>
              <a:rPr lang="en-US" altLang="ko-KR" sz="2800"/>
              <a:t> </a:t>
            </a:r>
            <a:r>
              <a:rPr lang="ko-KR" altLang="en-US" sz="2800"/>
              <a:t>대신 </a:t>
            </a:r>
            <a:r>
              <a:rPr lang="en-US" altLang="ko-KR" sz="2800">
                <a:solidFill>
                  <a:srgbClr val="0000ff"/>
                </a:solidFill>
              </a:rPr>
              <a:t>{}</a:t>
            </a:r>
            <a:r>
              <a:rPr lang="en-US" altLang="ko-KR" sz="2800"/>
              <a:t> </a:t>
            </a:r>
            <a:r>
              <a:rPr lang="ko-KR" altLang="en-US" sz="2800"/>
              <a:t>사용 가능</a:t>
            </a:r>
            <a:endParaRPr lang="ko-KR" altLang="en-US" sz="2800"/>
          </a:p>
          <a:p>
            <a:pPr lvl="0">
              <a:defRPr/>
            </a:pPr>
            <a:r>
              <a:rPr lang="en-US" altLang="ko-KR" sz="3000"/>
              <a:t>Array </a:t>
            </a:r>
            <a:r>
              <a:rPr lang="ko-KR" altLang="en-US" sz="3000"/>
              <a:t>객체 </a:t>
            </a:r>
            <a:r>
              <a:rPr lang="en-US" altLang="ko-KR" sz="2800"/>
              <a:t>– </a:t>
            </a:r>
            <a:r>
              <a:rPr lang="en-US" altLang="ko-KR" sz="2800">
                <a:solidFill>
                  <a:srgbClr val="0000ff"/>
                </a:solidFill>
              </a:rPr>
              <a:t>new</a:t>
            </a:r>
            <a:r>
              <a:rPr lang="ko-KR" altLang="en-US" sz="2800">
                <a:solidFill>
                  <a:srgbClr val="0000ff"/>
                </a:solidFill>
              </a:rPr>
              <a:t> </a:t>
            </a:r>
            <a:r>
              <a:rPr lang="en-US" altLang="ko-KR" sz="2800">
                <a:solidFill>
                  <a:srgbClr val="0000ff"/>
                </a:solidFill>
              </a:rPr>
              <a:t>Array()</a:t>
            </a:r>
            <a:r>
              <a:rPr lang="en-US" altLang="ko-KR" sz="2800"/>
              <a:t> </a:t>
            </a:r>
            <a:r>
              <a:rPr lang="ko-KR" altLang="en-US" sz="2800"/>
              <a:t>대신 </a:t>
            </a:r>
            <a:r>
              <a:rPr lang="en-US" altLang="ko-KR" sz="2800">
                <a:solidFill>
                  <a:srgbClr val="0000ff"/>
                </a:solidFill>
              </a:rPr>
              <a:t>[]</a:t>
            </a:r>
            <a:r>
              <a:rPr lang="en-US" altLang="ko-KR" sz="2800"/>
              <a:t> </a:t>
            </a:r>
            <a:r>
              <a:rPr lang="ko-KR" altLang="en-US" sz="2800"/>
              <a:t>사용 가능</a:t>
            </a:r>
            <a:endParaRPr lang="ko-KR" altLang="en-US" sz="2800"/>
          </a:p>
          <a:p>
            <a:pPr lvl="0">
              <a:defRPr/>
            </a:pPr>
            <a:r>
              <a:rPr lang="en-US" altLang="ko-KR" sz="3000"/>
              <a:t>Date </a:t>
            </a:r>
            <a:r>
              <a:rPr lang="ko-KR" altLang="en-US" sz="3000"/>
              <a:t>객체 </a:t>
            </a:r>
            <a:r>
              <a:rPr lang="en-US" altLang="ko-KR" sz="3000"/>
              <a:t> - </a:t>
            </a:r>
            <a:r>
              <a:rPr lang="en-US" altLang="ko-KR" sz="3000">
                <a:solidFill>
                  <a:srgbClr val="0000ff"/>
                </a:solidFill>
              </a:rPr>
              <a:t>new Date()</a:t>
            </a:r>
            <a:endParaRPr lang="en-US" altLang="ko-KR" sz="3000"/>
          </a:p>
          <a:p>
            <a:pPr lvl="0">
              <a:defRPr/>
            </a:pPr>
            <a:r>
              <a:rPr lang="en-US" altLang="ko-KR" sz="3000"/>
              <a:t>Number </a:t>
            </a:r>
            <a:r>
              <a:rPr lang="ko-KR" altLang="en-US" sz="3000"/>
              <a:t>객체</a:t>
            </a:r>
            <a:r>
              <a:rPr lang="en-US" altLang="ko-KR" sz="3000"/>
              <a:t> - new Number() </a:t>
            </a:r>
            <a:r>
              <a:rPr lang="ko-KR" altLang="en-US" sz="3000"/>
              <a:t>대신 </a:t>
            </a:r>
            <a:r>
              <a:rPr lang="en-US" altLang="ko-KR" sz="3000"/>
              <a:t>1</a:t>
            </a:r>
            <a:r>
              <a:rPr lang="ko-KR" altLang="en-US" sz="3000"/>
              <a:t> </a:t>
            </a:r>
            <a:r>
              <a:rPr lang="en-US" altLang="ko-KR" sz="3000"/>
              <a:t>,</a:t>
            </a:r>
            <a:r>
              <a:rPr lang="ko-KR" altLang="en-US" sz="3000"/>
              <a:t> </a:t>
            </a:r>
            <a:r>
              <a:rPr lang="en-US" altLang="ko-KR" sz="3000"/>
              <a:t>2,</a:t>
            </a:r>
            <a:r>
              <a:rPr lang="ko-KR" altLang="en-US" sz="3000"/>
              <a:t> </a:t>
            </a:r>
            <a:r>
              <a:rPr lang="en-US" altLang="ko-KR" sz="3000"/>
              <a:t>3</a:t>
            </a:r>
            <a:endParaRPr lang="en-US" altLang="ko-KR" sz="3000"/>
          </a:p>
          <a:p>
            <a:pPr lvl="0">
              <a:defRPr/>
            </a:pPr>
            <a:r>
              <a:rPr lang="en-US" altLang="ko-KR" sz="3000"/>
              <a:t>String </a:t>
            </a:r>
            <a:r>
              <a:rPr lang="ko-KR" altLang="en-US" sz="3000"/>
              <a:t>객체</a:t>
            </a:r>
            <a:r>
              <a:rPr lang="en-US" altLang="ko-KR" sz="3000"/>
              <a:t>	</a:t>
            </a:r>
            <a:r>
              <a:rPr lang="en-US" altLang="ko-KR" sz="2800"/>
              <a:t>– </a:t>
            </a:r>
            <a:r>
              <a:rPr lang="en-US" altLang="ko-KR" sz="2800">
                <a:solidFill>
                  <a:srgbClr val="0000ff"/>
                </a:solidFill>
              </a:rPr>
              <a:t>new String()</a:t>
            </a:r>
            <a:r>
              <a:rPr lang="en-US" altLang="ko-KR" sz="2800"/>
              <a:t> </a:t>
            </a:r>
            <a:r>
              <a:rPr lang="ko-KR" altLang="en-US" sz="2800"/>
              <a:t>대신 </a:t>
            </a:r>
            <a:r>
              <a:rPr lang="en-US" altLang="ko-KR" sz="2800">
                <a:solidFill>
                  <a:srgbClr val="0000ff"/>
                </a:solidFill>
              </a:rPr>
              <a:t>“”</a:t>
            </a:r>
            <a:r>
              <a:rPr lang="en-US" altLang="ko-KR" sz="2800"/>
              <a:t> </a:t>
            </a:r>
            <a:r>
              <a:rPr lang="ko-KR" altLang="en-US" sz="2800"/>
              <a:t>사용 가능</a:t>
            </a:r>
            <a:endParaRPr lang="ko-KR" altLang="en-US" sz="2800"/>
          </a:p>
          <a:p>
            <a:pPr lvl="0">
              <a:defRPr/>
            </a:pPr>
            <a:r>
              <a:rPr lang="en-US" altLang="ko-KR" sz="3000"/>
              <a:t>Boolean </a:t>
            </a:r>
            <a:r>
              <a:rPr lang="ko-KR" altLang="en-US" sz="3000"/>
              <a:t>객체 </a:t>
            </a:r>
            <a:r>
              <a:rPr lang="en-US" altLang="ko-KR" sz="2800"/>
              <a:t>– </a:t>
            </a:r>
            <a:r>
              <a:rPr lang="en-US" altLang="ko-KR" sz="2800">
                <a:solidFill>
                  <a:srgbClr val="0000ff"/>
                </a:solidFill>
              </a:rPr>
              <a:t>new Boolean()</a:t>
            </a:r>
            <a:r>
              <a:rPr lang="en-US" altLang="ko-KR" sz="2800"/>
              <a:t> </a:t>
            </a:r>
            <a:r>
              <a:rPr lang="ko-KR" altLang="en-US" sz="2800"/>
              <a:t>대신 </a:t>
            </a:r>
            <a:r>
              <a:rPr lang="en-US" altLang="ko-KR" sz="2800">
                <a:solidFill>
                  <a:srgbClr val="0000ff"/>
                </a:solidFill>
              </a:rPr>
              <a:t>true</a:t>
            </a:r>
            <a:r>
              <a:rPr lang="en-US" altLang="ko-KR" sz="2800"/>
              <a:t>,</a:t>
            </a:r>
            <a:r>
              <a:rPr lang="ko-KR" altLang="en-US" sz="2800"/>
              <a:t> </a:t>
            </a:r>
            <a:r>
              <a:rPr lang="en-US" altLang="ko-KR" sz="2800">
                <a:solidFill>
                  <a:srgbClr val="0000ff"/>
                </a:solidFill>
              </a:rPr>
              <a:t>false</a:t>
            </a:r>
            <a:r>
              <a:rPr lang="en-US" altLang="ko-KR" sz="2800"/>
              <a:t> </a:t>
            </a:r>
            <a:r>
              <a:rPr lang="ko-KR" altLang="en-US" sz="2800"/>
              <a:t>사용 가능</a:t>
            </a:r>
            <a:endParaRPr lang="ko-KR" altLang="en-US" sz="2800"/>
          </a:p>
          <a:p>
            <a:pPr lvl="0">
              <a:defRPr/>
            </a:pPr>
            <a:r>
              <a:rPr lang="en-US" altLang="ko-KR" sz="3000"/>
              <a:t>Function </a:t>
            </a:r>
            <a:r>
              <a:rPr lang="ko-KR" altLang="en-US" sz="3000"/>
              <a:t>객체 </a:t>
            </a:r>
            <a:r>
              <a:rPr lang="en-US" altLang="ko-KR" sz="2800"/>
              <a:t>– </a:t>
            </a:r>
            <a:r>
              <a:rPr lang="en-US" altLang="ko-KR" sz="2800">
                <a:solidFill>
                  <a:srgbClr val="0000ff"/>
                </a:solidFill>
              </a:rPr>
              <a:t>new Function()</a:t>
            </a:r>
            <a:r>
              <a:rPr lang="en-US" altLang="ko-KR" sz="2800"/>
              <a:t> </a:t>
            </a:r>
            <a:r>
              <a:rPr lang="ko-KR" altLang="en-US" sz="2800"/>
              <a:t>대신 </a:t>
            </a:r>
            <a:r>
              <a:rPr lang="en-US" altLang="ko-KR" sz="2800">
                <a:solidFill>
                  <a:srgbClr val="0000ff"/>
                </a:solidFill>
              </a:rPr>
              <a:t>function(){}</a:t>
            </a:r>
            <a:r>
              <a:rPr lang="en-US" altLang="ko-KR" sz="2800"/>
              <a:t> </a:t>
            </a:r>
            <a:r>
              <a:rPr lang="ko-KR" altLang="en-US" sz="2800"/>
              <a:t>사용가능</a:t>
            </a:r>
            <a:endParaRPr lang="ko-KR" altLang="en-US" sz="2800"/>
          </a:p>
          <a:p>
            <a:pPr lvl="0">
              <a:defRPr/>
            </a:pPr>
            <a:r>
              <a:rPr lang="en-US" altLang="ko-KR" sz="3000"/>
              <a:t>Math </a:t>
            </a:r>
            <a:r>
              <a:rPr lang="ko-KR" altLang="en-US" sz="3000"/>
              <a:t>객체</a:t>
            </a:r>
            <a:endParaRPr lang="ko-KR" altLang="en-US" sz="3000"/>
          </a:p>
          <a:p>
            <a:pPr lvl="0">
              <a:defRPr/>
            </a:pPr>
            <a:endParaRPr lang="ko-KR" altLang="en-US" sz="3000"/>
          </a:p>
          <a:p>
            <a:pPr lvl="1">
              <a:defRPr/>
            </a:pPr>
            <a:r>
              <a:rPr lang="en-US" altLang="ko-KR" sz="2480"/>
              <a:t>new</a:t>
            </a:r>
            <a:r>
              <a:rPr lang="ko-KR" altLang="en-US" sz="2480"/>
              <a:t>키워드를 사용해서 생성 </a:t>
            </a:r>
            <a:r>
              <a:rPr lang="en-US" altLang="ko-KR" sz="2480"/>
              <a:t>(</a:t>
            </a:r>
            <a:r>
              <a:rPr lang="ko-KR" altLang="en-US" sz="2480"/>
              <a:t>예</a:t>
            </a:r>
            <a:r>
              <a:rPr lang="en-US" altLang="ko-KR" sz="2480"/>
              <a:t>. var date = new Date();)</a:t>
            </a:r>
            <a:endParaRPr lang="en-US" altLang="ko-KR" sz="2480"/>
          </a:p>
          <a:p>
            <a:pPr lvl="1">
              <a:defRPr/>
            </a:pPr>
            <a:r>
              <a:rPr lang="en-US" altLang="ko-KR" sz="2480"/>
              <a:t>Math</a:t>
            </a:r>
            <a:r>
              <a:rPr lang="ko-KR" altLang="en-US" sz="2480"/>
              <a:t>는 전역 객체이기 때문에 </a:t>
            </a:r>
            <a:r>
              <a:rPr lang="en-US" altLang="ko-KR" sz="2480"/>
              <a:t>new </a:t>
            </a:r>
            <a:r>
              <a:rPr lang="ko-KR" altLang="en-US" sz="2480"/>
              <a:t>키워드를 사용하지 않음</a:t>
            </a:r>
            <a:endParaRPr lang="en-US" altLang="ko-KR" sz="248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 객체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94616"/>
            <a:ext cx="11262614" cy="6451962"/>
          </a:xfrm>
        </p:spPr>
        <p:txBody>
          <a:bodyPr/>
          <a:lstStyle/>
          <a:p>
            <a:r>
              <a:rPr lang="ko-KR" altLang="en-US" dirty="0" smtClean="0"/>
              <a:t>배열은 하나의 변수에 많은 값을 담을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인덱스 번호를 참조하여 값에 접근할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배열 요소의 타입이 고정되어 있지 않으므로 같은 배열에 서로 다른 타입의 요소가 존재할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배열의 크기보다 큰 인덱스를 사용하여 크기를 자동으로 증가시킬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리터럴을</a:t>
            </a:r>
            <a:r>
              <a:rPr lang="ko-KR" altLang="en-US" dirty="0" smtClean="0"/>
              <a:t> 사용한 배열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 cars = ["Saab", "Volvo", "BMW"];</a:t>
            </a:r>
          </a:p>
          <a:p>
            <a:r>
              <a:rPr lang="en-US" altLang="ko-KR" dirty="0" smtClean="0"/>
              <a:t>new</a:t>
            </a:r>
            <a:r>
              <a:rPr lang="ko-KR" altLang="en-US" dirty="0" smtClean="0"/>
              <a:t>키워드를 사용한 배열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 cars = new Array(“Saab”, ”Volvo”, ”BMW”);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1554582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 객체의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5"/>
            <a:ext cx="10670077" cy="6262198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length</a:t>
            </a:r>
          </a:p>
          <a:p>
            <a:r>
              <a:rPr lang="ko-KR" altLang="en-US" dirty="0" err="1"/>
              <a:t>메소드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7151154"/>
              </p:ext>
            </p:extLst>
          </p:nvPr>
        </p:nvGraphicFramePr>
        <p:xfrm>
          <a:off x="353104" y="3552078"/>
          <a:ext cx="11219882" cy="413995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986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3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8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6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indexOf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(item,</a:t>
                      </a:r>
                      <a:r>
                        <a:rPr lang="en-US" altLang="ko-KR" sz="23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배열에서 요소를 찾아 위치를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lastIndexOf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(item,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역순으로 요소를 찾아 위치를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push(</a:t>
                      </a:r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a,b,c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끝에 요소를 추가한다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8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마지막 요소를 제거하고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shift()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처음의 원소를 제거하고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unshift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a,b,c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처음에 요소를 추가한다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52055160"/>
      </p:ext>
    </p:extLst>
  </p:cSld>
  <p:clrMapOvr>
    <a:masterClrMapping/>
  </p:clrMapOvr>
  <p:transition spd="med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Array </a:t>
            </a:r>
            <a:r>
              <a:rPr lang="ko-KR" altLang="en-US"/>
              <a:t>객체의 메소드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2089" y="1956742"/>
          <a:ext cx="11219882" cy="503766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986421"/>
                <a:gridCol w="7233461"/>
              </a:tblGrid>
              <a:tr h="568124">
                <a:tc>
                  <a:txBody>
                    <a:bodyPr vert="horz" lIns="118809" tIns="59404" rIns="118809" bIns="59404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메소드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설명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606781"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reverse()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배열의 순서를 반대로 나타낸다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619932"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sort(sortfunction)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배열을 정렬한다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인수로 값을 비교하는 함수를 지정할 수 있으며 생략 시 사전 순으로 정렬된다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619932"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slice(start,</a:t>
                      </a:r>
                      <a:r>
                        <a:rPr lang="en-US" altLang="ko-KR" sz="2300" baseline="0">
                          <a:latin typeface="나눔고딕"/>
                          <a:ea typeface="나눔고딕"/>
                          <a:cs typeface="+mn-cs"/>
                        </a:rPr>
                        <a:t> end)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start ~ end(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포함하지 않음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) 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범위의 요소를 따로 떼어내어 새로운 배열을 만든다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88936"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splice(index, n,</a:t>
                      </a:r>
                      <a:r>
                        <a:rPr lang="en-US" altLang="ko-KR" sz="2300" baseline="0">
                          <a:latin typeface="나눔고딕"/>
                          <a:ea typeface="나눔고딕"/>
                          <a:cs typeface="+mn-cs"/>
                        </a:rPr>
                        <a:t> a, b, c, …)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배열 일부를 수정한다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일정</a:t>
                      </a:r>
                      <a:r>
                        <a:rPr lang="ko-KR" altLang="en-US" sz="2300" baseline="0">
                          <a:latin typeface="나눔고딕"/>
                          <a:ea typeface="나눔고딕"/>
                          <a:cs typeface="+mn-cs"/>
                        </a:rPr>
                        <a:t> 범위를 삭제하고 새로운 요소를 삽입한다</a:t>
                      </a:r>
                      <a:r>
                        <a:rPr lang="en-US" altLang="ko-KR" sz="2300" baseline="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abc= a.concat(b,c…)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여러 개의 배열을 합친다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join(deli)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vl="0"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배열 요소를 하나의 문자열로 합친다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구분자를 지정할 수 있으며 생략 시 콤마로 구분한다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Array </a:t>
            </a:r>
            <a:r>
              <a:rPr lang="ko-KR" altLang="en-US"/>
              <a:t>객체 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89221"/>
            <a:ext cx="11262614" cy="6195365"/>
          </a:xfrm>
        </p:spPr>
        <p:txBody>
          <a:bodyPr/>
          <a:lstStyle/>
          <a:p>
            <a:pPr marL="594068" lvl="0" indent="-594068">
              <a:buFont typeface="+mj-lt"/>
              <a:buAutoNum type="arabicPeriod"/>
              <a:defRPr/>
            </a:pPr>
            <a:r>
              <a:rPr lang="en-US" altLang="ko-KR"/>
              <a:t>prompt()</a:t>
            </a:r>
            <a:r>
              <a:rPr lang="ko-KR" altLang="en-US"/>
              <a:t>를 이용하여 이름을 계속 입력 받아 배열에 저장하고 출력하는 프로그램을 작성하시오</a:t>
            </a:r>
            <a:r>
              <a:rPr lang="en-US" altLang="ko-KR"/>
              <a:t>.</a:t>
            </a:r>
            <a:endParaRPr lang="en-US" altLang="ko-KR"/>
          </a:p>
          <a:p>
            <a:pPr marL="519809" lvl="1" indent="0">
              <a:buNone/>
              <a:defRPr/>
            </a:pPr>
            <a:r>
              <a:rPr lang="en-US" altLang="ko-KR"/>
              <a:t>- </a:t>
            </a:r>
            <a:r>
              <a:rPr lang="ko-KR" altLang="en-US"/>
              <a:t>입력의 마지막은 공백 문자를 입력하거나 “취소” 버튼을 눌렀을 때</a:t>
            </a:r>
            <a:r>
              <a:rPr lang="en-US" altLang="ko-KR"/>
              <a:t>(null)</a:t>
            </a:r>
            <a:r>
              <a:rPr lang="ko-KR" altLang="en-US"/>
              <a:t>로 한다</a:t>
            </a:r>
            <a:r>
              <a:rPr lang="en-US" altLang="ko-KR"/>
              <a:t>.</a:t>
            </a:r>
            <a:endParaRPr lang="en-US" altLang="ko-KR"/>
          </a:p>
          <a:p>
            <a:pPr marL="594068" lvl="0" indent="-594068">
              <a:buFont typeface="+mj-lt"/>
              <a:buAutoNum type="arabicPeriod"/>
              <a:defRPr/>
            </a:pPr>
            <a:endParaRPr lang="en-US" altLang="ko-KR"/>
          </a:p>
          <a:p>
            <a:pPr marL="594068" lvl="0" indent="-594068">
              <a:buFont typeface="+mj-lt"/>
              <a:buAutoNum type="arabicPeriod"/>
              <a:defRPr/>
            </a:pPr>
            <a:r>
              <a:rPr lang="ko-KR" altLang="en-US"/>
              <a:t>서로 중복되지 않은 정수 </a:t>
            </a:r>
            <a:r>
              <a:rPr lang="en-US" altLang="ko-KR"/>
              <a:t>5</a:t>
            </a:r>
            <a:r>
              <a:rPr lang="ko-KR" altLang="en-US"/>
              <a:t>개를 입력 받아 출력하는 프로그램을 작성하시오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/>
              <a:t>객체</a:t>
            </a:r>
            <a:r>
              <a:rPr lang="en-US" altLang="ko-KR" sz="3000" b="1" dirty="0"/>
              <a:t>(object</a:t>
            </a:r>
            <a:r>
              <a:rPr lang="en-US" altLang="ko-KR" sz="3000" b="1" dirty="0" smtClean="0"/>
              <a:t>)</a:t>
            </a:r>
            <a:r>
              <a:rPr lang="ko-KR" altLang="en-US" sz="3000" dirty="0" smtClean="0"/>
              <a:t>란 하나의 변수에 여러 속성을 저장할 수 있도록 해주는 데이터 타입이다</a:t>
            </a:r>
            <a:r>
              <a:rPr lang="en-US" altLang="ko-KR" sz="3000" dirty="0" smtClean="0"/>
              <a:t>.</a:t>
            </a:r>
          </a:p>
          <a:p>
            <a:r>
              <a:rPr lang="en-US" altLang="ko-KR" sz="3000" dirty="0" smtClean="0"/>
              <a:t>key/value</a:t>
            </a:r>
            <a:r>
              <a:rPr lang="ko-KR" altLang="en-US" sz="3000" dirty="0"/>
              <a:t>가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한 쌍으로 저장되는 구조이며 그 중 </a:t>
            </a:r>
            <a:r>
              <a:rPr lang="en-US" altLang="ko-KR" sz="3000" dirty="0" smtClean="0"/>
              <a:t>value</a:t>
            </a:r>
            <a:r>
              <a:rPr lang="ko-KR" altLang="en-US" sz="3000" dirty="0" smtClean="0"/>
              <a:t>가 함수로 정의된 것은 객체가 가지는 동작</a:t>
            </a:r>
            <a:r>
              <a:rPr lang="en-US" altLang="ko-KR" sz="3000" dirty="0" smtClean="0"/>
              <a:t>. </a:t>
            </a:r>
            <a:r>
              <a:rPr lang="ko-KR" altLang="en-US" sz="3000" dirty="0" smtClean="0"/>
              <a:t>즉 </a:t>
            </a:r>
            <a:r>
              <a:rPr lang="ko-KR" altLang="en-US" sz="3000" dirty="0" err="1" smtClean="0"/>
              <a:t>메소드라</a:t>
            </a:r>
            <a:r>
              <a:rPr lang="ko-KR" altLang="en-US" sz="3000" dirty="0" smtClean="0"/>
              <a:t> 칭한다</a:t>
            </a:r>
            <a:r>
              <a:rPr lang="en-US" altLang="ko-KR" sz="3000" dirty="0" smtClean="0"/>
              <a:t>.</a:t>
            </a:r>
            <a:endParaRPr lang="en-US" altLang="ko-KR" sz="3000" dirty="0"/>
          </a:p>
          <a:p>
            <a:r>
              <a:rPr lang="en-US" altLang="ko-KR" sz="3000" dirty="0" smtClean="0"/>
              <a:t>JavaScript</a:t>
            </a:r>
            <a:r>
              <a:rPr lang="ko-KR" altLang="en-US" sz="3000" dirty="0" smtClean="0"/>
              <a:t>는 객체 기반의 스크립트 언어로서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거의 모든 것이 객체로 이루어져 있다</a:t>
            </a:r>
            <a:r>
              <a:rPr lang="en-US" altLang="ko-KR" sz="3000" dirty="0" smtClean="0"/>
              <a:t>.</a:t>
            </a:r>
            <a:endParaRPr lang="en-US" altLang="ko-KR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03" y="4916845"/>
            <a:ext cx="10418306" cy="340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7428924"/>
      </p:ext>
    </p:extLst>
  </p:cSld>
  <p:clrMapOvr>
    <a:masterClrMapping/>
  </p:clrMapOvr>
  <p:transition spd="med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추가 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r>
              <a:rPr lang="en-US" altLang="ko-KR" sz="2400"/>
              <a:t>map</a:t>
            </a:r>
            <a:r>
              <a:rPr lang="ko-KR" altLang="en-US" sz="2400"/>
              <a:t>  </a:t>
            </a:r>
            <a:r>
              <a:rPr lang="en-US" altLang="ko-KR" sz="2400"/>
              <a:t>:</a:t>
            </a:r>
            <a:r>
              <a:rPr lang="ko-KR" altLang="en-US" sz="2400"/>
              <a:t>  배열을 순회해서  새로운 배열을 반환</a:t>
            </a:r>
            <a:endParaRPr lang="ko-KR" altLang="en-US" sz="2400"/>
          </a:p>
          <a:p>
            <a:pPr lvl="0">
              <a:defRPr/>
            </a:pPr>
            <a:r>
              <a:rPr lang="en-US" altLang="ko-KR" sz="2400"/>
              <a:t>filter</a:t>
            </a:r>
            <a:r>
              <a:rPr lang="ko-KR" altLang="en-US" sz="2400"/>
              <a:t> </a:t>
            </a:r>
            <a:r>
              <a:rPr lang="en-US" altLang="ko-KR" sz="2400"/>
              <a:t>:</a:t>
            </a:r>
            <a:r>
              <a:rPr lang="ko-KR" altLang="en-US" sz="2400"/>
              <a:t> 조건을 만족하는 모든요소를 배열 형태로 반환</a:t>
            </a:r>
            <a:endParaRPr lang="ko-KR" altLang="en-US" sz="2400"/>
          </a:p>
          <a:p>
            <a:pPr lvl="0">
              <a:defRPr/>
            </a:pPr>
            <a:r>
              <a:rPr lang="en-US" altLang="ko-KR" sz="2400"/>
              <a:t>reduce</a:t>
            </a:r>
            <a:r>
              <a:rPr lang="ko-KR" altLang="en-US" sz="2400"/>
              <a:t> </a:t>
            </a:r>
            <a:r>
              <a:rPr lang="en-US" altLang="ko-KR" sz="2400"/>
              <a:t>:</a:t>
            </a:r>
            <a:r>
              <a:rPr lang="ko-KR" altLang="en-US" sz="2400"/>
              <a:t> 모든요소를 이용하여 하나의 값으로 만들어 반환</a:t>
            </a:r>
            <a:r>
              <a:rPr lang="en-US" altLang="ko-KR" sz="2400"/>
              <a:t>/</a:t>
            </a:r>
            <a:r>
              <a:rPr lang="ko-KR" altLang="en-US" sz="2400"/>
              <a:t> 합구하기</a:t>
            </a:r>
            <a:endParaRPr lang="ko-KR" altLang="en-US" sz="2400"/>
          </a:p>
          <a:p>
            <a:pPr lvl="0">
              <a:defRPr/>
            </a:pPr>
            <a:r>
              <a:rPr lang="en-US" altLang="ko-KR" sz="2400"/>
              <a:t>find</a:t>
            </a:r>
            <a:r>
              <a:rPr lang="ko-KR" altLang="en-US" sz="2400"/>
              <a:t>  </a:t>
            </a:r>
            <a:r>
              <a:rPr lang="en-US" altLang="ko-KR" sz="2400"/>
              <a:t>:</a:t>
            </a:r>
            <a:r>
              <a:rPr lang="ko-KR" altLang="en-US" sz="2400"/>
              <a:t>  조건을 만족하는 하나의 요소만을 반환</a:t>
            </a:r>
            <a:endParaRPr lang="ko-KR" altLang="en-US" sz="2400"/>
          </a:p>
          <a:p>
            <a:pPr lvl="0">
              <a:defRPr/>
            </a:pPr>
            <a:r>
              <a:rPr lang="en-US" altLang="ko-KR" sz="2400"/>
              <a:t>findIndex</a:t>
            </a:r>
            <a:r>
              <a:rPr lang="ko-KR" altLang="en-US" sz="2400"/>
              <a:t> </a:t>
            </a:r>
            <a:r>
              <a:rPr lang="en-US" altLang="ko-KR" sz="2400"/>
              <a:t>:</a:t>
            </a:r>
            <a:r>
              <a:rPr lang="ko-KR" altLang="en-US" sz="2400"/>
              <a:t> </a:t>
            </a:r>
            <a:r>
              <a:rPr lang="en-US" altLang="ko-KR" sz="2400"/>
              <a:t> </a:t>
            </a:r>
            <a:r>
              <a:rPr lang="ko-KR" altLang="en-US" sz="2400"/>
              <a:t>조건을 만족하는 특정요소의 위치 찾기</a:t>
            </a:r>
            <a:endParaRPr lang="ko-KR" altLang="en-US" sz="2400"/>
          </a:p>
          <a:p>
            <a:pPr lvl="0">
              <a:defRPr/>
            </a:pPr>
            <a:r>
              <a:rPr lang="en-US" altLang="ko-KR" sz="2400"/>
              <a:t>some</a:t>
            </a:r>
            <a:r>
              <a:rPr lang="ko-KR" altLang="en-US" sz="2400"/>
              <a:t> </a:t>
            </a:r>
            <a:r>
              <a:rPr lang="en-US" altLang="ko-KR" sz="2400"/>
              <a:t>:</a:t>
            </a:r>
            <a:r>
              <a:rPr lang="ko-KR" altLang="en-US" sz="2400"/>
              <a:t> 조건을 만족하는 요소가 하나라도 있으면 </a:t>
            </a:r>
            <a:r>
              <a:rPr lang="en-US" altLang="ko-KR" sz="2400"/>
              <a:t>true</a:t>
            </a:r>
            <a:r>
              <a:rPr lang="ko-KR" altLang="en-US" sz="2400"/>
              <a:t>를 반환</a:t>
            </a:r>
            <a:endParaRPr lang="ko-KR" altLang="en-US" sz="2400"/>
          </a:p>
          <a:p>
            <a:pPr lvl="0">
              <a:defRPr/>
            </a:pPr>
            <a:r>
              <a:rPr lang="en-US" altLang="ko-KR" sz="2400"/>
              <a:t>every</a:t>
            </a:r>
            <a:r>
              <a:rPr lang="ko-KR" altLang="en-US" sz="2400"/>
              <a:t> </a:t>
            </a:r>
            <a:r>
              <a:rPr lang="en-US" altLang="ko-KR" sz="2400"/>
              <a:t>:</a:t>
            </a:r>
            <a:r>
              <a:rPr lang="ko-KR" altLang="en-US" sz="2400"/>
              <a:t> 배열의</a:t>
            </a:r>
            <a:r>
              <a:rPr lang="en-US" altLang="ko-KR" sz="2400"/>
              <a:t> </a:t>
            </a:r>
            <a:r>
              <a:rPr lang="ko-KR" altLang="en-US" sz="2400"/>
              <a:t>모든요소가 조건을 만족하면 </a:t>
            </a:r>
            <a:r>
              <a:rPr lang="en-US" altLang="ko-KR" sz="2400"/>
              <a:t>true</a:t>
            </a:r>
            <a:r>
              <a:rPr lang="ko-KR" altLang="en-US" sz="2400"/>
              <a:t>를 반환</a:t>
            </a:r>
            <a:endParaRPr lang="ko-KR" altLang="en-US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r>
              <a:rPr lang="ko-KR" altLang="en-US" sz="2400"/>
              <a:t>기존의 </a:t>
            </a:r>
            <a:r>
              <a:rPr lang="en-US" altLang="ko-KR" sz="2400"/>
              <a:t>indexOf</a:t>
            </a:r>
            <a:r>
              <a:rPr lang="ko-KR" altLang="en-US" sz="2400"/>
              <a:t>개 배열내의 특정값을 찾는데 사용</a:t>
            </a:r>
            <a:r>
              <a:rPr lang="en-US" altLang="ko-KR" sz="2400"/>
              <a:t>,</a:t>
            </a:r>
            <a:endParaRPr lang="en-US" altLang="ko-KR" sz="2400"/>
          </a:p>
          <a:p>
            <a:pPr lvl="0">
              <a:defRPr/>
            </a:pPr>
            <a:r>
              <a:rPr lang="en-US" altLang="ko-KR" sz="2400"/>
              <a:t>find, findIndex</a:t>
            </a:r>
            <a:r>
              <a:rPr lang="ko-KR" altLang="en-US" sz="2400"/>
              <a:t>는 </a:t>
            </a:r>
            <a:r>
              <a:rPr lang="en-US" altLang="ko-KR" sz="2400"/>
              <a:t>callback</a:t>
            </a:r>
            <a:r>
              <a:rPr lang="ko-KR" altLang="en-US" sz="2400"/>
              <a:t>함수를 통해서 좀더 복잡한 조건의 검색이 가능</a:t>
            </a:r>
            <a:endParaRPr lang="ko-KR" altLang="en-US" sz="2400"/>
          </a:p>
          <a:p>
            <a:pPr lvl="0">
              <a:defRPr/>
            </a:pP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</a:t>
            </a:r>
            <a:r>
              <a:rPr lang="ko-KR" altLang="en-US" dirty="0"/>
              <a:t>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25052"/>
            <a:ext cx="11262614" cy="6259533"/>
          </a:xfrm>
        </p:spPr>
        <p:txBody>
          <a:bodyPr/>
          <a:lstStyle/>
          <a:p>
            <a:r>
              <a:rPr lang="en-US" altLang="ko-KR" sz="3000" dirty="0"/>
              <a:t>Date </a:t>
            </a:r>
            <a:r>
              <a:rPr lang="ko-KR" altLang="en-US" sz="3000" dirty="0"/>
              <a:t>객체는 </a:t>
            </a:r>
            <a:r>
              <a:rPr lang="ko-KR" altLang="en-US" sz="3000" dirty="0" smtClean="0"/>
              <a:t>현재 날짜와 시간으로 새 날짜 객체를 생성한다</a:t>
            </a:r>
            <a:r>
              <a:rPr lang="en-US" altLang="ko-KR" sz="3000" dirty="0" smtClean="0"/>
              <a:t>.</a:t>
            </a:r>
          </a:p>
          <a:p>
            <a:r>
              <a:rPr lang="ko-KR" altLang="en-US" sz="3000" dirty="0" smtClean="0"/>
              <a:t>새 날짜 객체를 만드는 </a:t>
            </a:r>
            <a:r>
              <a:rPr lang="en-US" altLang="ko-KR" sz="3000" dirty="0" smtClean="0"/>
              <a:t>4</a:t>
            </a:r>
            <a:r>
              <a:rPr lang="ko-KR" altLang="en-US" sz="3000" dirty="0" smtClean="0"/>
              <a:t>가지 방법</a:t>
            </a:r>
            <a:endParaRPr lang="en-US" altLang="ko-KR" sz="3000" dirty="0"/>
          </a:p>
          <a:p>
            <a:pPr lvl="1"/>
            <a:r>
              <a:rPr lang="en-US" altLang="ko-KR" sz="2400" dirty="0"/>
              <a:t>new Date() // </a:t>
            </a:r>
            <a:r>
              <a:rPr lang="ko-KR" altLang="en-US" sz="2400" dirty="0"/>
              <a:t>현재 날짜와 시간</a:t>
            </a:r>
          </a:p>
          <a:p>
            <a:pPr lvl="1"/>
            <a:r>
              <a:rPr lang="en-US" altLang="ko-KR" sz="2400" dirty="0"/>
              <a:t>new Date(milliseconds) //1970/01/01 </a:t>
            </a:r>
            <a:r>
              <a:rPr lang="ko-KR" altLang="en-US" sz="2400" dirty="0"/>
              <a:t>이후의 </a:t>
            </a:r>
            <a:r>
              <a:rPr lang="ko-KR" altLang="en-US" sz="2400" dirty="0" smtClean="0"/>
              <a:t>밀리 초</a:t>
            </a:r>
            <a:endParaRPr lang="ko-KR" altLang="en-US" sz="2400" dirty="0"/>
          </a:p>
          <a:p>
            <a:pPr lvl="1"/>
            <a:r>
              <a:rPr lang="en-US" altLang="ko-KR" sz="2400" dirty="0"/>
              <a:t>new Date(</a:t>
            </a:r>
            <a:r>
              <a:rPr lang="en-US" altLang="ko-KR" sz="2400" dirty="0" err="1"/>
              <a:t>dateString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new Date(year, month, date[, hours[, minutes[, seconds[,</a:t>
            </a:r>
            <a:r>
              <a:rPr lang="en-US" altLang="ko-KR" sz="2400" dirty="0" err="1"/>
              <a:t>ms</a:t>
            </a:r>
            <a:r>
              <a:rPr lang="en-US" altLang="ko-KR" sz="2400" dirty="0" smtClean="0"/>
              <a:t>]]]])</a:t>
            </a:r>
          </a:p>
          <a:p>
            <a:endParaRPr lang="en-US" altLang="ko-KR" sz="2920" dirty="0" smtClean="0"/>
          </a:p>
          <a:p>
            <a:r>
              <a:rPr lang="en-US" altLang="ko-KR" sz="3000" dirty="0" err="1" smtClean="0"/>
              <a:t>UTC</a:t>
            </a:r>
            <a:endParaRPr lang="en-US" altLang="ko-KR" sz="3000" dirty="0" smtClean="0"/>
          </a:p>
          <a:p>
            <a:pPr lvl="1"/>
            <a:r>
              <a:rPr lang="en-US" altLang="ko-KR" sz="2400" dirty="0" smtClean="0">
                <a:hlinkClick r:id="rId2" tooltip="1972년"/>
              </a:rPr>
              <a:t>1972</a:t>
            </a:r>
            <a:r>
              <a:rPr lang="ko-KR" altLang="en-US" sz="2400" dirty="0">
                <a:hlinkClick r:id="rId2" tooltip="1972년"/>
              </a:rPr>
              <a:t>년</a:t>
            </a:r>
            <a:r>
              <a:rPr lang="ko-KR" altLang="en-US" sz="2400" dirty="0"/>
              <a:t> </a:t>
            </a:r>
            <a:r>
              <a:rPr lang="en-US" altLang="ko-KR" sz="2400" dirty="0">
                <a:hlinkClick r:id="rId3" tooltip="1월 1일"/>
              </a:rPr>
              <a:t>1</a:t>
            </a:r>
            <a:r>
              <a:rPr lang="ko-KR" altLang="en-US" sz="2400" dirty="0">
                <a:hlinkClick r:id="rId3" tooltip="1월 1일"/>
              </a:rPr>
              <a:t>월 </a:t>
            </a:r>
            <a:r>
              <a:rPr lang="en-US" altLang="ko-KR" sz="2400" dirty="0">
                <a:hlinkClick r:id="rId3" tooltip="1월 1일"/>
              </a:rPr>
              <a:t>1</a:t>
            </a:r>
            <a:r>
              <a:rPr lang="ko-KR" altLang="en-US" sz="2400" dirty="0">
                <a:hlinkClick r:id="rId3" tooltip="1월 1일"/>
              </a:rPr>
              <a:t>일</a:t>
            </a:r>
            <a:r>
              <a:rPr lang="ko-KR" altLang="en-US" sz="2400" dirty="0"/>
              <a:t>부터 시행된 국제 </a:t>
            </a:r>
            <a:r>
              <a:rPr lang="ko-KR" altLang="en-US" sz="2400" dirty="0" smtClean="0"/>
              <a:t>표준시이다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/>
            <a:r>
              <a:rPr lang="en-US" altLang="ko-KR" sz="2400" dirty="0"/>
              <a:t>UTC</a:t>
            </a:r>
            <a:r>
              <a:rPr lang="ko-KR" altLang="en-US" sz="2400" dirty="0"/>
              <a:t>는 </a:t>
            </a:r>
            <a:r>
              <a:rPr lang="ko-KR" altLang="en-US" sz="2400" dirty="0" err="1">
                <a:hlinkClick r:id="rId4" tooltip="그리니치 평균시"/>
              </a:rPr>
              <a:t>그리니치</a:t>
            </a:r>
            <a:r>
              <a:rPr lang="ko-KR" altLang="en-US" sz="2400" dirty="0">
                <a:hlinkClick r:id="rId4" tooltip="그리니치 평균시"/>
              </a:rPr>
              <a:t> 평균시</a:t>
            </a:r>
            <a:r>
              <a:rPr lang="en-US" altLang="ko-KR" sz="2400" dirty="0"/>
              <a:t>(GMT)</a:t>
            </a:r>
            <a:r>
              <a:rPr lang="ko-KR" altLang="en-US" sz="2400" dirty="0"/>
              <a:t>로 불리기도 하는데</a:t>
            </a:r>
            <a:r>
              <a:rPr lang="en-US" altLang="ko-KR" sz="2400" dirty="0"/>
              <a:t>, UTC</a:t>
            </a:r>
            <a:r>
              <a:rPr lang="ko-KR" altLang="en-US" sz="2400" dirty="0"/>
              <a:t>와 </a:t>
            </a:r>
            <a:r>
              <a:rPr lang="en-US" altLang="ko-KR" sz="2400" dirty="0"/>
              <a:t>GMT</a:t>
            </a:r>
            <a:r>
              <a:rPr lang="ko-KR" altLang="en-US" sz="2400" dirty="0"/>
              <a:t>는 초의 </a:t>
            </a:r>
            <a:r>
              <a:rPr lang="ko-KR" altLang="en-US" sz="2400" dirty="0" smtClean="0"/>
              <a:t>소수점 </a:t>
            </a:r>
            <a:r>
              <a:rPr lang="ko-KR" altLang="en-US" sz="2400" dirty="0"/>
              <a:t>단위에서만 차이가 나기 때문에 일상에서는 혼용되어 사용된다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기술적인 </a:t>
            </a:r>
            <a:r>
              <a:rPr lang="ko-KR" altLang="en-US" sz="2400" dirty="0"/>
              <a:t>표기에서는 </a:t>
            </a:r>
            <a:r>
              <a:rPr lang="en-US" altLang="ko-KR" sz="2400" dirty="0"/>
              <a:t>UTC</a:t>
            </a:r>
            <a:r>
              <a:rPr lang="ko-KR" altLang="en-US" sz="2400" dirty="0"/>
              <a:t>가 사용된다</a:t>
            </a:r>
            <a:r>
              <a:rPr lang="en-US" altLang="ko-KR" sz="2400" dirty="0"/>
              <a:t>.</a:t>
            </a:r>
          </a:p>
          <a:p>
            <a:endParaRPr lang="en-US" altLang="ko-KR" sz="18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4613883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객체의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3378578"/>
              </p:ext>
            </p:extLst>
          </p:nvPr>
        </p:nvGraphicFramePr>
        <p:xfrm>
          <a:off x="479496" y="1815127"/>
          <a:ext cx="10945548" cy="530413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48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03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466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0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 값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getDay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0(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일요일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6(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토요일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setDay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(day)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getDate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~ 31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setDate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(date)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getMonth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11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setMonth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(month-1)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getFullYear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숫자로 된 연도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setYear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(year)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getHours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23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setHours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(hours)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getMinutes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59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setMinutes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(minutes)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getSeconds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59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setSeconds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(seconds)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getMilliseconds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999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setMilliseconds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millisec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getTime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경과시간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(milliseconds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millisec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479496" y="7383270"/>
            <a:ext cx="1094554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+mj-lt"/>
              </a:rPr>
              <a:t>getTime</a:t>
            </a:r>
            <a:r>
              <a:rPr lang="en-US" altLang="ko-KR" sz="2400" dirty="0" smtClean="0">
                <a:latin typeface="+mj-lt"/>
              </a:rPr>
              <a:t>()</a:t>
            </a:r>
            <a:r>
              <a:rPr lang="ko-KR" altLang="en-US" sz="2400" dirty="0" smtClean="0">
                <a:latin typeface="+mj-lt"/>
              </a:rPr>
              <a:t>의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 smtClean="0"/>
              <a:t>millisecond</a:t>
            </a:r>
            <a:r>
              <a:rPr lang="ko-KR" altLang="en-US" sz="2400" dirty="0" smtClean="0">
                <a:latin typeface="+mj-lt"/>
              </a:rPr>
              <a:t>값을 </a:t>
            </a:r>
            <a:r>
              <a:rPr lang="en-US" altLang="ko-KR" sz="2400" dirty="0" smtClean="0">
                <a:latin typeface="+mj-lt"/>
              </a:rPr>
              <a:t>1000</a:t>
            </a:r>
            <a:r>
              <a:rPr lang="ko-KR" altLang="en-US" sz="2400" dirty="0">
                <a:latin typeface="+mj-lt"/>
              </a:rPr>
              <a:t>으로 나누면 실제 초를 얻을 수 </a:t>
            </a:r>
            <a:r>
              <a:rPr lang="ko-KR" altLang="en-US" sz="2400" dirty="0" smtClean="0">
                <a:latin typeface="+mj-lt"/>
              </a:rPr>
              <a:t>있다</a:t>
            </a:r>
            <a:r>
              <a:rPr lang="en-US" altLang="ko-KR" sz="2400" dirty="0" smtClean="0">
                <a:latin typeface="+mj-lt"/>
              </a:rPr>
              <a:t>.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 </a:t>
            </a:r>
            <a:r>
              <a:rPr lang="ko-KR" altLang="en-US" sz="2400" dirty="0" smtClean="0">
                <a:latin typeface="+mj-lt"/>
              </a:rPr>
              <a:t>예</a:t>
            </a:r>
            <a:r>
              <a:rPr lang="en-US" altLang="ko-KR" sz="2400" dirty="0" smtClean="0">
                <a:latin typeface="+mj-lt"/>
              </a:rPr>
              <a:t>) millisecond </a:t>
            </a:r>
            <a:r>
              <a:rPr lang="en-US" altLang="ko-KR" sz="2400" dirty="0" smtClean="0"/>
              <a:t>/ 1000 / 60 / 60 / 24 / 365 : </a:t>
            </a:r>
            <a:r>
              <a:rPr lang="ko-KR" altLang="en-US" sz="2400" dirty="0" smtClean="0"/>
              <a:t>초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분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시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일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년도 별 계산</a:t>
            </a:r>
            <a:endParaRPr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39566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객체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ko-KR" altLang="en-US" dirty="0" err="1" smtClean="0"/>
              <a:t>요일구하기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 smtClean="0"/>
              <a:t>나 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배열을 이용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514350" indent="-514350"/>
            <a:r>
              <a:rPr lang="ko-KR" altLang="en-US" dirty="0" smtClean="0"/>
              <a:t>태어난 날로부터 현재까지 경과한 날 수</a:t>
            </a:r>
            <a:endParaRPr lang="en-US" altLang="ko-KR" dirty="0" smtClean="0"/>
          </a:p>
          <a:p>
            <a:endParaRPr lang="en-US" altLang="ko-KR" dirty="0" smtClean="0"/>
          </a:p>
          <a:p>
            <a:pPr marL="594068" indent="-594068"/>
            <a:r>
              <a:rPr lang="ko-KR" altLang="en-US" sz="3000" dirty="0" smtClean="0"/>
              <a:t>오늘로부터 </a:t>
            </a:r>
            <a:r>
              <a:rPr lang="en-US" altLang="ko-KR" sz="3000" dirty="0" smtClean="0"/>
              <a:t>500</a:t>
            </a:r>
            <a:r>
              <a:rPr lang="ko-KR" altLang="en-US" sz="3000" dirty="0" smtClean="0"/>
              <a:t>일 후 날짜를 계산하시오</a:t>
            </a:r>
            <a:r>
              <a:rPr lang="en-US" altLang="ko-KR" sz="3000" dirty="0" smtClean="0"/>
              <a:t>.</a:t>
            </a:r>
          </a:p>
          <a:p>
            <a:pPr marL="519809" lvl="1" indent="0" eaLnBrk="1" hangingPunct="1">
              <a:buNone/>
            </a:pPr>
            <a:r>
              <a:rPr lang="en-US" altLang="ko-KR" sz="2600" dirty="0" smtClean="0"/>
              <a:t>- </a:t>
            </a:r>
            <a:r>
              <a:rPr lang="ko-KR" altLang="en-US" sz="2600" dirty="0" smtClean="0"/>
              <a:t>현재 날짜의 </a:t>
            </a:r>
            <a:r>
              <a:rPr lang="en-US" altLang="ko-KR" sz="2600" dirty="0" smtClean="0"/>
              <a:t>millisecond </a:t>
            </a:r>
            <a:r>
              <a:rPr lang="ko-KR" altLang="en-US" sz="2600" dirty="0" smtClean="0"/>
              <a:t>구함</a:t>
            </a:r>
            <a:endParaRPr lang="en-US" altLang="ko-KR" sz="2600" dirty="0" smtClean="0"/>
          </a:p>
          <a:p>
            <a:pPr marL="519809" lvl="1" indent="0" eaLnBrk="1" hangingPunct="1">
              <a:buNone/>
            </a:pPr>
            <a:r>
              <a:rPr lang="en-US" altLang="ko-KR" sz="2600" dirty="0" smtClean="0"/>
              <a:t>- 500</a:t>
            </a:r>
            <a:r>
              <a:rPr lang="ko-KR" altLang="en-US" sz="2600" dirty="0" smtClean="0"/>
              <a:t>일에 대한 </a:t>
            </a:r>
            <a:r>
              <a:rPr lang="en-US" altLang="ko-KR" sz="2600" dirty="0" smtClean="0"/>
              <a:t>ms</a:t>
            </a:r>
            <a:r>
              <a:rPr lang="ko-KR" altLang="en-US" sz="2600" dirty="0" smtClean="0"/>
              <a:t>값을 구함 </a:t>
            </a:r>
            <a:r>
              <a:rPr lang="en-US" altLang="ko-KR" sz="2600" dirty="0" smtClean="0"/>
              <a:t>( 500 </a:t>
            </a:r>
            <a:r>
              <a:rPr lang="ko-KR" altLang="en-US" sz="2600" dirty="0" smtClean="0"/>
              <a:t>* </a:t>
            </a:r>
            <a:r>
              <a:rPr lang="en-US" altLang="ko-KR" sz="2600" dirty="0" smtClean="0"/>
              <a:t>1000 </a:t>
            </a:r>
            <a:r>
              <a:rPr lang="ko-KR" altLang="en-US" sz="2600" dirty="0" smtClean="0"/>
              <a:t>* </a:t>
            </a:r>
            <a:r>
              <a:rPr lang="en-US" altLang="ko-KR" sz="2600" dirty="0" smtClean="0"/>
              <a:t>60 </a:t>
            </a:r>
            <a:r>
              <a:rPr lang="ko-KR" altLang="en-US" sz="2600" dirty="0" smtClean="0"/>
              <a:t>* </a:t>
            </a:r>
            <a:r>
              <a:rPr lang="en-US" altLang="ko-KR" sz="2600" dirty="0" smtClean="0"/>
              <a:t>60 </a:t>
            </a:r>
            <a:r>
              <a:rPr lang="ko-KR" altLang="en-US" sz="2600" dirty="0" smtClean="0"/>
              <a:t>* </a:t>
            </a:r>
            <a:r>
              <a:rPr lang="en-US" altLang="ko-KR" sz="2600" dirty="0" smtClean="0"/>
              <a:t>24)</a:t>
            </a:r>
          </a:p>
          <a:p>
            <a:pPr marL="519809" lvl="1" indent="0" eaLnBrk="1" hangingPunct="1">
              <a:buNone/>
            </a:pPr>
            <a:r>
              <a:rPr lang="en-US" altLang="ko-KR" sz="2600" dirty="0" smtClean="0"/>
              <a:t>- </a:t>
            </a:r>
            <a:r>
              <a:rPr lang="ko-KR" altLang="en-US" sz="2600" dirty="0" smtClean="0"/>
              <a:t>일자로 변환 </a:t>
            </a:r>
            <a:r>
              <a:rPr lang="en-US" altLang="ko-KR" sz="2600" dirty="0" smtClean="0"/>
              <a:t>(ms / 1000 / 60 / 60 / 24)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/>
              <a:t>객체 문제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513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7009" lvl="1" indent="-457200" eaLnBrk="1" hangingPunct="1">
              <a:buFontTx/>
              <a:buChar char="-"/>
            </a:pPr>
            <a:endParaRPr lang="en-US" altLang="ko-KR" kern="0" dirty="0" smtClean="0"/>
          </a:p>
          <a:p>
            <a:pPr marL="594068" indent="-594068" eaLnBrk="1" hangingPunct="1">
              <a:buFont typeface="+mj-lt"/>
              <a:buAutoNum type="arabicPeriod"/>
            </a:pPr>
            <a:r>
              <a:rPr lang="en-US" altLang="ko-KR" kern="0" dirty="0" err="1" smtClean="0"/>
              <a:t>getTime</a:t>
            </a:r>
            <a:r>
              <a:rPr lang="en-US" altLang="ko-KR" kern="0" dirty="0" smtClean="0"/>
              <a:t>()</a:t>
            </a:r>
            <a:r>
              <a:rPr lang="ko-KR" altLang="en-US" kern="0" dirty="0" smtClean="0"/>
              <a:t>를 이용하여 교환 기간을 계산하는 프로그램을 작성하시오</a:t>
            </a:r>
            <a:r>
              <a:rPr lang="en-US" altLang="ko-KR" kern="0" dirty="0" smtClean="0"/>
              <a:t>.</a:t>
            </a:r>
          </a:p>
          <a:p>
            <a:pPr marL="519809" lvl="1" indent="0" eaLnBrk="1" hangingPunct="1">
              <a:buFontTx/>
              <a:buChar char="-"/>
            </a:pPr>
            <a:r>
              <a:rPr lang="ko-KR" altLang="en-US" kern="0" dirty="0" smtClean="0"/>
              <a:t>구입 날짜와 현재 날짜의 </a:t>
            </a:r>
            <a:r>
              <a:rPr lang="en-US" altLang="ko-KR" kern="0" dirty="0" smtClean="0"/>
              <a:t>Date</a:t>
            </a:r>
            <a:r>
              <a:rPr lang="ko-KR" altLang="en-US" kern="0" dirty="0" smtClean="0"/>
              <a:t>객체를 생성하고 </a:t>
            </a:r>
            <a:r>
              <a:rPr lang="en-US" altLang="ko-KR" kern="0" dirty="0" err="1" smtClean="0"/>
              <a:t>getTime</a:t>
            </a:r>
            <a:r>
              <a:rPr lang="en-US" altLang="ko-KR" kern="0" dirty="0" smtClean="0"/>
              <a:t>()</a:t>
            </a:r>
            <a:r>
              <a:rPr lang="ko-KR" altLang="en-US" kern="0" dirty="0" smtClean="0"/>
              <a:t>으로 </a:t>
            </a:r>
            <a:r>
              <a:rPr lang="en-US" altLang="ko-KR" kern="0" dirty="0" smtClean="0"/>
              <a:t>milliseconds </a:t>
            </a:r>
            <a:r>
              <a:rPr lang="ko-KR" altLang="en-US" kern="0" dirty="0" smtClean="0"/>
              <a:t>값을 반환 받음</a:t>
            </a:r>
            <a:endParaRPr lang="en-US" altLang="ko-KR" kern="0" dirty="0" smtClean="0"/>
          </a:p>
          <a:p>
            <a:pPr marL="519809" lvl="1" indent="0" eaLnBrk="1" hangingPunct="1">
              <a:buFontTx/>
              <a:buChar char="-"/>
            </a:pPr>
            <a:endParaRPr lang="en-US" altLang="ko-KR" kern="0" dirty="0" smtClean="0"/>
          </a:p>
          <a:p>
            <a:pPr marL="519809" lvl="1" indent="0" eaLnBrk="1" hangingPunct="1">
              <a:buFont typeface="Symbol" pitchFamily="18" charset="2"/>
              <a:buNone/>
            </a:pPr>
            <a:r>
              <a:rPr lang="en-US" altLang="ko-KR" kern="0" dirty="0" smtClean="0"/>
              <a:t>- </a:t>
            </a:r>
            <a:r>
              <a:rPr lang="ko-KR" altLang="en-US" kern="0" dirty="0" smtClean="0"/>
              <a:t>현재 날짜에서 구입 날짜를 뺀 </a:t>
            </a:r>
            <a:r>
              <a:rPr lang="en-US" altLang="ko-KR" kern="0" dirty="0" smtClean="0"/>
              <a:t>milliseconds </a:t>
            </a:r>
            <a:r>
              <a:rPr lang="ko-KR" altLang="en-US" kern="0" dirty="0" smtClean="0"/>
              <a:t>값을 일자로 변경</a:t>
            </a:r>
            <a:endParaRPr lang="en-US" altLang="ko-KR" kern="0" dirty="0" smtClean="0"/>
          </a:p>
          <a:p>
            <a:pPr marL="519809" lvl="1" indent="0" eaLnBrk="1" hangingPunct="1">
              <a:buFont typeface="Symbol" pitchFamily="18" charset="2"/>
              <a:buNone/>
            </a:pPr>
            <a:r>
              <a:rPr lang="en-US" altLang="ko-KR" kern="0" dirty="0" smtClean="0"/>
              <a:t>( milliseconds / 1000 /</a:t>
            </a:r>
            <a:r>
              <a:rPr lang="ko-KR" altLang="en-US" kern="0" dirty="0" smtClean="0"/>
              <a:t> </a:t>
            </a:r>
            <a:r>
              <a:rPr lang="en-US" altLang="ko-KR" kern="0" dirty="0" smtClean="0"/>
              <a:t>60 /</a:t>
            </a:r>
            <a:r>
              <a:rPr lang="ko-KR" altLang="en-US" kern="0" dirty="0" smtClean="0"/>
              <a:t> </a:t>
            </a:r>
            <a:r>
              <a:rPr lang="en-US" altLang="ko-KR" kern="0" dirty="0" smtClean="0"/>
              <a:t>60 /</a:t>
            </a:r>
            <a:r>
              <a:rPr lang="ko-KR" altLang="en-US" kern="0" dirty="0" smtClean="0"/>
              <a:t> </a:t>
            </a:r>
            <a:r>
              <a:rPr lang="en-US" altLang="ko-KR" kern="0" dirty="0" smtClean="0"/>
              <a:t>24)</a:t>
            </a:r>
          </a:p>
          <a:p>
            <a:pPr marL="519809" lvl="1" indent="0" eaLnBrk="1" hangingPunct="1">
              <a:buFontTx/>
              <a:buChar char="-"/>
            </a:pPr>
            <a:r>
              <a:rPr lang="ko-KR" altLang="en-US" kern="0" dirty="0" smtClean="0"/>
              <a:t> </a:t>
            </a:r>
            <a:endParaRPr lang="en-US" altLang="ko-KR" kern="0" dirty="0" smtClean="0"/>
          </a:p>
          <a:p>
            <a:pPr marL="519809" lvl="1" indent="0" eaLnBrk="1" hangingPunct="1">
              <a:buFontTx/>
              <a:buChar char="-"/>
            </a:pPr>
            <a:r>
              <a:rPr lang="ko-KR" altLang="en-US" kern="0" dirty="0" smtClean="0"/>
              <a:t>결과값</a:t>
            </a:r>
            <a:r>
              <a:rPr lang="en-US" altLang="ko-KR" kern="0" dirty="0" smtClean="0"/>
              <a:t> </a:t>
            </a:r>
            <a:r>
              <a:rPr lang="ko-KR" altLang="en-US" kern="0" dirty="0" smtClean="0"/>
              <a:t>비교 </a:t>
            </a:r>
            <a:endParaRPr lang="en-US" altLang="ko-KR" kern="0" dirty="0" smtClean="0"/>
          </a:p>
          <a:p>
            <a:pPr marL="519809" lvl="1" indent="0" eaLnBrk="1" hangingPunct="1">
              <a:buFontTx/>
              <a:buChar char="-"/>
            </a:pPr>
            <a:r>
              <a:rPr lang="ko-KR" altLang="en-US" kern="0" dirty="0" smtClean="0"/>
              <a:t> </a:t>
            </a:r>
            <a:r>
              <a:rPr lang="en-US" altLang="ko-KR" kern="0" dirty="0" smtClean="0"/>
              <a:t>7</a:t>
            </a:r>
            <a:r>
              <a:rPr lang="ko-KR" altLang="en-US" kern="0" dirty="0" smtClean="0"/>
              <a:t> 보다 크면 </a:t>
            </a:r>
            <a:r>
              <a:rPr lang="en-US" altLang="ko-KR" kern="0" dirty="0" smtClean="0"/>
              <a:t>"</a:t>
            </a:r>
            <a:r>
              <a:rPr lang="ko-KR" altLang="en-US" kern="0" dirty="0" smtClean="0"/>
              <a:t>교환 불가</a:t>
            </a:r>
            <a:r>
              <a:rPr lang="en-US" altLang="ko-KR" kern="0" dirty="0" smtClean="0"/>
              <a:t>＂,</a:t>
            </a:r>
          </a:p>
          <a:p>
            <a:pPr marL="519809" lvl="1" indent="0" eaLnBrk="1" hangingPunct="1">
              <a:buFontTx/>
              <a:buChar char="-"/>
            </a:pPr>
            <a:r>
              <a:rPr lang="en-US" altLang="ko-KR" kern="0" dirty="0" smtClean="0"/>
              <a:t>   </a:t>
            </a:r>
            <a:r>
              <a:rPr lang="ko-KR" altLang="en-US" kern="0" dirty="0" smtClean="0"/>
              <a:t>작으면 </a:t>
            </a:r>
            <a:r>
              <a:rPr lang="en-US" altLang="ko-KR" kern="0" dirty="0" smtClean="0"/>
              <a:t>"</a:t>
            </a:r>
            <a:r>
              <a:rPr lang="ko-KR" altLang="en-US" kern="0" dirty="0" smtClean="0"/>
              <a:t>교환 가능</a:t>
            </a:r>
            <a:r>
              <a:rPr lang="en-US" altLang="ko-KR" kern="0" dirty="0" smtClean="0"/>
              <a:t>" </a:t>
            </a:r>
            <a:r>
              <a:rPr lang="ko-KR" altLang="en-US" kern="0" dirty="0" smtClean="0"/>
              <a:t>출력</a:t>
            </a:r>
            <a:endParaRPr lang="en-US" altLang="ko-KR" kern="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7702" y="5284518"/>
            <a:ext cx="3655807" cy="285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8589414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3"/>
            <a:ext cx="10670077" cy="6720106"/>
          </a:xfrm>
        </p:spPr>
        <p:txBody>
          <a:bodyPr>
            <a:normAutofit/>
          </a:bodyPr>
          <a:lstStyle/>
          <a:p>
            <a:r>
              <a:rPr lang="ko-KR" altLang="en-US" dirty="0"/>
              <a:t>속성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length : </a:t>
            </a:r>
            <a:r>
              <a:rPr lang="ko-KR" altLang="en-US" dirty="0"/>
              <a:t>문자열의 </a:t>
            </a:r>
            <a:r>
              <a:rPr lang="ko-KR" altLang="en-US" dirty="0" smtClean="0"/>
              <a:t>길이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4673348"/>
              </p:ext>
            </p:extLst>
          </p:nvPr>
        </p:nvGraphicFramePr>
        <p:xfrm>
          <a:off x="353104" y="2971801"/>
          <a:ext cx="11219882" cy="546177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1901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296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9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charAt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(index)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위치의 문자를 구한다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문자열의 범위를 벗어나면 빈 문자열이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charCodeAt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(index)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위치의 문자에 대한 유니코드를 구한다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555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indexOf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start)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문자열의 위치를 검색한다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검색 시작 위치이며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 시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적용되어 처음부터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 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4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lastIndexOf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start)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문자열의 위치를 역방향에서 검색한다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검색 시작 위치이며 생략 시 문자열의 제일 끝이 적용된다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 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concat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(s1, s2,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…)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여러 개의 문자열을 연결한다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+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연산자와 동일하다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trim()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앞 뒤의 공백을 제거한다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8988716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86081696"/>
              </p:ext>
            </p:extLst>
          </p:nvPr>
        </p:nvGraphicFramePr>
        <p:xfrm>
          <a:off x="296228" y="1732625"/>
          <a:ext cx="11264119" cy="653446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323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40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toLowerCase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소문자로 변환한다</a:t>
                      </a:r>
                      <a:endParaRPr lang="en-US" altLang="ko-KR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toUpperCase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대문자로 변환한다</a:t>
                      </a:r>
                      <a:endParaRPr lang="en-US" altLang="ko-KR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replace(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search,</a:t>
                      </a:r>
                      <a:r>
                        <a:rPr lang="en-US" altLang="ko-KR" sz="22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문자열을 대체한다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정규식도 사용 가능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search(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 또는 정규식을 검색하여 그 위치를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match(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regexp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정규식으로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검색하여 일치하는 결과를 배열로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발견되지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않으면 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substring(from, to)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위치 사이의 부분 문자열을 추출한다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생략하면 뒤쪽 모든 문자열을 추출한다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slice(start, end)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위치에서 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위치까지 부분 문자열을 추출한다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음수로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끝에서부터 위치를 지정할 수 있다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substr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(start</a:t>
                      </a:r>
                      <a:r>
                        <a:rPr lang="en-US" altLang="ko-KR" sz="2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length)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시작하여 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length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길이만큼 부분 문자열을 추출한다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길이를 생략하면 뒤쪽 모든 문자열을 추출한다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split(separator, limit)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구분자로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구분된 문자열을 분리하여 배열로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Limit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최대 몇 개까지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반환할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것인가를 지정한다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7321724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객체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prompt</a:t>
            </a:r>
            <a:r>
              <a:rPr lang="ko-KR" altLang="en-US" sz="3000" dirty="0" smtClean="0"/>
              <a:t>로 주민등록번호를 </a:t>
            </a:r>
            <a:r>
              <a:rPr lang="ko-KR" altLang="en-US" sz="3000" dirty="0"/>
              <a:t>입력 받아 생년월일과 </a:t>
            </a:r>
            <a:r>
              <a:rPr lang="ko-KR" altLang="en-US" sz="3000" dirty="0" smtClean="0"/>
              <a:t>성별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나이를 </a:t>
            </a:r>
            <a:r>
              <a:rPr lang="ko-KR" altLang="en-US" sz="3000" dirty="0"/>
              <a:t>출력하는 프로그램을 작성하시오</a:t>
            </a:r>
            <a:r>
              <a:rPr lang="en-US" altLang="ko-KR" sz="3000" dirty="0" smtClean="0"/>
              <a:t>.</a:t>
            </a:r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주민등록번호를 </a:t>
            </a:r>
            <a:r>
              <a:rPr lang="en-US" altLang="ko-KR" sz="2400" dirty="0" smtClean="0"/>
              <a:t>110326-4432618</a:t>
            </a:r>
            <a:r>
              <a:rPr lang="ko-KR" altLang="en-US" sz="2400" dirty="0" smtClean="0"/>
              <a:t>로 입력 받은 경우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생일 </a:t>
            </a:r>
            <a:r>
              <a:rPr lang="en-US" altLang="ko-KR" sz="2400" dirty="0"/>
              <a:t>: 2011</a:t>
            </a:r>
            <a:r>
              <a:rPr lang="ko-KR" altLang="en-US" sz="2400" dirty="0"/>
              <a:t>년 </a:t>
            </a:r>
            <a:r>
              <a:rPr lang="en-US" altLang="ko-KR" sz="2400" dirty="0"/>
              <a:t>3</a:t>
            </a:r>
            <a:r>
              <a:rPr lang="ko-KR" altLang="en-US" sz="2400" dirty="0"/>
              <a:t>월 </a:t>
            </a:r>
            <a:r>
              <a:rPr lang="en-US" altLang="ko-KR" sz="2400" dirty="0"/>
              <a:t>26</a:t>
            </a:r>
            <a:r>
              <a:rPr lang="ko-KR" altLang="en-US" sz="2400" dirty="0"/>
              <a:t>일</a:t>
            </a:r>
            <a:endParaRPr lang="en-US" altLang="ko-KR" sz="2400" dirty="0"/>
          </a:p>
          <a:p>
            <a:pPr lvl="1"/>
            <a:r>
              <a:rPr lang="ko-KR" altLang="en-US" sz="2400" dirty="0"/>
              <a:t>성별 </a:t>
            </a:r>
            <a:r>
              <a:rPr lang="en-US" altLang="ko-KR" sz="2400" dirty="0"/>
              <a:t>: </a:t>
            </a:r>
            <a:r>
              <a:rPr lang="ko-KR" altLang="en-US" sz="2400" dirty="0"/>
              <a:t>여자  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나이 </a:t>
            </a:r>
            <a:r>
              <a:rPr lang="en-US" altLang="ko-KR" sz="2400" dirty="0" smtClean="0"/>
              <a:t>: 12</a:t>
            </a:r>
            <a:endParaRPr lang="en-US" altLang="ko-KR" dirty="0"/>
          </a:p>
          <a:p>
            <a:pPr marL="445550" lvl="1" indent="-445550">
              <a:buClr>
                <a:schemeClr val="folHlink"/>
              </a:buClr>
            </a:pPr>
            <a:endParaRPr lang="en-US" altLang="ko-KR" sz="3000" dirty="0" smtClean="0">
              <a:cs typeface="+mn-cs"/>
            </a:endParaRPr>
          </a:p>
          <a:p>
            <a:pPr marL="445550" lvl="1" indent="-445550">
              <a:buClr>
                <a:schemeClr val="folHlink"/>
              </a:buClr>
            </a:pPr>
            <a:r>
              <a:rPr lang="ko-KR" altLang="en-US" sz="3000" dirty="0" smtClean="0">
                <a:cs typeface="+mn-cs"/>
              </a:rPr>
              <a:t>주민등록번호를 </a:t>
            </a:r>
            <a:r>
              <a:rPr lang="ko-KR" altLang="en-US" sz="3000" dirty="0">
                <a:cs typeface="+mn-cs"/>
              </a:rPr>
              <a:t>입력 받아 주민등록번호의 유효성을 검사하는 프로그램을 작성하시오</a:t>
            </a:r>
            <a:r>
              <a:rPr lang="en-US" altLang="ko-KR" sz="3000" dirty="0">
                <a:cs typeface="+mn-cs"/>
              </a:rPr>
              <a:t>.(ABCDEF-GHIJKLM)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/>
              <a:t>A*2 + B*3 + ... + H*9 + I*2 + ... + L*5 </a:t>
            </a:r>
            <a:r>
              <a:rPr lang="ko-KR" altLang="en-US" sz="2400" dirty="0"/>
              <a:t>의 총합을 구한다</a:t>
            </a:r>
            <a:r>
              <a:rPr lang="en-US" altLang="ko-KR" sz="2400" dirty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/>
              <a:t>1</a:t>
            </a:r>
            <a:r>
              <a:rPr lang="ko-KR" altLang="en-US" sz="2400" dirty="0"/>
              <a:t>번의 합을 </a:t>
            </a:r>
            <a:r>
              <a:rPr lang="en-US" altLang="ko-KR" sz="2400" dirty="0"/>
              <a:t>11</a:t>
            </a:r>
            <a:r>
              <a:rPr lang="ko-KR" altLang="en-US" sz="2400" dirty="0"/>
              <a:t>로 나눈 나머지를 구한다</a:t>
            </a:r>
            <a:r>
              <a:rPr lang="en-US" altLang="ko-KR" sz="2400" dirty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/>
              <a:t>11</a:t>
            </a:r>
            <a:r>
              <a:rPr lang="ko-KR" altLang="en-US" sz="2400" dirty="0"/>
              <a:t>에서 </a:t>
            </a:r>
            <a:r>
              <a:rPr lang="en-US" altLang="ko-KR" sz="2400" dirty="0"/>
              <a:t>2</a:t>
            </a:r>
            <a:r>
              <a:rPr lang="ko-KR" altLang="en-US" sz="2400" dirty="0"/>
              <a:t>번의 결과를 뺀다</a:t>
            </a:r>
            <a:r>
              <a:rPr lang="en-US" altLang="ko-KR" sz="2400" dirty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/>
              <a:t>3</a:t>
            </a:r>
            <a:r>
              <a:rPr lang="ko-KR" altLang="en-US" sz="2400" dirty="0"/>
              <a:t>번의 결과가 </a:t>
            </a:r>
            <a:r>
              <a:rPr lang="en-US" altLang="ko-KR" sz="2400" dirty="0"/>
              <a:t>0~9</a:t>
            </a:r>
            <a:r>
              <a:rPr lang="ko-KR" altLang="en-US" sz="2400" dirty="0"/>
              <a:t>이면 값 그대로</a:t>
            </a:r>
            <a:r>
              <a:rPr lang="en-US" altLang="ko-KR" sz="2400" dirty="0"/>
              <a:t>, 10</a:t>
            </a:r>
            <a:r>
              <a:rPr lang="ko-KR" altLang="en-US" sz="2400" dirty="0"/>
              <a:t>이면 </a:t>
            </a:r>
            <a:r>
              <a:rPr lang="en-US" altLang="ko-KR" sz="2400" dirty="0"/>
              <a:t>0, 11</a:t>
            </a:r>
            <a:r>
              <a:rPr lang="ko-KR" altLang="en-US" sz="2400" dirty="0"/>
              <a:t>이면 </a:t>
            </a:r>
            <a:r>
              <a:rPr lang="en-US" altLang="ko-KR" sz="2400" dirty="0"/>
              <a:t>1</a:t>
            </a:r>
            <a:r>
              <a:rPr lang="ko-KR" altLang="en-US" sz="2400" dirty="0"/>
              <a:t>로 변환</a:t>
            </a:r>
            <a:endParaRPr lang="en-US" altLang="ko-KR" sz="2400" dirty="0"/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/>
              <a:t>4</a:t>
            </a:r>
            <a:r>
              <a:rPr lang="ko-KR" altLang="en-US" sz="2400" dirty="0"/>
              <a:t>번의 결과와 </a:t>
            </a:r>
            <a:r>
              <a:rPr lang="en-US" altLang="ko-KR" sz="2400" dirty="0"/>
              <a:t>M</a:t>
            </a:r>
            <a:r>
              <a:rPr lang="ko-KR" altLang="en-US" sz="2400" dirty="0"/>
              <a:t>자리의 값이 같으면 맞는 번호이다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5701873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</a:t>
            </a:r>
            <a:r>
              <a:rPr lang="ko-KR" altLang="en-US" dirty="0"/>
              <a:t> 객체 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74268656"/>
              </p:ext>
            </p:extLst>
          </p:nvPr>
        </p:nvGraphicFramePr>
        <p:xfrm>
          <a:off x="858670" y="1874552"/>
          <a:ext cx="10351509" cy="4862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64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85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오일러의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상수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2.718)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PI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 상수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3.14)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SQRT2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제곱근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1.414)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SQRT1_2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½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제곱근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0.707)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2279588628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LN2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 로그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밑수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:2)(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0.693)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819617063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LN10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 로그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밑수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:10)(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2.302)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342499943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Math.LOG2E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로그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2250345412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Math.LOG10E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로그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4024323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2600525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23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03518556"/>
              </p:ext>
            </p:extLst>
          </p:nvPr>
        </p:nvGraphicFramePr>
        <p:xfrm>
          <a:off x="858670" y="1874552"/>
          <a:ext cx="10351509" cy="648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7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143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abs(x)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절대값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ceil(x), floor(x)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실수를 정수로 올림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내림 함수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cos(x), sin(x), tan(x)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삼각함수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2279588628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exp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지수함수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819617063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로그함수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342499943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max(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x,y,z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,…,n)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최대값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2250345412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min(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x,y,z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,…,n)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최소값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4024323391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pow(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지수함수 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r>
                        <a:rPr lang="en-US" altLang="ko-KR" sz="2200" baseline="30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2200" baseline="30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625683132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random()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</a:t>
                      </a:r>
                      <a:r>
                        <a:rPr lang="ko-KR" altLang="en-US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사이의 </a:t>
                      </a:r>
                      <a:r>
                        <a:rPr lang="ko-KR" altLang="en-US" sz="22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난수</a:t>
                      </a:r>
                      <a:r>
                        <a:rPr lang="ko-KR" altLang="en-US" sz="2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값 </a:t>
                      </a:r>
                      <a:r>
                        <a:rPr lang="ko-KR" altLang="en-US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4050059140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round(x)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반올림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3269940408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제곱근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2073501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129613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내장 객체 </a:t>
            </a:r>
            <a:r>
              <a:rPr lang="en-US" altLang="ko-KR" sz="3000" dirty="0" smtClean="0"/>
              <a:t>(built-in Object)</a:t>
            </a:r>
          </a:p>
          <a:p>
            <a:pPr lvl="1"/>
            <a:r>
              <a:rPr lang="ko-KR" altLang="en-US" sz="2400" dirty="0" smtClean="0"/>
              <a:t>생성자가 미리 작성되어 있어 바로 사용 가능하다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400" dirty="0" smtClean="0"/>
              <a:t>Date, Object, Array </a:t>
            </a:r>
            <a:r>
              <a:rPr lang="ko-KR" altLang="en-US" sz="2400" dirty="0" smtClean="0"/>
              <a:t>등 많은 내장 객체들이 제공된다</a:t>
            </a:r>
            <a:r>
              <a:rPr lang="en-US" altLang="ko-KR" sz="2400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r>
              <a:rPr lang="ko-KR" altLang="en-US" sz="3000" dirty="0" smtClean="0"/>
              <a:t>사용자 정의 객체</a:t>
            </a:r>
            <a:r>
              <a:rPr lang="en-US" altLang="ko-KR" sz="3000" dirty="0" smtClean="0"/>
              <a:t> (custom Object)</a:t>
            </a:r>
            <a:endParaRPr lang="en-US" altLang="ko-KR" sz="3000" dirty="0"/>
          </a:p>
          <a:p>
            <a:pPr lvl="1"/>
            <a:r>
              <a:rPr lang="ko-KR" altLang="en-US" sz="2400" dirty="0" smtClean="0"/>
              <a:t>사용자가 </a:t>
            </a:r>
            <a:r>
              <a:rPr lang="ko-KR" altLang="en-US" sz="2400" dirty="0" err="1"/>
              <a:t>생성자를</a:t>
            </a:r>
            <a:r>
              <a:rPr lang="ko-KR" altLang="en-US" sz="2400" dirty="0"/>
              <a:t> 정의한다</a:t>
            </a:r>
            <a:r>
              <a:rPr lang="en-US" altLang="ko-KR" sz="2400" dirty="0" smtClean="0"/>
              <a:t>.</a:t>
            </a:r>
          </a:p>
          <a:p>
            <a:pPr lvl="1"/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4037532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범위의 </a:t>
            </a:r>
            <a:r>
              <a:rPr lang="ko-KR" altLang="en-US" dirty="0" smtClean="0"/>
              <a:t>랜덤 값 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/>
              <a:t>0.0 &lt;= </a:t>
            </a:r>
            <a:r>
              <a:rPr lang="en-US" altLang="ko-KR" sz="3000" dirty="0" err="1"/>
              <a:t>Math.random</a:t>
            </a:r>
            <a:r>
              <a:rPr lang="en-US" altLang="ko-KR" sz="3000" dirty="0"/>
              <a:t>() &lt; 1.0</a:t>
            </a:r>
          </a:p>
          <a:p>
            <a:r>
              <a:rPr lang="en-US" altLang="ko-KR" sz="3000" dirty="0" err="1" smtClean="0"/>
              <a:t>Math.floor</a:t>
            </a:r>
            <a:r>
              <a:rPr lang="en-US" altLang="ko-KR" sz="3000" dirty="0" smtClean="0"/>
              <a:t>(</a:t>
            </a:r>
            <a:r>
              <a:rPr lang="en-US" altLang="ko-KR" sz="3000" dirty="0" err="1" smtClean="0"/>
              <a:t>Math.random</a:t>
            </a:r>
            <a:r>
              <a:rPr lang="en-US" altLang="ko-KR" sz="3000" dirty="0"/>
              <a:t>() * (</a:t>
            </a:r>
            <a:r>
              <a:rPr lang="ko-KR" altLang="en-US" sz="3000" dirty="0" smtClean="0"/>
              <a:t>최대값</a:t>
            </a:r>
            <a:r>
              <a:rPr lang="en-US" altLang="ko-KR" sz="3000" dirty="0" smtClean="0"/>
              <a:t>-</a:t>
            </a:r>
            <a:r>
              <a:rPr lang="ko-KR" altLang="en-US" sz="3000" dirty="0" smtClean="0"/>
              <a:t>최소값</a:t>
            </a:r>
            <a:r>
              <a:rPr lang="en-US" altLang="ko-KR" sz="3000" dirty="0"/>
              <a:t>+1</a:t>
            </a:r>
            <a:r>
              <a:rPr lang="en-US" altLang="ko-KR" sz="3000" dirty="0" smtClean="0"/>
              <a:t>)+</a:t>
            </a:r>
            <a:r>
              <a:rPr lang="ko-KR" altLang="en-US" sz="3000" dirty="0"/>
              <a:t>최소값</a:t>
            </a:r>
            <a:r>
              <a:rPr lang="en-US" altLang="ko-KR" sz="3000" dirty="0"/>
              <a:t>);</a:t>
            </a:r>
          </a:p>
          <a:p>
            <a:r>
              <a:rPr lang="en-US" altLang="ko-KR" sz="3000" dirty="0" err="1"/>
              <a:t>Math.round</a:t>
            </a:r>
            <a:r>
              <a:rPr lang="en-US" altLang="ko-KR" sz="3000" dirty="0"/>
              <a:t>(</a:t>
            </a:r>
            <a:r>
              <a:rPr lang="en-US" altLang="ko-KR" sz="3000" dirty="0" err="1"/>
              <a:t>Math.random</a:t>
            </a:r>
            <a:r>
              <a:rPr lang="en-US" altLang="ko-KR" sz="3000" dirty="0"/>
              <a:t>() * (</a:t>
            </a:r>
            <a:r>
              <a:rPr lang="ko-KR" altLang="en-US" sz="3000" dirty="0" smtClean="0"/>
              <a:t>최대값</a:t>
            </a:r>
            <a:r>
              <a:rPr lang="en-US" altLang="ko-KR" sz="3000" dirty="0" smtClean="0"/>
              <a:t>-</a:t>
            </a:r>
            <a:r>
              <a:rPr lang="ko-KR" altLang="en-US" sz="3000" dirty="0" smtClean="0"/>
              <a:t>최소값</a:t>
            </a:r>
            <a:r>
              <a:rPr lang="en-US" altLang="ko-KR" sz="3000" dirty="0" smtClean="0"/>
              <a:t>)+</a:t>
            </a:r>
            <a:r>
              <a:rPr lang="ko-KR" altLang="en-US" sz="3000" dirty="0" smtClean="0"/>
              <a:t>최소값</a:t>
            </a:r>
            <a:r>
              <a:rPr lang="en-US" altLang="ko-KR" sz="3000" dirty="0"/>
              <a:t>);</a:t>
            </a:r>
          </a:p>
          <a:p>
            <a:endParaRPr lang="en-US" altLang="ko-KR" sz="3000" dirty="0" smtClean="0"/>
          </a:p>
          <a:p>
            <a:r>
              <a:rPr lang="ko-KR" altLang="en-US" sz="3000" dirty="0" smtClean="0"/>
              <a:t>예</a:t>
            </a:r>
            <a:r>
              <a:rPr lang="en-US" altLang="ko-KR" sz="3000" dirty="0"/>
              <a:t>) 1</a:t>
            </a:r>
            <a:r>
              <a:rPr lang="ko-KR" altLang="en-US" sz="3000" dirty="0"/>
              <a:t>부터 </a:t>
            </a:r>
            <a:r>
              <a:rPr lang="en-US" altLang="ko-KR" sz="3000" dirty="0"/>
              <a:t>10</a:t>
            </a:r>
            <a:r>
              <a:rPr lang="ko-KR" altLang="en-US" sz="3000" dirty="0"/>
              <a:t>까지의 </a:t>
            </a:r>
            <a:r>
              <a:rPr lang="ko-KR" altLang="en-US" sz="3000" dirty="0" smtClean="0"/>
              <a:t>랜덤 수 </a:t>
            </a:r>
            <a:r>
              <a:rPr lang="ko-KR" altLang="en-US" sz="3000" dirty="0"/>
              <a:t>만들기</a:t>
            </a:r>
            <a:endParaRPr lang="en-US" altLang="ko-KR" sz="3000" dirty="0"/>
          </a:p>
          <a:p>
            <a:endParaRPr lang="en-US" altLang="ko-KR" sz="3000" dirty="0"/>
          </a:p>
          <a:p>
            <a:endParaRPr lang="en-US" altLang="ko-KR" sz="3000" dirty="0"/>
          </a:p>
          <a:p>
            <a:endParaRPr lang="en-US" altLang="ko-KR" sz="3000" dirty="0"/>
          </a:p>
          <a:p>
            <a:pPr lvl="1"/>
            <a:r>
              <a:rPr lang="en-US" altLang="ko-KR" sz="2400" dirty="0" err="1" smtClean="0"/>
              <a:t>Math.random</a:t>
            </a:r>
            <a:r>
              <a:rPr lang="en-US" altLang="ko-KR" sz="2400" dirty="0"/>
              <a:t>() *10 	</a:t>
            </a:r>
            <a:r>
              <a:rPr lang="en-US" altLang="ko-KR" sz="2400" dirty="0" smtClean="0"/>
              <a:t>	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2400" dirty="0" smtClean="0"/>
              <a:t> 0</a:t>
            </a:r>
            <a:r>
              <a:rPr lang="en-US" altLang="ko-KR" sz="2400" dirty="0"/>
              <a:t>~ 9</a:t>
            </a:r>
          </a:p>
          <a:p>
            <a:pPr lvl="1"/>
            <a:r>
              <a:rPr lang="en-US" altLang="ko-KR" sz="2400" dirty="0" err="1"/>
              <a:t>Math.random</a:t>
            </a:r>
            <a:r>
              <a:rPr lang="en-US" altLang="ko-KR" sz="2400" dirty="0"/>
              <a:t>() *</a:t>
            </a:r>
            <a:r>
              <a:rPr lang="en-US" altLang="ko-KR" sz="2400" dirty="0" smtClean="0"/>
              <a:t>10+1		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sz="2400" dirty="0" smtClean="0"/>
              <a:t>1</a:t>
            </a:r>
            <a:r>
              <a:rPr lang="en-US" altLang="ko-KR" sz="2400" dirty="0"/>
              <a:t>~ 10 </a:t>
            </a:r>
          </a:p>
          <a:p>
            <a:pPr lvl="1"/>
            <a:r>
              <a:rPr lang="en-US" altLang="ko-KR" sz="2400" dirty="0" err="1"/>
              <a:t>Math.random</a:t>
            </a:r>
            <a:r>
              <a:rPr lang="en-US" altLang="ko-KR" sz="2400" dirty="0"/>
              <a:t>() *20 + </a:t>
            </a:r>
            <a:r>
              <a:rPr lang="en-US" altLang="ko-KR" sz="2400" dirty="0" smtClean="0"/>
              <a:t>11	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sz="2400" dirty="0" smtClean="0"/>
              <a:t>11 </a:t>
            </a:r>
            <a:r>
              <a:rPr lang="en-US" altLang="ko-KR" sz="2400" dirty="0"/>
              <a:t>~30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742403" y="4569594"/>
            <a:ext cx="10371773" cy="1172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i="1" dirty="0" err="1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var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ranNum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= 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Math.floor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(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Math.random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() * (10 – 1 + 1) + 1);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document.write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(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ranNum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3612431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&lt;h1&gt;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Number Guess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  </a:t>
            </a:r>
            <a:r>
              <a:rPr lang="en-US" altLang="ko-KR" sz="2400" b="1" dirty="0" smtClean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p&gt;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1</a:t>
            </a:r>
            <a:r>
              <a:rPr lang="ko-KR" altLang="en-US" sz="2400" b="1" dirty="0">
                <a:latin typeface="+mn-lt"/>
                <a:ea typeface="나눔고딕코딩" panose="020D0009000000000000" pitchFamily="49" charset="-127"/>
              </a:rPr>
              <a:t>부터 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100 </a:t>
            </a:r>
            <a:r>
              <a:rPr lang="ko-KR" altLang="en-US" sz="2400" b="1" dirty="0" smtClean="0">
                <a:latin typeface="+mn-lt"/>
                <a:ea typeface="나눔고딕코딩" panose="020D0009000000000000" pitchFamily="49" charset="-127"/>
              </a:rPr>
              <a:t>사이 숫자 입력</a:t>
            </a:r>
            <a:r>
              <a:rPr lang="en-US" altLang="ko-KR" sz="2400" b="1" dirty="0" smtClean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&lt;/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&lt;input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n-lt"/>
                <a:ea typeface="나눔고딕코딩" panose="020D0009000000000000" pitchFamily="49" charset="-127"/>
              </a:rPr>
              <a:t>id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"number"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n-lt"/>
                <a:ea typeface="나눔고딕코딩" panose="020D0009000000000000" pitchFamily="49" charset="-127"/>
              </a:rPr>
              <a:t>type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"text"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&lt;button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n-lt"/>
                <a:ea typeface="나눔고딕코딩" panose="020D0009000000000000" pitchFamily="49" charset="-127"/>
              </a:rPr>
              <a:t>type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"button"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+mn-lt"/>
                <a:ea typeface="나눔고딕코딩" panose="020D0009000000000000" pitchFamily="49" charset="-127"/>
              </a:rPr>
              <a:t>onclick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"test</a:t>
            </a:r>
            <a:r>
              <a:rPr lang="en-US" altLang="ko-KR" sz="2400" b="1" dirty="0" smtClean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()"</a:t>
            </a:r>
            <a:r>
              <a:rPr lang="en-US" altLang="ko-KR" sz="2400" b="1" dirty="0" smtClean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&gt;</a:t>
            </a:r>
            <a:r>
              <a:rPr lang="ko-KR" altLang="en-US" sz="2400" b="1" dirty="0" smtClean="0">
                <a:latin typeface="+mn-lt"/>
                <a:ea typeface="나눔고딕코딩" panose="020D0009000000000000" pitchFamily="49" charset="-127"/>
              </a:rPr>
              <a:t>추측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&lt;/button&gt;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+mn-lt"/>
                <a:ea typeface="나눔고딕코딩" panose="020D0009000000000000" pitchFamily="49" charset="-127"/>
              </a:rPr>
              <a:t>  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&lt;p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n-lt"/>
                <a:ea typeface="나눔고딕코딩" panose="020D0009000000000000" pitchFamily="49" charset="-127"/>
              </a:rPr>
              <a:t>id</a:t>
            </a:r>
            <a:r>
              <a:rPr lang="en-US" altLang="ko-KR" sz="2400" b="1" dirty="0" smtClean="0">
                <a:latin typeface="+mn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 smtClean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“hint"</a:t>
            </a:r>
            <a:r>
              <a:rPr lang="en-US" altLang="ko-KR" sz="2400" b="1" dirty="0" smtClean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&gt;&lt;/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 </a:t>
            </a:r>
            <a:endParaRPr lang="en-US" altLang="ko-KR" sz="2400" b="1" dirty="0">
              <a:solidFill>
                <a:srgbClr val="0000FF"/>
              </a:solidFill>
              <a:latin typeface="+mn-lt"/>
              <a:ea typeface="나눔고딕코딩" panose="020D0009000000000000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852" y="4675007"/>
            <a:ext cx="4639575" cy="2715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77255017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객체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057400"/>
            <a:ext cx="11262614" cy="6127186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 sz="3000" dirty="0" smtClean="0"/>
              <a:t>가위 </a:t>
            </a:r>
            <a:r>
              <a:rPr lang="ko-KR" altLang="en-US" sz="3000" dirty="0"/>
              <a:t>바위 보 게임을 할 수 있는 프로그램을 작성하시오</a:t>
            </a:r>
            <a:r>
              <a:rPr lang="en-US" altLang="ko-KR" sz="3000" dirty="0"/>
              <a:t>. </a:t>
            </a:r>
            <a:endParaRPr lang="en-US" altLang="ko-KR" sz="3000" dirty="0" smtClean="0"/>
          </a:p>
          <a:p>
            <a:pPr marL="519809" lvl="1" indent="0">
              <a:buNone/>
            </a:pPr>
            <a:r>
              <a:rPr lang="en-US" altLang="ko-KR" sz="2800" dirty="0"/>
              <a:t>(</a:t>
            </a:r>
            <a:r>
              <a:rPr lang="ko-KR" altLang="en-US" sz="2800" dirty="0"/>
              <a:t>컴퓨터는 랜덤</a:t>
            </a:r>
            <a:r>
              <a:rPr lang="en-US" altLang="ko-KR" sz="2800" dirty="0"/>
              <a:t>, </a:t>
            </a:r>
            <a:r>
              <a:rPr lang="ko-KR" altLang="en-US" sz="2800" dirty="0"/>
              <a:t>사용자는 </a:t>
            </a:r>
            <a:r>
              <a:rPr lang="en-US" altLang="ko-KR" sz="2800" dirty="0"/>
              <a:t>prompt</a:t>
            </a:r>
            <a:r>
              <a:rPr lang="ko-KR" altLang="en-US" sz="2800" dirty="0"/>
              <a:t>로 입력 받아서 처리</a:t>
            </a:r>
            <a:r>
              <a:rPr lang="en-US" altLang="ko-KR" sz="2800" dirty="0"/>
              <a:t>)</a:t>
            </a:r>
          </a:p>
          <a:p>
            <a:pPr marL="519809" lvl="1" indent="0">
              <a:buNone/>
            </a:pPr>
            <a:endParaRPr lang="en-US" altLang="ko-KR" sz="2480" dirty="0" smtClean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smtClean="0"/>
              <a:t>로또 번호를 생성하는 프로그램을 작성하시오</a:t>
            </a:r>
            <a:r>
              <a:rPr lang="en-US" altLang="ko-KR" sz="3000" dirty="0" smtClean="0"/>
              <a:t>.</a:t>
            </a:r>
          </a:p>
          <a:p>
            <a:pPr marL="0" indent="0">
              <a:buNone/>
            </a:pPr>
            <a:r>
              <a:rPr lang="en-US" altLang="ko-KR" sz="3000" dirty="0" smtClean="0"/>
              <a:t>    (</a:t>
            </a:r>
            <a:r>
              <a:rPr lang="en-US" altLang="ko-KR" sz="3000" dirty="0"/>
              <a:t>1</a:t>
            </a:r>
            <a:r>
              <a:rPr lang="ko-KR" altLang="en-US" sz="3000" dirty="0"/>
              <a:t>번 </a:t>
            </a:r>
            <a:r>
              <a:rPr lang="en-US" altLang="ko-KR" sz="3000" dirty="0"/>
              <a:t>~ 45</a:t>
            </a:r>
            <a:r>
              <a:rPr lang="ko-KR" altLang="en-US" sz="3000" dirty="0"/>
              <a:t>번 중 </a:t>
            </a:r>
            <a:r>
              <a:rPr lang="en-US" altLang="ko-KR" sz="3000" dirty="0"/>
              <a:t>6</a:t>
            </a:r>
            <a:r>
              <a:rPr lang="ko-KR" altLang="en-US" sz="3000" dirty="0"/>
              <a:t>개의 번호를 추첨</a:t>
            </a:r>
            <a:r>
              <a:rPr lang="en-US" altLang="ko-KR" sz="3000" dirty="0"/>
              <a:t>) 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086091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리터럴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간단하고 쉽고 빠른 방법이며</a:t>
            </a:r>
            <a:r>
              <a:rPr lang="en-US" altLang="ko-KR" dirty="0" smtClean="0"/>
              <a:t>, {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en-US" altLang="ko-KR" dirty="0" smtClean="0"/>
              <a:t>…} </a:t>
            </a:r>
            <a:r>
              <a:rPr lang="ko-KR" altLang="en-US" dirty="0" smtClean="0"/>
              <a:t>형태로 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0"/>
            <a:r>
              <a:rPr lang="en-US" altLang="ko-KR" dirty="0" smtClean="0"/>
              <a:t>new </a:t>
            </a:r>
            <a:r>
              <a:rPr lang="ko-KR" altLang="en-US" dirty="0" smtClean="0"/>
              <a:t>연산자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직접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 정의 후 객체 생성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r>
              <a:rPr lang="ko-KR" altLang="en-US" dirty="0" smtClean="0"/>
              <a:t> 함수는 대문자로 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sz="2400" dirty="0" smtClean="0"/>
              <a:t>새로운 객체를 만들어 속성을 정의하지만 </a:t>
            </a:r>
            <a:r>
              <a:rPr lang="ko-KR" altLang="en-US" sz="2400" dirty="0" err="1" smtClean="0"/>
              <a:t>리터럴</a:t>
            </a:r>
            <a:r>
              <a:rPr lang="ko-KR" altLang="en-US" sz="2400" dirty="0" smtClean="0"/>
              <a:t> 방식을 더 권장함</a:t>
            </a:r>
            <a:endParaRPr lang="en-US" altLang="ko-KR" sz="2400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sz="1880" dirty="0" smtClean="0"/>
              <a:t>객체의 경우 상수로 선언해도 </a:t>
            </a:r>
            <a:r>
              <a:rPr lang="ko-KR" altLang="en-US" sz="1880" dirty="0" err="1" smtClean="0"/>
              <a:t>메모리값만</a:t>
            </a:r>
            <a:r>
              <a:rPr lang="ko-KR" altLang="en-US" sz="1880" dirty="0" smtClean="0"/>
              <a:t> 상수일 뿐 객체 안의 내용은 변경이 가능하다</a:t>
            </a:r>
            <a:r>
              <a:rPr lang="en-US" altLang="ko-KR" sz="1880" dirty="0" smtClean="0"/>
              <a:t>. </a:t>
            </a:r>
          </a:p>
          <a:p>
            <a:pPr lvl="1">
              <a:buNone/>
            </a:pPr>
            <a:r>
              <a:rPr lang="ko-KR" altLang="en-US" sz="1880" dirty="0" smtClean="0"/>
              <a:t>즉 객체가 저장된 공간을 가리키는 정보만 </a:t>
            </a:r>
            <a:r>
              <a:rPr lang="ko-KR" altLang="en-US" sz="1880" dirty="0" err="1" smtClean="0"/>
              <a:t>상수일뿐</a:t>
            </a:r>
            <a:r>
              <a:rPr lang="ko-KR" altLang="en-US" sz="1880" dirty="0" smtClean="0"/>
              <a:t> 그 객체의 정보 자체는 변경이 가능하다</a:t>
            </a:r>
            <a:r>
              <a:rPr lang="en-US" altLang="ko-KR" sz="1880" dirty="0" smtClean="0"/>
              <a:t>. </a:t>
            </a:r>
          </a:p>
          <a:p>
            <a:pPr lvl="1">
              <a:buNone/>
            </a:pPr>
            <a:r>
              <a:rPr lang="ko-KR" altLang="en-US" sz="1880" dirty="0" smtClean="0"/>
              <a:t>이런 이유로 </a:t>
            </a:r>
            <a:r>
              <a:rPr lang="en-US" altLang="ko-KR" sz="1880" dirty="0" smtClean="0"/>
              <a:t>JavaScript</a:t>
            </a:r>
            <a:r>
              <a:rPr lang="ko-KR" altLang="en-US" sz="1880" dirty="0" smtClean="0"/>
              <a:t>에서 객체는 변수로 선언할 이유가 없으며  거의 모든 케이스에서 </a:t>
            </a:r>
            <a:endParaRPr lang="en-US" altLang="ko-KR" sz="1880" dirty="0" smtClean="0"/>
          </a:p>
          <a:p>
            <a:pPr lvl="1">
              <a:buNone/>
            </a:pPr>
            <a:r>
              <a:rPr lang="ko-KR" altLang="en-US" sz="1880" dirty="0" smtClean="0"/>
              <a:t>상수로 </a:t>
            </a:r>
            <a:r>
              <a:rPr lang="ko-KR" altLang="en-US" sz="1880" dirty="0" err="1" smtClean="0"/>
              <a:t>선언하는게</a:t>
            </a:r>
            <a:r>
              <a:rPr lang="ko-KR" altLang="en-US" sz="1880" dirty="0" smtClean="0"/>
              <a:t> 일반적이다</a:t>
            </a:r>
            <a:endParaRPr lang="en-US" altLang="ko-KR" sz="1880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2598934"/>
      </p:ext>
    </p:extLst>
  </p:cSld>
  <p:clrMapOvr>
    <a:masterClrMapping/>
  </p:clrMapOvr>
  <p:transition spd="med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39631" y="1908819"/>
            <a:ext cx="4771803" cy="6395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300">
                <a:latin typeface="+mj-lt"/>
              </a:rPr>
              <a:t>const myCar = {</a:t>
            </a:r>
            <a:endParaRPr lang="en-US" altLang="ko-KR" sz="2300">
              <a:latin typeface="+mj-lt"/>
            </a:endParaRPr>
          </a:p>
          <a:p>
            <a:pPr lvl="0">
              <a:defRPr/>
            </a:pPr>
            <a:r>
              <a:rPr lang="en-US" altLang="ko-KR" sz="2300">
                <a:latin typeface="+mj-lt"/>
              </a:rPr>
              <a:t>  make :</a:t>
            </a:r>
            <a:r>
              <a:rPr lang="en-US" altLang="ko-KR" sz="2300"/>
              <a:t> ＂</a:t>
            </a:r>
            <a:r>
              <a:rPr lang="en-US" altLang="ko-KR" sz="2300">
                <a:latin typeface="+mj-lt"/>
              </a:rPr>
              <a:t>bmw</a:t>
            </a:r>
            <a:r>
              <a:rPr lang="en-US" altLang="ko-KR" sz="2300"/>
              <a:t>＂</a:t>
            </a:r>
            <a:r>
              <a:rPr lang="en-US" altLang="ko-KR" sz="2300">
                <a:latin typeface="+mj-lt"/>
              </a:rPr>
              <a:t>,</a:t>
            </a:r>
            <a:endParaRPr lang="en-US" altLang="ko-KR" sz="2300">
              <a:latin typeface="+mj-lt"/>
            </a:endParaRPr>
          </a:p>
          <a:p>
            <a:pPr lvl="0">
              <a:defRPr/>
            </a:pPr>
            <a:r>
              <a:rPr lang="en-US" altLang="ko-KR" sz="2300">
                <a:latin typeface="+mj-lt"/>
              </a:rPr>
              <a:t>  model : ＂x5＂,</a:t>
            </a:r>
            <a:endParaRPr lang="en-US" altLang="ko-KR" sz="2300">
              <a:latin typeface="+mj-lt"/>
            </a:endParaRPr>
          </a:p>
          <a:p>
            <a:pPr lvl="0">
              <a:defRPr/>
            </a:pPr>
            <a:r>
              <a:rPr lang="en-US" altLang="ko-KR" sz="2300">
                <a:latin typeface="+mj-lt"/>
              </a:rPr>
              <a:t>  year : 2013,</a:t>
            </a:r>
            <a:endParaRPr lang="en-US" altLang="ko-KR" sz="2300">
              <a:latin typeface="+mj-lt"/>
            </a:endParaRPr>
          </a:p>
          <a:p>
            <a:pPr lvl="0">
              <a:defRPr/>
            </a:pPr>
            <a:r>
              <a:rPr lang="en-US" altLang="ko-KR" sz="2300">
                <a:latin typeface="+mj-lt"/>
              </a:rPr>
              <a:t>  speed : 100</a:t>
            </a:r>
            <a:endParaRPr lang="en-US" altLang="ko-KR" sz="2300">
              <a:latin typeface="+mj-lt"/>
            </a:endParaRPr>
          </a:p>
          <a:p>
            <a:pPr lvl="0">
              <a:defRPr/>
            </a:pPr>
            <a:endParaRPr lang="en-US" altLang="ko-KR" sz="2300">
              <a:latin typeface="+mj-lt"/>
            </a:endParaRPr>
          </a:p>
          <a:p>
            <a:pPr lvl="0">
              <a:defRPr/>
            </a:pPr>
            <a:r>
              <a:rPr lang="en-US" altLang="ko-KR" sz="2300">
                <a:latin typeface="+mj-lt"/>
              </a:rPr>
              <a:t>  brake : function() {</a:t>
            </a:r>
            <a:endParaRPr lang="en-US" altLang="ko-KR" sz="2300">
              <a:latin typeface="+mj-lt"/>
            </a:endParaRPr>
          </a:p>
          <a:p>
            <a:pPr lvl="0">
              <a:defRPr/>
            </a:pPr>
            <a:r>
              <a:rPr lang="en-US" altLang="ko-KR" sz="2300">
                <a:latin typeface="+mj-lt"/>
              </a:rPr>
              <a:t>      this.speed = 0;</a:t>
            </a:r>
            <a:endParaRPr lang="en-US" altLang="ko-KR" sz="2300">
              <a:latin typeface="+mj-lt"/>
            </a:endParaRPr>
          </a:p>
          <a:p>
            <a:pPr lvl="0">
              <a:defRPr/>
            </a:pPr>
            <a:r>
              <a:rPr lang="en-US" altLang="ko-KR" sz="2300">
                <a:latin typeface="+mj-lt"/>
              </a:rPr>
              <a:t>  },</a:t>
            </a:r>
            <a:endParaRPr lang="en-US" altLang="ko-KR" sz="2300">
              <a:latin typeface="+mj-lt"/>
            </a:endParaRPr>
          </a:p>
          <a:p>
            <a:pPr lvl="0">
              <a:defRPr/>
            </a:pPr>
            <a:r>
              <a:rPr lang="en-US" altLang="ko-KR" sz="2300">
                <a:latin typeface="+mj-lt"/>
              </a:rPr>
              <a:t>  accel : function() {</a:t>
            </a:r>
            <a:endParaRPr lang="en-US" altLang="ko-KR" sz="2300">
              <a:latin typeface="+mj-lt"/>
            </a:endParaRPr>
          </a:p>
          <a:p>
            <a:pPr lvl="0">
              <a:defRPr/>
            </a:pPr>
            <a:r>
              <a:rPr lang="en-US" altLang="ko-KR" sz="2300">
                <a:latin typeface="+mj-lt"/>
              </a:rPr>
              <a:t>      this.speed = 150;</a:t>
            </a:r>
            <a:endParaRPr lang="en-US" altLang="ko-KR" sz="2300">
              <a:latin typeface="+mj-lt"/>
            </a:endParaRPr>
          </a:p>
          <a:p>
            <a:pPr lvl="0">
              <a:defRPr/>
            </a:pPr>
            <a:r>
              <a:rPr lang="en-US" altLang="ko-KR" sz="2300">
                <a:latin typeface="+mj-lt"/>
              </a:rPr>
              <a:t>  }</a:t>
            </a:r>
            <a:endParaRPr lang="en-US" altLang="ko-KR" sz="2300">
              <a:latin typeface="+mj-lt"/>
            </a:endParaRPr>
          </a:p>
          <a:p>
            <a:pPr lvl="0">
              <a:defRPr/>
            </a:pPr>
            <a:endParaRPr lang="en-US" altLang="ko-KR" sz="2300">
              <a:latin typeface="+mj-lt"/>
            </a:endParaRPr>
          </a:p>
          <a:p>
            <a:pPr lvl="0">
              <a:defRPr/>
            </a:pPr>
            <a:r>
              <a:rPr lang="en-US" altLang="ko-KR" sz="2300">
                <a:latin typeface="+mj-lt"/>
              </a:rPr>
              <a:t>//ES6 </a:t>
            </a:r>
            <a:r>
              <a:rPr lang="ko-KR" altLang="en-US" sz="2300">
                <a:latin typeface="+mj-lt"/>
              </a:rPr>
              <a:t>축약방식</a:t>
            </a:r>
            <a:r>
              <a:rPr lang="en-US" altLang="ko-KR" sz="2300">
                <a:latin typeface="+mj-lt"/>
              </a:rPr>
              <a:t>(function </a:t>
            </a:r>
            <a:r>
              <a:rPr lang="ko-KR" altLang="en-US" sz="2300">
                <a:latin typeface="+mj-lt"/>
              </a:rPr>
              <a:t>키워드 생략</a:t>
            </a:r>
            <a:r>
              <a:rPr lang="en-US" altLang="ko-KR" sz="2300">
                <a:latin typeface="+mj-lt"/>
              </a:rPr>
              <a:t>)</a:t>
            </a:r>
            <a:endParaRPr lang="en-US" altLang="ko-KR" sz="2300">
              <a:latin typeface="+mj-lt"/>
            </a:endParaRPr>
          </a:p>
          <a:p>
            <a:pPr lvl="0">
              <a:defRPr/>
            </a:pPr>
            <a:r>
              <a:rPr lang="en-US" altLang="ko-KR" sz="2300">
                <a:latin typeface="+mj-lt"/>
              </a:rPr>
              <a:t>    brake() { this.speed = 0; },  </a:t>
            </a:r>
            <a:endParaRPr lang="en-US" altLang="ko-KR" sz="2300">
              <a:latin typeface="+mj-lt"/>
            </a:endParaRPr>
          </a:p>
          <a:p>
            <a:pPr lvl="0">
              <a:defRPr/>
            </a:pPr>
            <a:r>
              <a:rPr lang="en-US" altLang="ko-KR" sz="2300">
                <a:latin typeface="+mj-lt"/>
              </a:rPr>
              <a:t>    accel() { this.speed = 150; }</a:t>
            </a:r>
            <a:endParaRPr lang="en-US" altLang="ko-KR" sz="2300">
              <a:latin typeface="+mj-lt"/>
            </a:endParaRPr>
          </a:p>
          <a:p>
            <a:pPr lvl="0">
              <a:defRPr/>
            </a:pPr>
            <a:r>
              <a:rPr lang="en-US" altLang="ko-KR" sz="2300">
                <a:latin typeface="+mj-lt"/>
              </a:rPr>
              <a:t>};</a:t>
            </a:r>
            <a:endParaRPr lang="en-US" altLang="ko-KR" sz="230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7" name="직사각형 6"/>
          <p:cNvSpPr/>
          <p:nvPr/>
        </p:nvSpPr>
        <p:spPr>
          <a:xfrm>
            <a:off x="1086890" y="2224192"/>
            <a:ext cx="4059282" cy="41018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 sz="2400">
                <a:latin typeface="+mj-lt"/>
              </a:rPr>
              <a:t>const instance</a:t>
            </a:r>
            <a:r>
              <a:rPr lang="ko-KR" altLang="en-US" sz="2400">
                <a:latin typeface="+mj-lt"/>
              </a:rPr>
              <a:t> </a:t>
            </a:r>
            <a:r>
              <a:rPr lang="en-US" altLang="ko-KR" sz="2400">
                <a:latin typeface="+mj-lt"/>
              </a:rPr>
              <a:t>= {</a:t>
            </a:r>
            <a:endParaRPr lang="en-US" altLang="ko-KR" sz="2400">
              <a:latin typeface="+mj-lt"/>
            </a:endParaRPr>
          </a:p>
          <a:p>
            <a:pPr lvl="0">
              <a:defRPr/>
            </a:pPr>
            <a:endParaRPr lang="en-US" altLang="ko-KR" sz="2400">
              <a:latin typeface="+mj-lt"/>
            </a:endParaRPr>
          </a:p>
          <a:p>
            <a:pPr lvl="0">
              <a:defRPr/>
            </a:pPr>
            <a:r>
              <a:rPr lang="ko-KR" altLang="en-US" sz="2400">
                <a:latin typeface="+mj-lt"/>
              </a:rPr>
              <a:t>  </a:t>
            </a:r>
            <a:r>
              <a:rPr lang="en-US" altLang="ko-KR" sz="2400">
                <a:latin typeface="+mj-lt"/>
              </a:rPr>
              <a:t>property1 : </a:t>
            </a:r>
            <a:r>
              <a:rPr lang="ko-KR" altLang="en-US" sz="2400">
                <a:latin typeface="+mj-lt"/>
              </a:rPr>
              <a:t>초기값</a:t>
            </a:r>
            <a:r>
              <a:rPr lang="en-US" altLang="ko-KR" sz="2400">
                <a:latin typeface="+mj-lt"/>
              </a:rPr>
              <a:t>,</a:t>
            </a:r>
            <a:endParaRPr lang="en-US" altLang="ko-KR" sz="2400">
              <a:latin typeface="+mj-lt"/>
            </a:endParaRPr>
          </a:p>
          <a:p>
            <a:pPr lvl="0">
              <a:defRPr/>
            </a:pPr>
            <a:r>
              <a:rPr lang="ko-KR" altLang="en-US" sz="2400">
                <a:latin typeface="+mj-lt"/>
              </a:rPr>
              <a:t>  </a:t>
            </a:r>
            <a:r>
              <a:rPr lang="en-US" altLang="ko-KR" sz="2400">
                <a:latin typeface="+mj-lt"/>
              </a:rPr>
              <a:t>property2 : </a:t>
            </a:r>
            <a:r>
              <a:rPr lang="ko-KR" altLang="en-US" sz="2400">
                <a:latin typeface="+mj-lt"/>
              </a:rPr>
              <a:t>초기값</a:t>
            </a:r>
            <a:r>
              <a:rPr lang="en-US" altLang="ko-KR" sz="2400">
                <a:latin typeface="+mj-lt"/>
              </a:rPr>
              <a:t>,</a:t>
            </a:r>
            <a:endParaRPr lang="en-US" altLang="ko-KR" sz="2400">
              <a:latin typeface="+mj-lt"/>
            </a:endParaRPr>
          </a:p>
          <a:p>
            <a:pPr lvl="0">
              <a:defRPr/>
            </a:pPr>
            <a:endParaRPr lang="en-US" altLang="ko-KR" sz="2400">
              <a:latin typeface="+mj-lt"/>
            </a:endParaRPr>
          </a:p>
          <a:p>
            <a:pPr lvl="0">
              <a:defRPr/>
            </a:pPr>
            <a:r>
              <a:rPr lang="ko-KR" altLang="en-US" sz="2400">
                <a:latin typeface="+mj-lt"/>
              </a:rPr>
              <a:t>  </a:t>
            </a:r>
            <a:r>
              <a:rPr lang="en-US" altLang="ko-KR" sz="2400">
                <a:latin typeface="+mj-lt"/>
              </a:rPr>
              <a:t>method1 : function() {</a:t>
            </a:r>
            <a:endParaRPr lang="en-US" altLang="ko-KR" sz="2400">
              <a:latin typeface="+mj-lt"/>
            </a:endParaRPr>
          </a:p>
          <a:p>
            <a:pPr lvl="0">
              <a:defRPr/>
            </a:pPr>
            <a:r>
              <a:rPr lang="en-US" altLang="ko-KR" sz="2400">
                <a:latin typeface="+mj-lt"/>
              </a:rPr>
              <a:t>  },</a:t>
            </a:r>
            <a:endParaRPr lang="en-US" altLang="ko-KR" sz="2400">
              <a:latin typeface="+mj-lt"/>
            </a:endParaRPr>
          </a:p>
          <a:p>
            <a:pPr lvl="0">
              <a:defRPr/>
            </a:pPr>
            <a:r>
              <a:rPr lang="ko-KR" altLang="en-US" sz="2400">
                <a:latin typeface="+mj-lt"/>
              </a:rPr>
              <a:t>  </a:t>
            </a:r>
            <a:r>
              <a:rPr lang="en-US" altLang="ko-KR" sz="2400">
                <a:latin typeface="+mj-lt"/>
              </a:rPr>
              <a:t>method2 : function() {</a:t>
            </a:r>
            <a:endParaRPr lang="en-US" altLang="ko-KR" sz="2400">
              <a:latin typeface="+mj-lt"/>
            </a:endParaRPr>
          </a:p>
          <a:p>
            <a:pPr lvl="0">
              <a:defRPr/>
            </a:pPr>
            <a:r>
              <a:rPr lang="en-US" altLang="ko-KR" sz="2400">
                <a:latin typeface="+mj-lt"/>
              </a:rPr>
              <a:t>  }</a:t>
            </a:r>
            <a:endParaRPr lang="en-US" altLang="ko-KR" sz="2400">
              <a:latin typeface="+mj-lt"/>
            </a:endParaRPr>
          </a:p>
          <a:p>
            <a:pPr lvl="0">
              <a:defRPr/>
            </a:pPr>
            <a:endParaRPr lang="en-US" altLang="ko-KR" sz="2400">
              <a:latin typeface="+mj-lt"/>
            </a:endParaRPr>
          </a:p>
          <a:p>
            <a:pPr lvl="0">
              <a:defRPr/>
            </a:pPr>
            <a:r>
              <a:rPr lang="en-US" altLang="ko-KR" sz="2400">
                <a:latin typeface="+mj-lt"/>
              </a:rPr>
              <a:t>}</a:t>
            </a:r>
            <a:endParaRPr lang="en-US" altLang="ko-KR" sz="2400">
              <a:latin typeface="+mj-lt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리터럴을 이용한 객체 생성</a:t>
            </a:r>
            <a:endParaRPr lang="ko-KR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769811" y="6761371"/>
            <a:ext cx="4599572" cy="160919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사용 하기 </a:t>
            </a:r>
            <a:endParaRPr lang="ko-KR" altLang="en-US" sz="2000"/>
          </a:p>
          <a:p>
            <a:pPr lvl="0">
              <a:defRPr/>
            </a:pPr>
            <a:r>
              <a:rPr lang="en-US" altLang="ko-KR" sz="2000"/>
              <a:t>myCar.make</a:t>
            </a:r>
            <a:r>
              <a:rPr lang="ko-KR" altLang="en-US" sz="2000"/>
              <a:t>     </a:t>
            </a:r>
            <a:r>
              <a:rPr lang="en-US" altLang="ko-KR" sz="2000"/>
              <a:t>myCar[’make’]</a:t>
            </a:r>
            <a:endParaRPr lang="en-US" altLang="ko-KR" sz="2000"/>
          </a:p>
          <a:p>
            <a:pPr lvl="0">
              <a:defRPr/>
            </a:pPr>
            <a:r>
              <a:rPr lang="en-US" altLang="ko-KR" sz="2000"/>
              <a:t>myCar.model   myCar[’model’]</a:t>
            </a:r>
            <a:endParaRPr lang="en-US" altLang="ko-KR" sz="2000"/>
          </a:p>
          <a:p>
            <a:pPr lvl="0">
              <a:defRPr/>
            </a:pPr>
            <a:r>
              <a:rPr lang="en-US" altLang="ko-KR" sz="2000"/>
              <a:t>myCar.year      myCar[’year’]</a:t>
            </a:r>
            <a:endParaRPr lang="en-US" altLang="ko-KR" sz="2000"/>
          </a:p>
          <a:p>
            <a:pPr lvl="0">
              <a:defRPr/>
            </a:pPr>
            <a:r>
              <a:rPr lang="en-US" altLang="ko-KR" sz="2000"/>
              <a:t>myCar.speed   myCar[’speed’]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객체 순회</a:t>
            </a:r>
            <a:r>
              <a:rPr lang="en-US" altLang="ko-KR"/>
              <a:t>for_in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500"/>
              <a:t>for / in : </a:t>
            </a:r>
            <a:r>
              <a:rPr lang="ko-KR" altLang="en-US" sz="2500"/>
              <a:t>해당 객체의 모든 열거 가능한 속성을 순회한다</a:t>
            </a:r>
            <a:r>
              <a:rPr lang="en-US" altLang="ko-KR" sz="2500"/>
              <a:t>.</a:t>
            </a:r>
            <a:endParaRPr lang="en-US" altLang="ko-KR" sz="2500"/>
          </a:p>
          <a:p>
            <a:pPr lvl="1">
              <a:defRPr/>
            </a:pPr>
            <a:r>
              <a:rPr lang="ko-KR" altLang="en-US" sz="2500"/>
              <a:t>객체의 열거할 수 있는 </a:t>
            </a:r>
            <a:r>
              <a:rPr lang="ko-KR" altLang="en-US" sz="2500">
                <a:solidFill>
                  <a:schemeClr val="dk2"/>
                </a:solidFill>
              </a:rPr>
              <a:t>속성 이름</a:t>
            </a:r>
            <a:r>
              <a:rPr lang="ko-KR" altLang="en-US" sz="2500"/>
              <a:t>을 지정 </a:t>
            </a:r>
            <a:r>
              <a:rPr lang="ko-KR" altLang="en-US" sz="2500">
                <a:solidFill>
                  <a:schemeClr val="dk2"/>
                </a:solidFill>
              </a:rPr>
              <a:t>변수에 대입</a:t>
            </a:r>
            <a:endParaRPr lang="ko-KR" altLang="en-US" sz="2500">
              <a:solidFill>
                <a:schemeClr val="dk2"/>
              </a:solidFill>
            </a:endParaRPr>
          </a:p>
          <a:p>
            <a:pPr lvl="1">
              <a:defRPr/>
            </a:pPr>
            <a:r>
              <a:rPr lang="ko-KR" altLang="en-US" sz="2500"/>
              <a:t>대입 받은 </a:t>
            </a:r>
            <a:r>
              <a:rPr lang="ko-KR" altLang="en-US" sz="2500">
                <a:solidFill>
                  <a:schemeClr val="dk2"/>
                </a:solidFill>
              </a:rPr>
              <a:t>변수</a:t>
            </a:r>
            <a:r>
              <a:rPr lang="ko-KR" altLang="en-US" sz="2500"/>
              <a:t>를 이용해 반복문 안에서 </a:t>
            </a:r>
            <a:r>
              <a:rPr lang="ko-KR" altLang="en-US" sz="2500">
                <a:solidFill>
                  <a:schemeClr val="dk2"/>
                </a:solidFill>
              </a:rPr>
              <a:t>속성에 순차적</a:t>
            </a:r>
            <a:r>
              <a:rPr lang="ko-KR" altLang="en-US" sz="2500"/>
              <a:t>으로 접근</a:t>
            </a:r>
            <a:endParaRPr lang="ko-KR" altLang="en-US" sz="2500"/>
          </a:p>
          <a:p>
            <a:pPr lvl="1">
              <a:defRPr/>
            </a:pPr>
            <a:r>
              <a:rPr lang="ko-KR" altLang="en-US" sz="2500"/>
              <a:t>배열도 객체이기 때문에 배열에서도 가능</a:t>
            </a:r>
            <a:r>
              <a:rPr lang="en-US" altLang="ko-KR" sz="2500"/>
              <a:t>.</a:t>
            </a:r>
            <a:r>
              <a:rPr lang="ko-KR" altLang="en-US" sz="2500"/>
              <a:t> 배열에서는 인덱스 기능</a:t>
            </a:r>
            <a:endParaRPr lang="ko-KR" altLang="en-US" sz="2500"/>
          </a:p>
          <a:p>
            <a:pPr marL="0" lvl="0" indent="0">
              <a:buNone/>
              <a:defRPr/>
            </a:pPr>
            <a:r>
              <a:rPr lang="en-US" altLang="ko-KR" sz="2400" b="1">
                <a:solidFill>
                  <a:srgbClr val="0000ff"/>
                </a:solidFill>
                <a:latin typeface="Arial"/>
              </a:rPr>
              <a:t>&lt;script&gt;</a:t>
            </a:r>
            <a:endParaRPr lang="en-US" altLang="ko-KR" sz="2400" b="1">
              <a:solidFill>
                <a:srgbClr val="0000ff"/>
              </a:solidFill>
              <a:latin typeface="Arial"/>
            </a:endParaRPr>
          </a:p>
          <a:p>
            <a:pPr marL="0" lvl="0" indent="0">
              <a:buNone/>
              <a:defRPr/>
            </a:pPr>
            <a:r>
              <a:rPr lang="en-US" altLang="ko-KR" sz="2400" b="1">
                <a:latin typeface="Arial"/>
              </a:rPr>
              <a:t>    </a:t>
            </a:r>
            <a:r>
              <a:rPr lang="en-US" altLang="ko-KR" sz="2800" b="1" i="1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800" b="1">
                <a:latin typeface="Arial"/>
              </a:rPr>
              <a:t> myCar = { make: </a:t>
            </a:r>
            <a:r>
              <a:rPr lang="en-US" altLang="ko-KR" sz="2800" b="1">
                <a:solidFill>
                  <a:srgbClr val="cc9900"/>
                </a:solidFill>
                <a:latin typeface="Arial"/>
              </a:rPr>
              <a:t>"BMW"</a:t>
            </a:r>
            <a:r>
              <a:rPr lang="en-US" altLang="ko-KR" sz="2800" b="1">
                <a:latin typeface="Arial"/>
              </a:rPr>
              <a:t>, model: </a:t>
            </a:r>
            <a:r>
              <a:rPr lang="en-US" altLang="ko-KR" sz="2800" b="1">
                <a:solidFill>
                  <a:srgbClr val="cc9900"/>
                </a:solidFill>
                <a:latin typeface="Arial"/>
              </a:rPr>
              <a:t>"X5"</a:t>
            </a:r>
            <a:r>
              <a:rPr lang="en-US" altLang="ko-KR" sz="2800" b="1">
                <a:latin typeface="Arial"/>
              </a:rPr>
              <a:t>, year: 2013 };</a:t>
            </a:r>
            <a:endParaRPr lang="en-US" altLang="ko-KR" sz="2800" b="1">
              <a:latin typeface="Arial"/>
            </a:endParaRPr>
          </a:p>
          <a:p>
            <a:pPr marL="0" lvl="0" indent="0">
              <a:buNone/>
              <a:defRPr/>
            </a:pPr>
            <a:r>
              <a:rPr lang="en-US" altLang="ko-KR" sz="2800" b="1">
                <a:latin typeface="Arial"/>
              </a:rPr>
              <a:t>    </a:t>
            </a:r>
            <a:r>
              <a:rPr lang="en-US" altLang="ko-KR" sz="2800" b="1" i="1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800" b="1">
                <a:latin typeface="Arial"/>
              </a:rPr>
              <a:t> txt = </a:t>
            </a:r>
            <a:r>
              <a:rPr lang="en-US" altLang="ko-KR" sz="2800" b="1">
                <a:solidFill>
                  <a:srgbClr val="cc9900"/>
                </a:solidFill>
                <a:latin typeface="Arial"/>
              </a:rPr>
              <a:t>""</a:t>
            </a:r>
            <a:r>
              <a:rPr lang="en-US" altLang="ko-KR" sz="2800" b="1">
                <a:latin typeface="Arial"/>
              </a:rPr>
              <a:t>;</a:t>
            </a:r>
            <a:endParaRPr lang="en-US" altLang="ko-KR" sz="2400" b="1">
              <a:latin typeface="Arial"/>
            </a:endParaRPr>
          </a:p>
          <a:p>
            <a:pPr marL="0" lvl="0" indent="0">
              <a:buNone/>
              <a:defRPr/>
            </a:pPr>
            <a:r>
              <a:rPr lang="en-US" altLang="ko-KR" sz="2400" b="1">
                <a:latin typeface="Arial"/>
              </a:rPr>
              <a:t>    </a:t>
            </a:r>
            <a:r>
              <a:rPr lang="en-US" altLang="ko-KR" sz="2800" b="1" i="1">
                <a:solidFill>
                  <a:srgbClr val="000099"/>
                </a:solidFill>
                <a:latin typeface="Arial"/>
              </a:rPr>
              <a:t>for</a:t>
            </a:r>
            <a:r>
              <a:rPr lang="en-US" altLang="ko-KR" sz="2800" b="1">
                <a:latin typeface="Arial"/>
              </a:rPr>
              <a:t> (</a:t>
            </a:r>
            <a:r>
              <a:rPr lang="en-US" altLang="ko-KR" sz="2800" b="1" i="1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800" b="1">
                <a:latin typeface="Arial"/>
              </a:rPr>
              <a:t> </a:t>
            </a:r>
            <a:r>
              <a:rPr lang="en-US" altLang="ko-KR" sz="2800" b="1">
                <a:solidFill>
                  <a:schemeClr val="dk2"/>
                </a:solidFill>
                <a:latin typeface="Arial"/>
              </a:rPr>
              <a:t>x</a:t>
            </a:r>
            <a:r>
              <a:rPr lang="en-US" altLang="ko-KR" sz="2800" b="1">
                <a:latin typeface="Arial"/>
              </a:rPr>
              <a:t> </a:t>
            </a:r>
            <a:r>
              <a:rPr lang="en-US" altLang="ko-KR" sz="2800" b="1" i="1">
                <a:solidFill>
                  <a:srgbClr val="000099"/>
                </a:solidFill>
                <a:latin typeface="Arial"/>
              </a:rPr>
              <a:t>in</a:t>
            </a:r>
            <a:r>
              <a:rPr lang="en-US" altLang="ko-KR" sz="2800" b="1">
                <a:latin typeface="Arial"/>
              </a:rPr>
              <a:t> myCar) {</a:t>
            </a:r>
            <a:endParaRPr lang="en-US" altLang="ko-KR" sz="2800" b="1">
              <a:latin typeface="Arial"/>
            </a:endParaRPr>
          </a:p>
          <a:p>
            <a:pPr marL="0" lvl="0" indent="0">
              <a:buNone/>
              <a:defRPr/>
            </a:pPr>
            <a:r>
              <a:rPr lang="ko-KR" altLang="en-US" sz="2800" b="1">
                <a:latin typeface="Arial"/>
              </a:rPr>
              <a:t>        </a:t>
            </a:r>
            <a:r>
              <a:rPr lang="en-US" altLang="ko-KR" sz="2800" b="1">
                <a:latin typeface="Arial"/>
              </a:rPr>
              <a:t>//</a:t>
            </a:r>
            <a:r>
              <a:rPr lang="ko-KR" altLang="en-US" sz="2800" b="1">
                <a:latin typeface="Arial"/>
              </a:rPr>
              <a:t> </a:t>
            </a:r>
            <a:r>
              <a:rPr lang="en-US" altLang="ko-KR" sz="2800" b="1">
                <a:latin typeface="Arial"/>
              </a:rPr>
              <a:t>txt += `${x} &lt;br&gt;` ;  //x </a:t>
            </a:r>
            <a:r>
              <a:rPr lang="ko-KR" altLang="en-US" sz="2800" b="1">
                <a:latin typeface="Arial"/>
              </a:rPr>
              <a:t>변수는</a:t>
            </a:r>
            <a:r>
              <a:rPr lang="en-US" altLang="ko-KR" sz="2800" b="1">
                <a:latin typeface="Arial"/>
              </a:rPr>
              <a:t> myCar</a:t>
            </a:r>
            <a:r>
              <a:rPr lang="ko-KR" altLang="en-US" sz="2800" b="1">
                <a:latin typeface="Arial"/>
              </a:rPr>
              <a:t>의 속성에 접근 </a:t>
            </a:r>
            <a:endParaRPr lang="ko-KR" altLang="en-US" sz="2800" b="1">
              <a:latin typeface="Arial"/>
            </a:endParaRPr>
          </a:p>
          <a:p>
            <a:pPr marL="0" lvl="0" indent="0">
              <a:buNone/>
              <a:defRPr/>
            </a:pPr>
            <a:r>
              <a:rPr lang="en-US" altLang="ko-KR" sz="2800" b="1">
                <a:latin typeface="Arial"/>
              </a:rPr>
              <a:t>    	txt += `myCar[${x}] :  ${myCar[x]} &lt;br&gt;`</a:t>
            </a:r>
            <a:endParaRPr lang="en-US" altLang="ko-KR" sz="2800" b="1">
              <a:latin typeface="Arial"/>
            </a:endParaRPr>
          </a:p>
          <a:p>
            <a:pPr marL="0" lvl="0" indent="0">
              <a:buNone/>
              <a:defRPr/>
            </a:pPr>
            <a:r>
              <a:rPr lang="en-US" altLang="ko-KR" sz="2800" b="1">
                <a:latin typeface="Arial"/>
              </a:rPr>
              <a:t>    }</a:t>
            </a:r>
            <a:endParaRPr lang="en-US" altLang="ko-KR" sz="2800" b="1">
              <a:latin typeface="Arial"/>
            </a:endParaRPr>
          </a:p>
          <a:p>
            <a:pPr marL="0" lvl="0" indent="0">
              <a:buNone/>
              <a:defRPr/>
            </a:pPr>
            <a:r>
              <a:rPr lang="en-US" altLang="ko-KR" sz="2800" b="1">
                <a:latin typeface="Arial"/>
              </a:rPr>
              <a:t>    document.write(txt);</a:t>
            </a:r>
            <a:endParaRPr lang="en-US" altLang="ko-KR" sz="2400" b="1">
              <a:latin typeface="Arial"/>
            </a:endParaRPr>
          </a:p>
          <a:p>
            <a:pPr marL="0" lvl="0" indent="0">
              <a:buNone/>
              <a:defRPr/>
            </a:pPr>
            <a:r>
              <a:rPr lang="en-US" altLang="ko-KR" sz="2400" b="1">
                <a:solidFill>
                  <a:srgbClr val="0000ff"/>
                </a:solidFill>
                <a:latin typeface="Arial"/>
              </a:rPr>
              <a:t>&lt;/script&gt;</a:t>
            </a: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76627" y="6248731"/>
            <a:ext cx="4177162" cy="1882018"/>
          </a:xfrm>
          <a:prstGeom prst="rect">
            <a:avLst/>
          </a:prstGeom>
          <a:ln w="76200">
            <a:solidFill>
              <a:srgbClr val="ff843a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객체 순회</a:t>
            </a:r>
            <a:r>
              <a:rPr lang="en-US" altLang="ko-KR"/>
              <a:t> Object.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94357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cd"/>
                </a:solidFill>
                <a:latin typeface="함초롬바탕"/>
                <a:ea typeface="함초롬바탕"/>
              </a:rPr>
              <a:t> </a:t>
            </a:r>
            <a:r>
              <a:rPr lang="en-US" altLang="ko-KR" b="1">
                <a:latin typeface="Arial"/>
              </a:rPr>
              <a:t> </a:t>
            </a:r>
            <a:r>
              <a:rPr lang="en-US" altLang="ko-KR" sz="2600" b="1" i="1">
                <a:solidFill>
                  <a:srgbClr val="000099"/>
                </a:solidFill>
                <a:latin typeface="Arial"/>
              </a:rPr>
              <a:t>const </a:t>
            </a:r>
            <a:r>
              <a:rPr lang="en-US" altLang="ko-KR" sz="2600" b="1">
                <a:latin typeface="Arial"/>
              </a:rPr>
              <a:t>myCar = { make: </a:t>
            </a:r>
            <a:r>
              <a:rPr lang="en-US" altLang="ko-KR" sz="2600" b="1">
                <a:solidFill>
                  <a:srgbClr val="cc9900"/>
                </a:solidFill>
                <a:latin typeface="Arial"/>
              </a:rPr>
              <a:t>"BMW"</a:t>
            </a:r>
            <a:r>
              <a:rPr lang="en-US" altLang="ko-KR" sz="2600" b="1">
                <a:latin typeface="Arial"/>
              </a:rPr>
              <a:t>,  model: </a:t>
            </a:r>
            <a:r>
              <a:rPr lang="en-US" altLang="ko-KR" sz="2600" b="1">
                <a:solidFill>
                  <a:srgbClr val="cc9900"/>
                </a:solidFill>
                <a:latin typeface="Arial"/>
              </a:rPr>
              <a:t>"X5"</a:t>
            </a:r>
            <a:r>
              <a:rPr lang="en-US" altLang="ko-KR" sz="2600" b="1">
                <a:latin typeface="Arial"/>
              </a:rPr>
              <a:t>,  year: 2013 };</a:t>
            </a:r>
            <a:endParaRPr lang="en-US" altLang="ko-KR" sz="2600" b="1">
              <a:latin typeface="Arial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chemeClr val="dk2"/>
                </a:solidFill>
                <a:latin typeface="함초롬바탕"/>
                <a:ea typeface="함초롬바탕"/>
              </a:rPr>
              <a:t>이터러블</a:t>
            </a: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>
                <a:solidFill>
                  <a:schemeClr val="dk2"/>
                </a:solidFill>
                <a:latin typeface="함초롬바탕"/>
                <a:ea typeface="함초롬바탕"/>
              </a:rPr>
              <a:t>(</a:t>
            </a:r>
            <a:r>
              <a:rPr xmlns:mc="http://schemas.openxmlformats.org/markup-compatibility/2006" xmlns:hp="http://schemas.haansoft.com/office/presentation/8.0" lang="EN-US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itera</a:t>
            </a: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ble)</a:t>
            </a: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>
                <a:solidFill>
                  <a:schemeClr val="dk2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chemeClr val="dk2"/>
                </a:solidFill>
                <a:latin typeface="함초롬바탕"/>
                <a:ea typeface="함초롬바탕"/>
              </a:rPr>
              <a:t>객체를 순회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하는 반복문</a:t>
            </a:r>
            <a:endParaRPr xmlns:mc="http://schemas.openxmlformats.org/markup-compatibility/2006" xmlns:hp="http://schemas.haansoft.com/office/presentation/8.0" lang="ko-KR" altLang="en-US" sz="23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445550" lvl="0" indent="-4455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이터러블 객체의 종류 </a:t>
            </a: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: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 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chemeClr val="dk2"/>
                </a:solidFill>
                <a:latin typeface="함초롬바탕"/>
                <a:ea typeface="함초롬바탕"/>
              </a:rPr>
              <a:t>배열</a:t>
            </a: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>
                <a:solidFill>
                  <a:schemeClr val="dk2"/>
                </a:solidFill>
                <a:latin typeface="함초롬바탕"/>
                <a:ea typeface="함초롬바탕"/>
              </a:rPr>
              <a:t> ,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chemeClr val="dk2"/>
                </a:solidFill>
                <a:latin typeface="함초롬바탕"/>
                <a:ea typeface="함초롬바탕"/>
              </a:rPr>
              <a:t> 문자열</a:t>
            </a: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>
                <a:solidFill>
                  <a:schemeClr val="dk2"/>
                </a:solidFill>
                <a:latin typeface="함초롬바탕"/>
                <a:ea typeface="함초롬바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chemeClr val="dk2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>
                <a:solidFill>
                  <a:schemeClr val="dk2"/>
                </a:solidFill>
                <a:latin typeface="함초롬바탕"/>
                <a:ea typeface="함초롬바탕"/>
              </a:rPr>
              <a:t>Map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chemeClr val="dk2"/>
                </a:solidFill>
                <a:latin typeface="함초롬바탕"/>
                <a:ea typeface="함초롬바탕"/>
              </a:rPr>
              <a:t> 과 </a:t>
            </a: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>
                <a:solidFill>
                  <a:schemeClr val="dk2"/>
                </a:solidFill>
                <a:latin typeface="함초롬바탕"/>
                <a:ea typeface="함초롬바탕"/>
              </a:rPr>
              <a:t>Set </a:t>
            </a:r>
            <a:endParaRPr xmlns:mc="http://schemas.openxmlformats.org/markup-compatibility/2006" xmlns:hp="http://schemas.haansoft.com/office/presentation/8.0" lang="en-US" altLang="ko-KR" sz="2300" b="0" i="0" u="none" strike="noStrike" mc:Ignorable="hp" hp:hslEmbossed="0">
              <a:solidFill>
                <a:schemeClr val="dk2"/>
              </a:solidFill>
              <a:latin typeface="함초롬바탕"/>
              <a:ea typeface="함초롬바탕"/>
            </a:endParaRPr>
          </a:p>
          <a:p>
            <a:pPr marL="445550" lvl="0" indent="-4455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인덱스정보가 없다 </a:t>
            </a: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-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 </a:t>
            </a:r>
            <a:endParaRPr xmlns:mc="http://schemas.openxmlformats.org/markup-compatibility/2006" xmlns:hp="http://schemas.haansoft.com/office/presentation/8.0" lang="ko-KR" altLang="en-US" sz="23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445550" lvl="0" indent="-4455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배열이</a:t>
            </a: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아닌 객체</a:t>
            </a: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(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ff"/>
                </a:solidFill>
                <a:latin typeface="함초롬바탕"/>
                <a:ea typeface="함초롬바탕"/>
              </a:rPr>
              <a:t>객체 리터럴</a:t>
            </a: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>
                <a:solidFill>
                  <a:srgbClr val="0000ff"/>
                </a:solidFill>
                <a:latin typeface="함초롬바탕"/>
                <a:ea typeface="함초롬바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ff"/>
                </a:solidFill>
                <a:latin typeface="함초롬바탕"/>
                <a:ea typeface="함초롬바탕"/>
              </a:rPr>
              <a:t> 클래스</a:t>
            </a: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)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는 이터러블객체가 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ff"/>
                </a:solidFill>
                <a:latin typeface="함초롬바탕"/>
                <a:ea typeface="함초롬바탕"/>
              </a:rPr>
              <a:t>아님</a:t>
            </a: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>
                <a:solidFill>
                  <a:srgbClr val="0000ff"/>
                </a:solidFill>
                <a:latin typeface="함초롬바탕"/>
                <a:ea typeface="함초롬바탕"/>
              </a:rPr>
              <a:t>.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rgbClr val="0000ff"/>
                </a:solidFill>
                <a:latin typeface="함초롬바탕"/>
                <a:ea typeface="함초롬바탕"/>
              </a:rPr>
              <a:t> </a:t>
            </a:r>
            <a:endParaRPr xmlns:mc="http://schemas.openxmlformats.org/markup-compatibility/2006" xmlns:hp="http://schemas.haansoft.com/office/presentation/8.0" lang="ko-KR" altLang="en-US" sz="2300" b="0" i="0" u="none" strike="noStrike" mc:Ignorable="hp" hp:hslEmbossed="0">
              <a:solidFill>
                <a:srgbClr val="0000ff"/>
              </a:solidFill>
              <a:latin typeface="함초롬바탕"/>
              <a:ea typeface="함초롬바탕"/>
            </a:endParaRPr>
          </a:p>
          <a:p>
            <a:pPr marL="445550" lvl="0" indent="-4455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2300" b="0" i="0" u="none" strike="noStrike" mc:Ignorable="hp" hp:hslEmbossed="0">
              <a:solidFill>
                <a:srgbClr val="0000ff"/>
              </a:solidFill>
              <a:latin typeface="함초롬바탕"/>
              <a:ea typeface="함초롬바탕"/>
            </a:endParaRPr>
          </a:p>
          <a:p>
            <a:pPr marL="445550" lvl="0" indent="-4455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lang="en-US" altLang="ko-KR" sz="2400" b="0" i="0" u="none" strike="noStrike" mc:Ignorable="hp" hp:hslEmbossed="0">
                <a:solidFill>
                  <a:srgbClr val="0000ff"/>
                </a:solidFill>
                <a:latin typeface="함초롬바탕"/>
                <a:ea typeface="함초롬바탕"/>
              </a:rPr>
              <a:t>--myCar(</a:t>
            </a:r>
            <a:r>
              <a:rPr xmlns:mc="http://schemas.openxmlformats.org/markup-compatibility/2006" xmlns:hp="http://schemas.haansoft.com/office/presentation/8.0" lang="ko-KR" altLang="en-US" sz="2400" b="0" i="0" u="none" strike="noStrike" mc:Ignorable="hp" hp:hslEmbossed="0">
                <a:solidFill>
                  <a:srgbClr val="0000ff"/>
                </a:solidFill>
                <a:latin typeface="함초롬바탕"/>
                <a:ea typeface="함초롬바탕"/>
              </a:rPr>
              <a:t>객체 리터럴</a:t>
            </a:r>
            <a:r>
              <a:rPr xmlns:mc="http://schemas.openxmlformats.org/markup-compatibility/2006" xmlns:hp="http://schemas.haansoft.com/office/presentation/8.0" lang="en-US" altLang="ko-KR" sz="2400" b="0" i="0" u="none" strike="noStrike" mc:Ignorable="hp" hp:hslEmbossed="0">
                <a:solidFill>
                  <a:srgbClr val="0000ff"/>
                </a:solidFill>
                <a:latin typeface="함초롬바탕"/>
                <a:ea typeface="함초롬바탕"/>
              </a:rPr>
              <a:t>)</a:t>
            </a:r>
            <a:r>
              <a:rPr xmlns:mc="http://schemas.openxmlformats.org/markup-compatibility/2006" xmlns:hp="http://schemas.haansoft.com/office/presentation/8.0" lang="ko-KR" altLang="en-US" sz="2400" b="0" i="0" u="none" strike="noStrike" mc:Ignorable="hp" hp:hslEmbossed="0">
                <a:solidFill>
                  <a:srgbClr val="0000ff"/>
                </a:solidFill>
                <a:latin typeface="함초롬바탕"/>
                <a:ea typeface="함초롬바탕"/>
              </a:rPr>
              <a:t>는 이터러블 객체가 아님</a:t>
            </a:r>
            <a:endParaRPr xmlns:mc="http://schemas.openxmlformats.org/markup-compatibility/2006" xmlns:hp="http://schemas.haansoft.com/office/presentation/8.0" lang="ko-KR" altLang="en-US" sz="2400" b="0" i="0" u="none" strike="noStrike" mc:Ignorable="hp" hp:hslEmbossed="0">
              <a:solidFill>
                <a:srgbClr val="0000ff"/>
              </a:solidFill>
              <a:latin typeface="함초롬바탕"/>
              <a:ea typeface="함초롬바탕"/>
            </a:endParaRPr>
          </a:p>
          <a:p>
            <a:pPr marL="445550" lvl="0" indent="-4455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lang="en-US" altLang="ko-KR" sz="24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--for(const aa of myCar) { console.log( aa.make);  }</a:t>
            </a:r>
            <a:r>
              <a:rPr xmlns:mc="http://schemas.openxmlformats.org/markup-compatibility/2006" xmlns:hp="http://schemas.haansoft.com/office/presentation/8.0" lang="ko-KR" altLang="en-US" sz="24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 </a:t>
            </a:r>
            <a:r>
              <a:rPr xmlns:mc="http://schemas.openxmlformats.org/markup-compatibility/2006" xmlns:hp="http://schemas.haansoft.com/office/presentation/8.0" lang="en-US" altLang="ko-KR" sz="24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//</a:t>
            </a:r>
            <a:r>
              <a:rPr xmlns:mc="http://schemas.openxmlformats.org/markup-compatibility/2006" xmlns:hp="http://schemas.haansoft.com/office/presentation/8.0" lang="ko-KR" altLang="en-US" sz="2400" b="0" i="0" u="none" strike="noStrike" mc:Ignorable="hp" hp:hslEmbossed="0">
                <a:solidFill>
                  <a:srgbClr val="0000ff"/>
                </a:solidFill>
                <a:latin typeface="함초롬바탕"/>
                <a:ea typeface="함초롬바탕"/>
              </a:rPr>
              <a:t>오류발생</a:t>
            </a:r>
            <a:endParaRPr xmlns:mc="http://schemas.openxmlformats.org/markup-compatibility/2006" xmlns:hp="http://schemas.haansoft.com/office/presentation/8.0" lang="ko-KR" altLang="en-US" sz="2400" b="0" i="0" u="none" strike="noStrike" mc:Ignorable="hp" hp:hslEmbossed="0">
              <a:solidFill>
                <a:srgbClr val="0000ff"/>
              </a:solidFill>
              <a:latin typeface="함초롬바탕"/>
              <a:ea typeface="함초롬바탕"/>
            </a:endParaRPr>
          </a:p>
          <a:p>
            <a:pPr marL="445550" lvl="0" indent="-4455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endParaRPr xmlns:mc="http://schemas.openxmlformats.org/markup-compatibility/2006" xmlns:hp="http://schemas.haansoft.com/office/presentation/8.0" lang="ko-KR" altLang="en-US" sz="2400" b="0" i="0" u="none" strike="noStrike" mc:Ignorable="hp" hp:hslEmbossed="0">
              <a:solidFill>
                <a:srgbClr val="0000ff"/>
              </a:solidFill>
              <a:latin typeface="함초롬바탕"/>
              <a:ea typeface="함초롬바탕"/>
            </a:endParaRPr>
          </a:p>
          <a:p>
            <a:pPr marL="445550" lvl="0" indent="-4455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chemeClr val="dk1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>
                <a:solidFill>
                  <a:schemeClr val="dk1"/>
                </a:solidFill>
                <a:latin typeface="함초롬바탕"/>
                <a:ea typeface="함초롬바탕"/>
              </a:rPr>
              <a:t>대체방법</a:t>
            </a: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>
                <a:solidFill>
                  <a:schemeClr val="dk1"/>
                </a:solidFill>
                <a:latin typeface="함초롬바탕"/>
                <a:ea typeface="함초롬바탕"/>
              </a:rPr>
              <a:t>1</a:t>
            </a:r>
            <a:endParaRPr xmlns:mc="http://schemas.openxmlformats.org/markup-compatibility/2006" xmlns:hp="http://schemas.haansoft.com/office/presentation/8.0" lang="en-US" altLang="ko-KR" sz="2300" b="0" i="0" u="none" strike="noStrike" mc:Ignorable="hp" hp:hslEmbossed="0">
              <a:solidFill>
                <a:schemeClr val="dk1"/>
              </a:solidFill>
              <a:latin typeface="함초롬바탕"/>
              <a:ea typeface="함초롬바탕"/>
            </a:endParaRPr>
          </a:p>
          <a:p>
            <a:pPr marL="0" lvl="0" indent="0"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cd"/>
                </a:solidFill>
                <a:latin typeface="굴림"/>
                <a:ea typeface="굴림"/>
                <a:cs typeface="굴림"/>
              </a:rPr>
              <a:t>for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(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cd"/>
                </a:solidFill>
                <a:latin typeface="굴림"/>
                <a:ea typeface="굴림"/>
                <a:cs typeface="굴림"/>
              </a:rPr>
              <a:t>const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 key 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cd"/>
                </a:solidFill>
                <a:latin typeface="굴림"/>
                <a:ea typeface="굴림"/>
                <a:cs typeface="굴림"/>
              </a:rPr>
              <a:t>of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cd"/>
                </a:solidFill>
                <a:latin typeface="굴림"/>
                <a:ea typeface="굴림"/>
                <a:cs typeface="굴림"/>
              </a:rPr>
              <a:t> 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chemeClr val="dk2"/>
                </a:solidFill>
                <a:latin typeface="굴림"/>
                <a:ea typeface="굴림"/>
                <a:cs typeface="굴림"/>
              </a:rPr>
              <a:t>Object.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ff0000"/>
                </a:solidFill>
                <a:latin typeface="굴림"/>
                <a:ea typeface="굴림"/>
                <a:cs typeface="굴림"/>
              </a:rPr>
              <a:t>keys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(</a:t>
            </a:r>
            <a:r>
              <a:rPr lang="en-US" altLang="ko-KR" sz="2500">
                <a:latin typeface="Arial"/>
              </a:rPr>
              <a:t>myCar 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)){console.log(key);}</a:t>
            </a:r>
            <a:endParaRPr xmlns:mc="http://schemas.openxmlformats.org/markup-compatibility/2006" xmlns:hp="http://schemas.haansoft.com/office/presentation/8.0" lang="EN-US" sz="2500" b="0" i="0" u="none" strike="noStrike" mc:Ignorable="hp" hp:hslEmbossed="0">
              <a:solidFill>
                <a:srgbClr val="000000"/>
              </a:solidFill>
              <a:latin typeface="굴림"/>
              <a:ea typeface="굴림"/>
              <a:cs typeface="굴림"/>
            </a:endParaRPr>
          </a:p>
          <a:p>
            <a:pPr marL="0" lvl="0" indent="0">
              <a:buNone/>
              <a:defRPr/>
            </a:pP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cd"/>
                </a:solidFill>
                <a:latin typeface="굴림"/>
                <a:ea typeface="굴림"/>
                <a:cs typeface="굴림"/>
              </a:rPr>
              <a:t>for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(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cd"/>
                </a:solidFill>
                <a:latin typeface="굴림"/>
                <a:ea typeface="굴림"/>
                <a:cs typeface="굴림"/>
              </a:rPr>
              <a:t>const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 value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 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cd"/>
                </a:solidFill>
                <a:latin typeface="굴림"/>
                <a:ea typeface="굴림"/>
                <a:cs typeface="굴림"/>
              </a:rPr>
              <a:t>of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cd"/>
                </a:solidFill>
                <a:latin typeface="굴림"/>
                <a:ea typeface="굴림"/>
                <a:cs typeface="굴림"/>
              </a:rPr>
              <a:t> 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chemeClr val="dk2"/>
                </a:solidFill>
                <a:latin typeface="굴림"/>
                <a:ea typeface="굴림"/>
                <a:cs typeface="굴림"/>
              </a:rPr>
              <a:t>Object.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ff0000"/>
                </a:solidFill>
                <a:latin typeface="굴림"/>
                <a:ea typeface="굴림"/>
                <a:cs typeface="굴림"/>
              </a:rPr>
              <a:t>values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(</a:t>
            </a:r>
            <a:r>
              <a:rPr lang="en-US" altLang="ko-KR" sz="2500">
                <a:latin typeface="Arial"/>
              </a:rPr>
              <a:t>myCar 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)){console.log(value);}</a:t>
            </a:r>
            <a:endParaRPr xmlns:mc="http://schemas.openxmlformats.org/markup-compatibility/2006" xmlns:hp="http://schemas.haansoft.com/office/presentation/8.0" lang="EN-US" sz="2500" b="0" i="0" u="none" strike="noStrike" mc:Ignorable="hp" hp:hslEmbossed="0">
              <a:solidFill>
                <a:srgbClr val="000000"/>
              </a:solidFill>
              <a:latin typeface="굴림"/>
              <a:ea typeface="굴림"/>
              <a:cs typeface="굴림"/>
            </a:endParaRPr>
          </a:p>
          <a:p>
            <a:pPr marL="0" lvl="0" indent="0"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 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cd"/>
                </a:solidFill>
                <a:latin typeface="굴림"/>
                <a:ea typeface="굴림"/>
                <a:cs typeface="굴림"/>
              </a:rPr>
              <a:t>for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(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cd"/>
                </a:solidFill>
                <a:latin typeface="굴림"/>
                <a:ea typeface="굴림"/>
                <a:cs typeface="굴림"/>
              </a:rPr>
              <a:t>const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cd"/>
                </a:solidFill>
                <a:latin typeface="굴림"/>
                <a:ea typeface="굴림"/>
                <a:cs typeface="굴림"/>
              </a:rPr>
              <a:t> 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[key, value]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 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cd"/>
                </a:solidFill>
                <a:latin typeface="굴림"/>
                <a:ea typeface="굴림"/>
                <a:cs typeface="굴림"/>
              </a:rPr>
              <a:t>of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cd"/>
                </a:solidFill>
                <a:latin typeface="굴림"/>
                <a:ea typeface="굴림"/>
                <a:cs typeface="굴림"/>
              </a:rPr>
              <a:t> 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chemeClr val="dk2"/>
                </a:solidFill>
                <a:latin typeface="굴림"/>
                <a:ea typeface="굴림"/>
                <a:cs typeface="굴림"/>
              </a:rPr>
              <a:t>Object.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ff0000"/>
                </a:solidFill>
                <a:latin typeface="굴림"/>
                <a:ea typeface="굴림"/>
                <a:cs typeface="굴림"/>
              </a:rPr>
              <a:t>entries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(</a:t>
            </a:r>
            <a:r>
              <a:rPr lang="en-US" altLang="ko-KR" sz="2500">
                <a:latin typeface="Arial"/>
              </a:rPr>
              <a:t>myCar 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)){</a:t>
            </a:r>
            <a:endParaRPr xmlns:mc="http://schemas.openxmlformats.org/markup-compatibility/2006" xmlns:hp="http://schemas.haansoft.com/office/presentation/8.0" lang="EN-US" sz="2500" b="0" i="0" u="none" strike="noStrike" mc:Ignorable="hp" hp:hslEmbossed="0">
              <a:solidFill>
                <a:srgbClr val="000000"/>
              </a:solidFill>
              <a:latin typeface="굴림"/>
              <a:ea typeface="굴림"/>
              <a:cs typeface="굴림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   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console.log(key, value);</a:t>
            </a:r>
            <a:endParaRPr xmlns:mc="http://schemas.openxmlformats.org/markup-compatibility/2006" xmlns:hp="http://schemas.haansoft.com/office/presentation/8.0" lang="EN-US" sz="2500" b="0" i="0" u="none" strike="noStrike" mc:Ignorable="hp" hp:hslEmbossed="0">
              <a:solidFill>
                <a:srgbClr val="000000"/>
              </a:solidFill>
              <a:latin typeface="굴림"/>
              <a:ea typeface="굴림"/>
              <a:cs typeface="굴림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}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 </a:t>
            </a:r>
            <a:endParaRPr xmlns:mc="http://schemas.openxmlformats.org/markup-compatibility/2006" xmlns:hp="http://schemas.haansoft.com/office/presentation/8.0" lang="en-US" altLang="ko-KR" sz="25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ko-KR" altLang="en-US" sz="26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>
              <a:buNone/>
              <a:defRPr/>
            </a:pPr>
            <a:endParaRPr lang="ko-KR" altLang="en-US" sz="2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구조 분해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962934"/>
          </a:xfrm>
        </p:spPr>
        <p:txBody>
          <a:bodyPr/>
          <a:lstStyle/>
          <a:p>
            <a:pPr lvl="0">
              <a:defRPr/>
            </a:pPr>
            <a:r>
              <a:rPr lang="ko-KR" altLang="en-US" sz="2400"/>
              <a:t>   </a:t>
            </a:r>
            <a:r>
              <a:rPr lang="ko-KR" altLang="en-US" sz="2100"/>
              <a:t>배열이나 객체를  분해해서 각각의 값을 개별적인  변수에 할당하는 표현식 </a:t>
            </a:r>
            <a:endParaRPr lang="ko-KR" altLang="en-US" sz="2100"/>
          </a:p>
          <a:p>
            <a:pPr marL="0" lvl="0" indent="0">
              <a:buNone/>
              <a:defRPr/>
            </a:pPr>
            <a:r>
              <a:rPr lang="ko-KR" altLang="en-US" sz="2100"/>
              <a:t> </a:t>
            </a:r>
            <a:r>
              <a:rPr lang="en-US" altLang="ko-KR" sz="2100"/>
              <a:t>const animas = {</a:t>
            </a:r>
            <a:endParaRPr lang="ko-KR" altLang="en-US" sz="2100"/>
          </a:p>
          <a:p>
            <a:pPr marL="0" lvl="0" indent="0">
              <a:buNone/>
              <a:defRPr/>
            </a:pPr>
            <a:r>
              <a:rPr lang="en-US" altLang="ko-KR" sz="2100"/>
              <a:t>       </a:t>
            </a:r>
            <a:r>
              <a:rPr lang="en-US" altLang="ko-KR" sz="2100">
                <a:solidFill>
                  <a:srgbClr val="ff0000"/>
                </a:solidFill>
              </a:rPr>
              <a:t>dog</a:t>
            </a:r>
            <a:r>
              <a:rPr lang="en-US" altLang="ko-KR" sz="2100"/>
              <a:t> : “강아지”,</a:t>
            </a:r>
            <a:endParaRPr lang="ko-KR" altLang="en-US" sz="2100"/>
          </a:p>
          <a:p>
            <a:pPr marL="0" lvl="0" indent="0">
              <a:buNone/>
              <a:defRPr/>
            </a:pPr>
            <a:r>
              <a:rPr lang="en-US" altLang="ko-KR" sz="2100"/>
              <a:t>       </a:t>
            </a:r>
            <a:r>
              <a:rPr lang="en-US" altLang="ko-KR" sz="2100">
                <a:solidFill>
                  <a:srgbClr val="ff0000"/>
                </a:solidFill>
              </a:rPr>
              <a:t>cat</a:t>
            </a:r>
            <a:r>
              <a:rPr lang="en-US" altLang="ko-KR" sz="2100"/>
              <a:t> : “고양이”,</a:t>
            </a:r>
            <a:endParaRPr lang="ko-KR" altLang="en-US" sz="2100"/>
          </a:p>
          <a:p>
            <a:pPr marL="0" lvl="0" indent="0">
              <a:buNone/>
              <a:defRPr/>
            </a:pPr>
            <a:r>
              <a:rPr lang="en-US" altLang="ko-KR" sz="2100"/>
              <a:t>       </a:t>
            </a:r>
            <a:r>
              <a:rPr lang="en-US" altLang="ko-KR" sz="2100">
                <a:solidFill>
                  <a:srgbClr val="ff0000"/>
                </a:solidFill>
              </a:rPr>
              <a:t>duck</a:t>
            </a:r>
            <a:r>
              <a:rPr lang="en-US" altLang="ko-KR" sz="2100"/>
              <a:t> : “오리”</a:t>
            </a:r>
            <a:endParaRPr lang="ko-KR" altLang="en-US" sz="2100"/>
          </a:p>
          <a:p>
            <a:pPr marL="0" lvl="0" indent="0">
              <a:buNone/>
              <a:defRPr/>
            </a:pPr>
            <a:r>
              <a:rPr lang="en-US" altLang="ko-KR" sz="2100"/>
              <a:t>};</a:t>
            </a:r>
            <a:r>
              <a:rPr lang="ko-KR" altLang="en-US" sz="2100"/>
              <a:t>     </a:t>
            </a:r>
            <a:endParaRPr lang="ko-KR" altLang="en-US"/>
          </a:p>
          <a:p>
            <a:pPr marL="445550" lvl="0" indent="-445550">
              <a:buFont typeface="Arial"/>
              <a:buChar char="•"/>
              <a:defRPr/>
            </a:pPr>
            <a:r>
              <a:rPr lang="en-US" altLang="ko-KR" sz="2100"/>
              <a:t>객체의 </a:t>
            </a:r>
            <a:r>
              <a:rPr lang="en-US" altLang="ko-KR" sz="2100">
                <a:solidFill>
                  <a:srgbClr val="ff0000"/>
                </a:solidFill>
              </a:rPr>
              <a:t>속성이름</a:t>
            </a:r>
            <a:r>
              <a:rPr lang="en-US" altLang="ko-KR" sz="2100"/>
              <a:t>과 구조 분해할당시 </a:t>
            </a:r>
            <a:r>
              <a:rPr lang="en-US" altLang="ko-KR" sz="2100">
                <a:solidFill>
                  <a:srgbClr val="ff0000"/>
                </a:solidFill>
              </a:rPr>
              <a:t>변수이름</a:t>
            </a:r>
            <a:r>
              <a:rPr lang="ko-KR" altLang="en-US" sz="2100"/>
              <a:t>은</a:t>
            </a:r>
            <a:r>
              <a:rPr lang="en-US" altLang="ko-KR" sz="2100"/>
              <a:t> </a:t>
            </a:r>
            <a:r>
              <a:rPr lang="ko-KR" altLang="en-US" sz="2100"/>
              <a:t> </a:t>
            </a:r>
            <a:r>
              <a:rPr lang="en-US" altLang="ko-KR" sz="2100">
                <a:solidFill>
                  <a:srgbClr val="ff0000"/>
                </a:solidFill>
              </a:rPr>
              <a:t>일치</a:t>
            </a:r>
            <a:r>
              <a:rPr lang="en-US" altLang="ko-KR" sz="2100"/>
              <a:t>해야한다 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000"/>
              <a:t>const {</a:t>
            </a:r>
            <a:r>
              <a:rPr lang="en-US" altLang="ko-KR" sz="2000">
                <a:solidFill>
                  <a:srgbClr val="ff0000"/>
                </a:solidFill>
              </a:rPr>
              <a:t>dog, cat, duck</a:t>
            </a:r>
            <a:r>
              <a:rPr lang="en-US" altLang="ko-KR" sz="2000"/>
              <a:t>} = animals;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console.log(dog, cat, duck);</a:t>
            </a: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445550" lvl="0" indent="-445550">
              <a:buFont typeface="Arial"/>
              <a:buChar char="•"/>
              <a:defRPr/>
            </a:pPr>
            <a:r>
              <a:rPr lang="en-US" altLang="ko-KR" sz="2000"/>
              <a:t>순서는 바뀌어도 됨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const {cat, dog, duck} = animals;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console.log(dog, cat, duck);</a:t>
            </a: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445550" lvl="0" indent="-445550">
              <a:buFont typeface="Arial"/>
              <a:buChar char="•"/>
              <a:defRPr/>
            </a:pPr>
            <a:r>
              <a:rPr lang="en-US" altLang="ko-KR" sz="2000"/>
              <a:t> 2개만(일부만) 가능 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const {cat, dog }= animals;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en-US" altLang="ko-KR" sz="2000"/>
              <a:t>console.log(dog, cat);</a:t>
            </a:r>
            <a:r>
              <a:rPr lang="ko-KR" altLang="en-US" sz="2000"/>
              <a:t>  </a:t>
            </a:r>
            <a:r>
              <a:rPr lang="ko-KR" altLang="en-US" sz="1900"/>
              <a:t> </a:t>
            </a:r>
            <a:r>
              <a:rPr lang="ko-KR" altLang="en-US"/>
              <a:t>                                               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구조 분해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713132"/>
          </a:xfrm>
        </p:spPr>
        <p:txBody>
          <a:bodyPr/>
          <a:lstStyle/>
          <a:p>
            <a:pPr lvl="0">
              <a:defRPr/>
            </a:pPr>
            <a:r>
              <a:rPr lang="ko-KR" altLang="en-US" sz="2400"/>
              <a:t> 필요한것만 분해</a:t>
            </a:r>
            <a:r>
              <a:rPr lang="ko-KR" altLang="en-US" sz="2200"/>
              <a:t> 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en-US" altLang="ko-KR" sz="2200"/>
              <a:t>dog만 분리하고 //나머지는 객체로 ,...spread operator /  변수이름은 아무꺼나 </a:t>
            </a:r>
            <a:endParaRPr lang="en-US" altLang="ko-KR" sz="2200"/>
          </a:p>
          <a:p>
            <a:pPr marL="0" lvl="0" indent="0">
              <a:buNone/>
              <a:defRPr/>
            </a:pPr>
            <a:r>
              <a:rPr lang="en-US" altLang="ko-KR" sz="2200"/>
              <a:t>const {dog, ...rest}=animals;  </a:t>
            </a:r>
            <a:endParaRPr lang="en-US" altLang="ko-KR" sz="2200"/>
          </a:p>
          <a:p>
            <a:pPr marL="0" lvl="0" indent="0">
              <a:buNone/>
              <a:defRPr/>
            </a:pPr>
            <a:r>
              <a:rPr lang="en-US" altLang="ko-KR" sz="2200"/>
              <a:t>console.log(dog, rest);</a:t>
            </a:r>
            <a:r>
              <a:rPr lang="ko-KR" altLang="en-US" sz="2200"/>
              <a:t> </a:t>
            </a:r>
            <a:r>
              <a:rPr lang="ko-KR" altLang="en-US"/>
              <a:t>  </a:t>
            </a:r>
            <a:r>
              <a:rPr lang="ko-KR" altLang="en-US" sz="2200"/>
              <a:t> </a:t>
            </a:r>
            <a:r>
              <a:rPr lang="en-US" altLang="ko-KR" sz="2200"/>
              <a:t>//rest</a:t>
            </a:r>
            <a:r>
              <a:rPr lang="ko-KR" altLang="en-US" sz="2200"/>
              <a:t>는 리터럴객체로 </a:t>
            </a:r>
            <a:r>
              <a:rPr lang="en-US" altLang="ko-KR" sz="2200"/>
              <a:t>{}</a:t>
            </a:r>
            <a:r>
              <a:rPr lang="ko-KR" altLang="en-US" sz="2200"/>
              <a:t> 로반환</a:t>
            </a:r>
            <a:r>
              <a:rPr lang="en-US" altLang="ko-KR" sz="2200"/>
              <a:t> ,</a:t>
            </a:r>
            <a:r>
              <a:rPr lang="ko-KR" altLang="en-US" sz="2200"/>
              <a:t>반복문을 이용시  </a:t>
            </a:r>
            <a:r>
              <a:rPr lang="en-US" altLang="ko-KR" sz="2200"/>
              <a:t>for_in</a:t>
            </a:r>
            <a:endParaRPr lang="en-US" altLang="ko-KR" sz="2200"/>
          </a:p>
          <a:p>
            <a:pPr marL="0" lvl="0" indent="0">
              <a:buNone/>
              <a:defRPr/>
            </a:pPr>
            <a:endParaRPr lang="en-US" altLang="ko-KR" sz="2200"/>
          </a:p>
          <a:p>
            <a:pPr marL="445550" lvl="0" indent="-445550">
              <a:buFont typeface="Arial"/>
              <a:buChar char="•"/>
              <a:defRPr/>
            </a:pPr>
            <a:r>
              <a:rPr lang="en-US" altLang="ko-KR" sz="2200"/>
              <a:t>반복문에서 구조분해할당 </a:t>
            </a:r>
            <a:endParaRPr lang="en-US" altLang="ko-KR" sz="2200"/>
          </a:p>
          <a:p>
            <a:pPr marL="0" lvl="0" indent="0">
              <a:buNone/>
              <a:defRPr/>
            </a:pPr>
            <a:r>
              <a:rPr lang="en-US" altLang="ko-KR" sz="2200"/>
              <a:t>const users = [</a:t>
            </a:r>
            <a:endParaRPr lang="en-US" altLang="ko-KR" sz="2200"/>
          </a:p>
          <a:p>
            <a:pPr marL="0" lvl="0" indent="0">
              <a:buNone/>
              <a:defRPr/>
            </a:pPr>
            <a:r>
              <a:rPr lang="en-US" altLang="ko-KR" sz="2200"/>
              <a:t>           {name: “철수”, age=25},</a:t>
            </a:r>
            <a:endParaRPr lang="en-US" altLang="ko-KR" sz="2200"/>
          </a:p>
          <a:p>
            <a:pPr marL="0" lvl="0" indent="0">
              <a:buNone/>
              <a:defRPr/>
            </a:pPr>
            <a:r>
              <a:rPr lang="en-US" altLang="ko-KR" sz="2200"/>
              <a:t>        </a:t>
            </a:r>
            <a:r>
              <a:rPr lang="ko-KR" altLang="en-US" sz="2200"/>
              <a:t> </a:t>
            </a:r>
            <a:r>
              <a:rPr lang="en-US" altLang="ko-KR" sz="2200"/>
              <a:t>  {name :“영희”, age =30}</a:t>
            </a:r>
            <a:endParaRPr lang="en-US" altLang="ko-KR" sz="2200"/>
          </a:p>
          <a:p>
            <a:pPr marL="0" lvl="0" indent="0">
              <a:buNone/>
              <a:defRPr/>
            </a:pPr>
            <a:r>
              <a:rPr lang="en-US" altLang="ko-KR" sz="2200"/>
              <a:t>];</a:t>
            </a:r>
            <a:endParaRPr lang="en-US" altLang="ko-KR" sz="2200"/>
          </a:p>
          <a:p>
            <a:pPr marL="0" lvl="0" indent="0">
              <a:buNone/>
              <a:defRPr/>
            </a:pPr>
            <a:r>
              <a:rPr lang="en-US" altLang="ko-KR" sz="2200"/>
              <a:t>for(const user of users){  </a:t>
            </a:r>
            <a:endParaRPr lang="en-US" altLang="ko-KR" sz="2200"/>
          </a:p>
          <a:p>
            <a:pPr marL="0" lvl="0" indent="0">
              <a:buNone/>
              <a:defRPr/>
            </a:pPr>
            <a:r>
              <a:rPr lang="en-US" altLang="ko-KR" sz="2200"/>
              <a:t>       console.log(user.name,</a:t>
            </a:r>
            <a:r>
              <a:rPr lang="ko-KR" altLang="en-US" sz="2200"/>
              <a:t> </a:t>
            </a:r>
            <a:r>
              <a:rPr lang="en-US" altLang="ko-KR" sz="2200"/>
              <a:t>user.age);</a:t>
            </a:r>
            <a:endParaRPr lang="en-US" altLang="ko-KR" sz="2200"/>
          </a:p>
          <a:p>
            <a:pPr marL="0" lvl="0" indent="0">
              <a:buNone/>
              <a:defRPr/>
            </a:pPr>
            <a:r>
              <a:rPr lang="en-US" altLang="ko-KR" sz="2200"/>
              <a:t> }</a:t>
            </a:r>
            <a:endParaRPr lang="en-US" altLang="ko-KR" sz="2200"/>
          </a:p>
          <a:p>
            <a:pPr marL="0" lvl="0" indent="0">
              <a:buNone/>
              <a:defRPr/>
            </a:pPr>
            <a:r>
              <a:rPr lang="en-US" altLang="ko-KR" sz="2200"/>
              <a:t>for( const {name, age} of users){</a:t>
            </a:r>
            <a:endParaRPr lang="en-US" altLang="ko-KR" sz="2200"/>
          </a:p>
          <a:p>
            <a:pPr marL="0" lvl="0" indent="0">
              <a:buNone/>
              <a:defRPr/>
            </a:pPr>
            <a:r>
              <a:rPr lang="en-US" altLang="ko-KR" sz="2200"/>
              <a:t>   console.log(name, age);</a:t>
            </a:r>
            <a:endParaRPr lang="en-US" altLang="ko-KR" sz="2200"/>
          </a:p>
          <a:p>
            <a:pPr marL="0" lvl="0" indent="0">
              <a:buNone/>
              <a:defRPr/>
            </a:pPr>
            <a:r>
              <a:rPr lang="en-US" altLang="ko-KR" sz="2200"/>
              <a:t>}</a:t>
            </a:r>
            <a:endParaRPr lang="en-US" altLang="ko-KR" sz="2200"/>
          </a:p>
          <a:p>
            <a:pPr marL="0" lvl="0" indent="0">
              <a:buNone/>
              <a:defRPr/>
            </a:pPr>
            <a:r>
              <a:rPr lang="en-US" altLang="ko-KR" sz="2200"/>
              <a:t> </a:t>
            </a:r>
            <a:endParaRPr lang="en-US" altLang="ko-KR" sz="2200"/>
          </a:p>
          <a:p>
            <a:pPr marL="0" lvl="0" indent="0">
              <a:buNone/>
              <a:defRPr/>
            </a:pPr>
            <a:r>
              <a:rPr lang="ko-KR" altLang="en-US"/>
              <a:t>                                  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1726</ep:Words>
  <ep:PresentationFormat>사용자 지정</ep:PresentationFormat>
  <ep:Paragraphs>322</ep:Paragraphs>
  <ep:Slides>32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ep:HeadingPairs>
  <ep:TitlesOfParts>
    <vt:vector size="33" baseType="lpstr">
      <vt:lpstr>1_Crayons</vt:lpstr>
      <vt:lpstr>슬라이드 1</vt:lpstr>
      <vt:lpstr>객체</vt:lpstr>
      <vt:lpstr>객체의 종류</vt:lpstr>
      <vt:lpstr>객체의 생성</vt:lpstr>
      <vt:lpstr>리터럴을 이용한 객체 생성</vt:lpstr>
      <vt:lpstr>객체 순회for_in</vt:lpstr>
      <vt:lpstr>객체 순회 Object.</vt:lpstr>
      <vt:lpstr>구조 분해</vt:lpstr>
      <vt:lpstr>구조 분해</vt:lpstr>
      <vt:lpstr>구조분해</vt:lpstr>
      <vt:lpstr>생성자를 이용한 객체 생성</vt:lpstr>
      <vt:lpstr>생성자를 이용한 객체 생성</vt:lpstr>
      <vt:lpstr>객체에 속성과 메소드 추가</vt:lpstr>
      <vt:lpstr>class선언</vt:lpstr>
      <vt:lpstr>자바 스크립트 내장 객체</vt:lpstr>
      <vt:lpstr>Array 객체</vt:lpstr>
      <vt:lpstr>Array 객체의 메소드</vt:lpstr>
      <vt:lpstr>Array 객체의 메소드</vt:lpstr>
      <vt:lpstr>Array 객체 문제</vt:lpstr>
      <vt:lpstr>추가 메소드</vt:lpstr>
      <vt:lpstr>Date 객체</vt:lpstr>
      <vt:lpstr>Date 객체의 메소드</vt:lpstr>
      <vt:lpstr>Date 객체 문제</vt:lpstr>
      <vt:lpstr>Date 객체 문제</vt:lpstr>
      <vt:lpstr>String 객체의 메소드</vt:lpstr>
      <vt:lpstr>String 객체의 메소드</vt:lpstr>
      <vt:lpstr>String 객체 문제</vt:lpstr>
      <vt:lpstr>Math 객체 속성</vt:lpstr>
      <vt:lpstr>Math 객체 메소드</vt:lpstr>
      <vt:lpstr>원하는 범위의 랜덤 값 생성</vt:lpstr>
      <vt:lpstr>예제</vt:lpstr>
      <vt:lpstr>Math 객체 문제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  <cp:lastModifiedBy>bms</cp:lastModifiedBy>
  <dcterms:modified xsi:type="dcterms:W3CDTF">2024-07-31T04:49:09.162</dcterms:modified>
  <cp:revision>1419</cp:revision>
  <dc:title>HTML</dc:title>
  <cp:version>1000.0000.01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