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8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8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/>
        </p14:section>
        <p14:section id="{21A0D544-C98B-4767-8E9B-BFA545D479FA}" name="Javascript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8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-1758" y="-84"/>
      </p:cViewPr>
      <p:guideLst>
        <p:guide orient="horz" pos="2805"/>
        <p:guide pos="3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19"/>
        <p:guide pos="223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 BOM</a:t>
            </a:r>
            <a:r>
              <a:rPr lang="ko-KR" altLang="en-US" dirty="0"/>
              <a:t>과</a:t>
            </a:r>
            <a:r>
              <a:rPr lang="en-US" altLang="ko-KR" dirty="0"/>
              <a:t> DOM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6810139"/>
      </p:ext>
    </p:extLst>
  </p:cSld>
  <p:clrMapOvr>
    <a:masterClrMapping/>
  </p:clrMapOvr>
  <p:transition spd="med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setInterval()</a:t>
            </a:r>
            <a:endParaRPr lang="ko-KR" alt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3924" y="1888619"/>
            <a:ext cx="7299709" cy="19245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sz="1800" b="0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굴림"/>
            </a:endParaRPr>
          </a:p>
        </p:txBody>
      </p:sp>
      <p:sp>
        <p:nvSpPr>
          <p:cNvPr id="53251" name="가로 글상자 53250"/>
          <p:cNvSpPr txBox="1"/>
          <p:nvPr/>
        </p:nvSpPr>
        <p:spPr>
          <a:xfrm>
            <a:off x="1127480" y="4776650"/>
            <a:ext cx="9624303" cy="19175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spcBef>
                <a:spcPct val="0"/>
              </a:spcBef>
              <a:buClrTx/>
              <a:buNone/>
              <a:defRPr/>
            </a:pPr>
            <a:r>
              <a:rPr lang="ko-KR" altLang="ko-KR" sz="2400" b="1">
                <a:solidFill>
                  <a:srgbClr val="313130"/>
                </a:solidFill>
                <a:latin typeface="Consolas"/>
                <a:ea typeface="BlinkMacSystemFont"/>
                <a:cs typeface="굴림"/>
              </a:rPr>
              <a:t>setInterval</a:t>
            </a:r>
            <a:r>
              <a:rPr lang="ko-KR" altLang="en-US" sz="2400" b="1">
                <a:solidFill>
                  <a:srgbClr val="313130"/>
                </a:solidFill>
                <a:latin typeface="굴림"/>
                <a:ea typeface="BlinkMacSystemFont"/>
                <a:cs typeface="굴림"/>
              </a:rPr>
              <a:t>을 사용하면</a:t>
            </a:r>
            <a:r>
              <a:rPr lang="ko-KR" altLang="en-US" sz="2400" b="1">
                <a:solidFill>
                  <a:srgbClr val="313130"/>
                </a:solidFill>
                <a:latin typeface="Arial"/>
                <a:ea typeface="BlinkMacSystemFont"/>
                <a:cs typeface="굴림"/>
              </a:rPr>
              <a:t> </a:t>
            </a:r>
            <a:r>
              <a:rPr lang="ko-KR" altLang="ko-KR" sz="2400" b="1">
                <a:solidFill>
                  <a:srgbClr val="313130"/>
                </a:solidFill>
                <a:latin typeface="Consolas"/>
                <a:ea typeface="BlinkMacSystemFont"/>
                <a:cs typeface="굴림"/>
              </a:rPr>
              <a:t>func</a:t>
            </a:r>
            <a:r>
              <a:rPr lang="ko-KR" altLang="en-US" sz="2400" b="1">
                <a:solidFill>
                  <a:srgbClr val="313130"/>
                </a:solidFill>
                <a:latin typeface="굴림"/>
                <a:ea typeface="BlinkMacSystemFont"/>
                <a:cs typeface="굴림"/>
              </a:rPr>
              <a:t>호출 사이의 지연 간격이 실제 명시한 간격</a:t>
            </a:r>
            <a:r>
              <a:rPr lang="ko-KR" altLang="ko-KR" sz="2400" b="1">
                <a:solidFill>
                  <a:srgbClr val="313130"/>
                </a:solidFill>
                <a:latin typeface="굴림"/>
                <a:ea typeface="BlinkMacSystemFont"/>
                <a:cs typeface="굴림"/>
              </a:rPr>
              <a:t>(100ms)</a:t>
            </a:r>
            <a:r>
              <a:rPr lang="ko-KR" altLang="en-US" sz="2400" b="1">
                <a:solidFill>
                  <a:srgbClr val="313130"/>
                </a:solidFill>
                <a:latin typeface="굴림"/>
                <a:ea typeface="BlinkMacSystemFont"/>
                <a:cs typeface="굴림"/>
              </a:rPr>
              <a:t>보다 짧아집니다</a:t>
            </a:r>
            <a:r>
              <a:rPr lang="ko-KR" altLang="ko-KR" sz="2400" b="1">
                <a:solidFill>
                  <a:srgbClr val="313130"/>
                </a:solidFill>
                <a:latin typeface="굴림"/>
                <a:ea typeface="BlinkMacSystemFont"/>
                <a:cs typeface="굴림"/>
              </a:rPr>
              <a:t>!</a:t>
            </a:r>
            <a:endParaRPr lang="ko-KR" altLang="ko-KR" sz="2400" b="1">
              <a:solidFill>
                <a:srgbClr val="313130"/>
              </a:solidFill>
              <a:latin typeface="굴림"/>
              <a:ea typeface="BlinkMacSystemFont"/>
              <a:cs typeface="굴림"/>
            </a:endParaRPr>
          </a:p>
          <a:p>
            <a:pPr marL="0" lvl="0" indent="0">
              <a:spcBef>
                <a:spcPct val="0"/>
              </a:spcBef>
              <a:buClrTx/>
              <a:buNone/>
              <a:defRPr/>
            </a:pPr>
            <a:endParaRPr lang="ko-KR" altLang="ko-KR" sz="2400" b="1">
              <a:solidFill>
                <a:srgbClr val="313130"/>
              </a:solidFill>
              <a:latin typeface="굴림"/>
              <a:ea typeface="BlinkMacSystemFont"/>
              <a:cs typeface="굴림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  <a:defRPr/>
            </a:pPr>
            <a:r>
              <a:rPr lang="ko-KR" altLang="en-US" sz="2400">
                <a:solidFill>
                  <a:srgbClr val="313130"/>
                </a:solidFill>
                <a:latin typeface="굴림"/>
                <a:ea typeface="BlinkMacSystemFont"/>
                <a:cs typeface="굴림"/>
              </a:rPr>
              <a:t>이는</a:t>
            </a:r>
            <a:r>
              <a:rPr lang="ko-KR" altLang="en-US" sz="2400">
                <a:solidFill>
                  <a:srgbClr val="313130"/>
                </a:solidFill>
                <a:latin typeface="Arial"/>
                <a:ea typeface="BlinkMacSystemFont"/>
                <a:cs typeface="굴림"/>
              </a:rPr>
              <a:t> </a:t>
            </a:r>
            <a:r>
              <a:rPr lang="ko-KR" altLang="ko-KR" sz="2400">
                <a:solidFill>
                  <a:srgbClr val="313130"/>
                </a:solidFill>
                <a:latin typeface="Consolas"/>
                <a:ea typeface="BlinkMacSystemFont"/>
                <a:cs typeface="굴림"/>
              </a:rPr>
              <a:t>func</a:t>
            </a:r>
            <a:r>
              <a:rPr lang="ko-KR" altLang="en-US" sz="2400">
                <a:solidFill>
                  <a:srgbClr val="313130"/>
                </a:solidFill>
                <a:latin typeface="굴림"/>
                <a:ea typeface="BlinkMacSystemFont"/>
                <a:cs typeface="굴림"/>
              </a:rPr>
              <a:t>을 실행하는 데 </a:t>
            </a:r>
            <a:r>
              <a:rPr lang="ko-KR" altLang="en-US" sz="2400">
                <a:solidFill>
                  <a:srgbClr val="313130"/>
                </a:solidFill>
                <a:latin typeface="Arial"/>
                <a:ea typeface="BlinkMacSystemFont"/>
                <a:cs typeface="굴림"/>
              </a:rPr>
              <a:t>‘</a:t>
            </a:r>
            <a:r>
              <a:rPr lang="ko-KR" altLang="en-US" sz="2400">
                <a:solidFill>
                  <a:srgbClr val="313130"/>
                </a:solidFill>
                <a:latin typeface="굴림"/>
                <a:ea typeface="BlinkMacSystemFont"/>
                <a:cs typeface="굴림"/>
              </a:rPr>
              <a:t>소모되는</a:t>
            </a:r>
            <a:r>
              <a:rPr lang="ko-KR" altLang="en-US" sz="2400">
                <a:solidFill>
                  <a:srgbClr val="313130"/>
                </a:solidFill>
                <a:latin typeface="Arial"/>
                <a:ea typeface="BlinkMacSystemFont"/>
                <a:cs typeface="굴림"/>
              </a:rPr>
              <a:t>’</a:t>
            </a:r>
            <a:r>
              <a:rPr lang="ko-KR" altLang="en-US" sz="2400">
                <a:solidFill>
                  <a:srgbClr val="313130"/>
                </a:solidFill>
                <a:latin typeface="굴림"/>
                <a:ea typeface="BlinkMacSystemFont"/>
                <a:cs typeface="굴림"/>
              </a:rPr>
              <a:t> 시간도 지연 간격에 포함시키기 때문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test_setInterVal, 1</a:t>
            </a:r>
            <a:r>
              <a:rPr lang="ko-KR" altLang="en-US"/>
              <a:t>초마다 브라우저 배경색이 랜덤으로 바뀌는 프로그램을 작성하시오</a:t>
            </a:r>
            <a:r>
              <a:rPr lang="en-US" altLang="ko-KR"/>
              <a:t>. --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참고 </a:t>
            </a:r>
            <a:r>
              <a:rPr lang="en-US" altLang="ko-KR"/>
              <a:t>: HTML</a:t>
            </a:r>
            <a:r>
              <a:rPr lang="ko-KR" altLang="en-US"/>
              <a:t>에서 색 지정 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색 이름을 영문으로 지정</a:t>
            </a:r>
            <a:r>
              <a:rPr lang="en-US" altLang="ko-KR"/>
              <a:t>(black, pink, orange, yellow, blue, red…)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 #RRGGBB : 16</a:t>
            </a:r>
            <a:r>
              <a:rPr lang="ko-KR" altLang="en-US"/>
              <a:t>진수로 표현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10</a:t>
            </a:r>
            <a:r>
              <a:rPr lang="ko-KR" altLang="en-US"/>
              <a:t>진수를 </a:t>
            </a:r>
            <a:r>
              <a:rPr lang="en-US" altLang="ko-KR"/>
              <a:t>16</a:t>
            </a:r>
            <a:r>
              <a:rPr lang="ko-KR" altLang="en-US"/>
              <a:t>진수로 표현하는 방법</a:t>
            </a:r>
            <a:endParaRPr lang="ko-KR" altLang="en-US"/>
          </a:p>
          <a:p>
            <a:pPr marL="594067" lvl="1" indent="0">
              <a:buNone/>
              <a:defRPr/>
            </a:pPr>
            <a:r>
              <a:rPr lang="en-US" altLang="ko-KR"/>
              <a:t>    let vcr= 210,  vcg= 167, vcb = 155;</a:t>
            </a:r>
            <a:endParaRPr lang="en-US" altLang="ko-KR"/>
          </a:p>
          <a:p>
            <a:pPr marL="594067" lvl="1" indent="0">
              <a:buNone/>
              <a:defRPr/>
            </a:pPr>
            <a:r>
              <a:rPr lang="en-US" altLang="ko-KR"/>
              <a:t>     vcr =  vcr.toString(16) </a:t>
            </a:r>
            <a:endParaRPr lang="en-US" altLang="ko-KR"/>
          </a:p>
          <a:p>
            <a:pPr marL="594067" lvl="1" indent="0">
              <a:buNone/>
              <a:defRPr/>
            </a:pPr>
            <a:r>
              <a:rPr lang="en-US" altLang="ko-KR"/>
              <a:t>     vcg = vcg.toString(16) </a:t>
            </a:r>
            <a:endParaRPr lang="en-US" altLang="ko-KR"/>
          </a:p>
          <a:p>
            <a:pPr marL="594067" lvl="1" indent="0">
              <a:buNone/>
              <a:defRPr/>
            </a:pPr>
            <a:r>
              <a:rPr lang="en-US" altLang="ko-KR"/>
              <a:t>     vcb = vcb.toString(16);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location</a:t>
            </a:r>
            <a:r>
              <a:rPr lang="ko-KR" altLang="en-US"/>
              <a:t> 객체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96228" y="1732626"/>
          <a:ext cx="11264119" cy="427710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66509"/>
                <a:gridCol w="9197610"/>
              </a:tblGrid>
              <a:tr h="4752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hash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URL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중에서 앵커 부분을 반환한다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host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URL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중에서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hostname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과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port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hostname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URL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중에서</a:t>
                      </a:r>
                      <a:r>
                        <a:rPr lang="ko-KR" altLang="en-US" sz="23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lang="en-US" altLang="ko-KR" sz="23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hostname</a:t>
                      </a:r>
                      <a:r>
                        <a:rPr lang="ko-KR" altLang="en-US" sz="23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을 반환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href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전체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URL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을 반환</a:t>
                      </a: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pathname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URL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중에서 경로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(path)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port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URL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중에서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port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protocol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URL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중에서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protocol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부분을 반환</a:t>
                      </a: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search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URL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중에서 쿼리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(query)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부분을 반환</a:t>
                      </a: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graphicFrame>
        <p:nvGraphicFramePr>
          <p:cNvPr id="6" name="내용 개체 틀 3"/>
          <p:cNvGraphicFramePr/>
          <p:nvPr/>
        </p:nvGraphicFramePr>
        <p:xfrm>
          <a:off x="292015" y="6366998"/>
          <a:ext cx="11257627" cy="224555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66509"/>
                <a:gridCol w="9191118"/>
              </a:tblGrid>
              <a:tr h="4752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메서드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assign()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새로운 문서를 로드한다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 히스토리를 남김</a:t>
                      </a: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reload()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현재 문서를</a:t>
                      </a:r>
                      <a:r>
                        <a:rPr lang="en-US" altLang="ko-KR" sz="23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23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다시 로드한다</a:t>
                      </a:r>
                      <a:r>
                        <a:rPr lang="en-US" altLang="ko-KR" sz="23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replace()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현재 문서를 새로운 문서로 대체한다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 히스토리 남기지 않음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 뒤로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가기 안됨</a:t>
                      </a: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</a:t>
            </a:r>
            <a:r>
              <a:rPr lang="ko-KR" altLang="en-US" dirty="0"/>
              <a:t>객체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423" y="1775789"/>
            <a:ext cx="2727586" cy="37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4017" y="1727752"/>
            <a:ext cx="8373372" cy="676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32080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객체 모델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(DOM)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DOM</a:t>
            </a:r>
            <a:r>
              <a:rPr lang="ko-KR" altLang="en-US" sz="2400" dirty="0"/>
              <a:t>은 </a:t>
            </a:r>
            <a:r>
              <a:rPr lang="en-US" altLang="ko-KR" sz="2400" dirty="0"/>
              <a:t>W3C (World Wide Web Consortium)</a:t>
            </a:r>
            <a:r>
              <a:rPr lang="ko-KR" altLang="en-US" sz="2400" dirty="0"/>
              <a:t>의 표준입니다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DOM</a:t>
            </a:r>
            <a:r>
              <a:rPr lang="ko-KR" altLang="en-US" sz="2400" dirty="0"/>
              <a:t>은 문서를 </a:t>
            </a:r>
            <a:r>
              <a:rPr lang="ko-KR" altLang="en-US" sz="2400" dirty="0" err="1"/>
              <a:t>액세스하기위한</a:t>
            </a:r>
            <a:r>
              <a:rPr lang="ko-KR" altLang="en-US" sz="2400" dirty="0"/>
              <a:t> 표준을 정의한다 </a:t>
            </a:r>
            <a:r>
              <a:rPr lang="en-US" altLang="ko-KR" sz="2400" dirty="0"/>
              <a:t>:</a:t>
            </a:r>
          </a:p>
          <a:p>
            <a:r>
              <a:rPr lang="en-US" altLang="ko-KR" sz="2400" i="1" dirty="0"/>
              <a:t>"W3C </a:t>
            </a:r>
            <a:r>
              <a:rPr lang="ko-KR" altLang="en-US" sz="2400" i="1" dirty="0"/>
              <a:t>문서 객체 모델 </a:t>
            </a:r>
            <a:r>
              <a:rPr lang="en-US" altLang="ko-KR" sz="2400" i="1" dirty="0"/>
              <a:t>(DOM)</a:t>
            </a:r>
            <a:r>
              <a:rPr lang="ko-KR" altLang="en-US" sz="2400" i="1" dirty="0"/>
              <a:t>은 프로그램 및 스크립트를 동적으로 액세스하여 문서의 콘텐트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구조 및 스타일을 갱신 할 수 있도록 플랫폼 및 언어 중립 인터페이스이다</a:t>
            </a:r>
            <a:r>
              <a:rPr lang="en-US" altLang="ko-KR" sz="2400" i="1" dirty="0"/>
              <a:t>.“</a:t>
            </a:r>
          </a:p>
          <a:p>
            <a:r>
              <a:rPr lang="en-US" altLang="ko-KR" sz="2400" dirty="0"/>
              <a:t>The HTML DOM is a standard for how to get, change, add, or delete HTML elements.</a:t>
            </a:r>
            <a:endParaRPr lang="ko-KR" altLang="en-US" sz="2400" dirty="0"/>
          </a:p>
          <a:p>
            <a:r>
              <a:rPr lang="en-US" altLang="ko-KR" sz="2400" dirty="0"/>
              <a:t>DOM</a:t>
            </a:r>
            <a:r>
              <a:rPr lang="ko-KR" altLang="en-US" sz="2400" dirty="0"/>
              <a:t>은 </a:t>
            </a:r>
            <a:r>
              <a:rPr lang="en-US" altLang="ko-KR" sz="2400" dirty="0"/>
              <a:t>HTML </a:t>
            </a:r>
            <a:r>
              <a:rPr lang="ko-KR" altLang="en-US" sz="2400" dirty="0"/>
              <a:t>문서의 계층적인 구조를 트리</a:t>
            </a:r>
            <a:r>
              <a:rPr lang="en-US" altLang="ko-KR" sz="2400" dirty="0"/>
              <a:t>(tree)</a:t>
            </a:r>
            <a:r>
              <a:rPr lang="ko-KR" altLang="en-US" sz="2400" dirty="0"/>
              <a:t>로 표현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96" y="4679576"/>
            <a:ext cx="10406562" cy="353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327080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sz="5717">
                <a:latin typeface="나눔바른고딕"/>
                <a:ea typeface="나눔바른고딕"/>
              </a:rPr>
              <a:t>HTML </a:t>
            </a:r>
            <a:r>
              <a:rPr lang="ko-KR" altLang="en-US" sz="5717">
                <a:latin typeface="나눔바른고딕"/>
                <a:ea typeface="나눔바른고딕"/>
              </a:rPr>
              <a:t>요소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동적인 웹페이지를 작성하려면 원하는 요소를 찾아야 한다</a:t>
            </a:r>
            <a:r>
              <a:rPr lang="en-US" altLang="ko-KR"/>
              <a:t>. 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830545" y="2594263"/>
            <a:ext cx="9963202" cy="2057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marL="127000" lvl="1" indent="0" latinLnBrk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2339" b="1">
                <a:solidFill>
                  <a:schemeClr val="tx1"/>
                </a:solidFill>
                <a:latin typeface="나눔고딕코딩"/>
                <a:ea typeface="나눔고딕코딩"/>
              </a:rPr>
              <a:t>document.getElementById(“result1");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solidFill>
                  <a:schemeClr val="tx1"/>
                </a:solidFill>
                <a:latin typeface="나눔고딕코딩"/>
                <a:ea typeface="나눔고딕코딩"/>
              </a:rPr>
              <a:t>document.getElementsByName(“comImg")[0]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solidFill>
                  <a:schemeClr val="tx1"/>
                </a:solidFill>
                <a:latin typeface="나눔고딕코딩"/>
                <a:ea typeface="나눔고딕코딩"/>
              </a:rPr>
              <a:t>document.getElementsByTagName(“input")[0];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solidFill>
                  <a:schemeClr val="tx1"/>
                </a:solidFill>
                <a:latin typeface="나눔고딕코딩"/>
                <a:ea typeface="나눔고딕코딩"/>
              </a:rPr>
              <a:t>document.getElementsByClassName(‘out’)[0]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8" name="내용 개체 틀 2"/>
          <p:cNvSpPr txBox="1"/>
          <p:nvPr/>
        </p:nvSpPr>
        <p:spPr>
          <a:xfrm>
            <a:off x="782054" y="5012623"/>
            <a:ext cx="9963202" cy="3116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marL="127000" lvl="1" indent="0" latinLnBrk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2339" b="1">
                <a:solidFill>
                  <a:schemeClr val="tx1"/>
                </a:solidFill>
                <a:latin typeface="나눔고딕코딩"/>
                <a:ea typeface="나눔고딕코딩"/>
              </a:rPr>
              <a:t>document.querySelector(‘input’)</a:t>
            </a:r>
          </a:p>
          <a:p>
            <a:pPr marL="127000" lvl="1" indent="0" latinLnBrk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document.querySelector(‘#result1’)</a:t>
            </a:r>
          </a:p>
          <a:p>
            <a:pPr marL="127000" lvl="1" indent="0" latinLnBrk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document.querySelector(‘.out’)</a:t>
            </a:r>
          </a:p>
          <a:p>
            <a:pPr marL="127000" lvl="1" indent="0" latinLnBrk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None/>
              <a:tabLst>
                <a:tab pos="254000" algn="l"/>
                <a:tab pos="254000" algn="l"/>
              </a:tabLst>
              <a:defRPr/>
            </a:pPr>
            <a:endParaRPr lang="en-US" altLang="ko-KR" sz="2339" b="1">
              <a:latin typeface="나눔고딕코딩"/>
              <a:ea typeface="나눔고딕코딩"/>
            </a:endParaRPr>
          </a:p>
          <a:p>
            <a:pPr marL="127000" lvl="1" indent="0" latinLnBrk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document.querySelectorAll(‘input’)</a:t>
            </a:r>
          </a:p>
          <a:p>
            <a:pPr marL="127000" lvl="1" indent="0" latinLnBrk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document.querySelectorAll(‘.out’)</a:t>
            </a:r>
          </a:p>
          <a:p>
            <a:pPr marL="127000" lvl="1" indent="0" latinLnBrk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None/>
              <a:tabLst>
                <a:tab pos="254000" algn="l"/>
                <a:tab pos="254000" algn="l"/>
              </a:tabLst>
              <a:defRPr/>
            </a:pPr>
            <a:endParaRPr lang="en-US" altLang="ko-KR" sz="2339" b="1">
              <a:latin typeface="나눔고딕코딩"/>
              <a:ea typeface="나눔고딕코딩"/>
            </a:endParaRPr>
          </a:p>
          <a:p>
            <a:pPr marL="127000" lvl="1" indent="0" latinLnBrk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None/>
              <a:tabLst>
                <a:tab pos="254000" algn="l"/>
                <a:tab pos="254000" algn="l"/>
              </a:tabLst>
              <a:defRPr/>
            </a:pPr>
            <a:endParaRPr lang="en-US" altLang="ko-KR" sz="2339" b="1">
              <a:solidFill>
                <a:schemeClr val="tx1"/>
              </a:solidFill>
              <a:latin typeface="나눔고딕코딩"/>
              <a:ea typeface="나눔고딕코딩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 sz="5717">
                <a:latin typeface="나눔바른고딕"/>
                <a:ea typeface="나눔바른고딕"/>
                <a:cs typeface="+mj-cs"/>
              </a:rPr>
              <a:t>DOM </a:t>
            </a:r>
            <a:r>
              <a:rPr lang="ko-KR" altLang="en-US" sz="5717">
                <a:latin typeface="나눔바른고딕"/>
                <a:ea typeface="나눔바른고딕"/>
                <a:cs typeface="+mj-cs"/>
              </a:rPr>
              <a:t>트리 순회</a:t>
            </a:r>
            <a:endParaRPr lang="ko-KR" altLang="en-US" sz="5717">
              <a:latin typeface="나눔바른고딕"/>
              <a:ea typeface="나눔바른고딕"/>
              <a:cs typeface="+mj-cs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96930" y="1845325"/>
          <a:ext cx="11264119" cy="663802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303520"/>
                <a:gridCol w="7960599"/>
              </a:tblGrid>
              <a:tr h="719739">
                <a:tc>
                  <a:txBody>
                    <a:bodyPr vert="horz" lIns="118809" tIns="59404" rIns="118809" bIns="59404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속성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내용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719739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childNodes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한 요소의 모든 자식 요소에 접근할 수 있다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배열이 반환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1029231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firstChild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"childNodes"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배열의 첫번째 자식 노드가 반환된다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 "childNodes[0]"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와 같다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1154560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lastChild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"childNodes"</a:t>
                      </a:r>
                      <a:r>
                        <a:rPr lang="en-US" altLang="ko-KR" sz="23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23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배열의 마지막 자식 노드가 반환된다</a:t>
                      </a:r>
                      <a:r>
                        <a:rPr lang="en-US" altLang="ko-KR" sz="23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. "childNodes[childNodes.length – 1]"</a:t>
                      </a:r>
                      <a:r>
                        <a:rPr lang="ko-KR" altLang="en-US" sz="23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와 같다</a:t>
                      </a:r>
                      <a:r>
                        <a:rPr lang="en-US" altLang="ko-KR" sz="23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719739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parentNode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현재 노드의 부모 노드를 반환한다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1097801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nextSibling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nextElementSibling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현재 노드의 다음 형제 노드를 반환한다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문자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공백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요소까지 반환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요소만 반환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1061946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previousSibling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PreviousElementSibling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현재 노드의 이전 형제 노드를 반환한다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 sz="5717">
                <a:latin typeface="나눔바른고딕"/>
                <a:ea typeface="나눔바른고딕"/>
                <a:cs typeface="+mj-cs"/>
              </a:rPr>
              <a:t>DOM - firstChild</a:t>
            </a:r>
            <a:endParaRPr lang="ko-KR" altLang="en-US" sz="5717">
              <a:latin typeface="나눔바른고딕"/>
              <a:ea typeface="나눔바른고딕"/>
              <a:cs typeface="+mj-cs"/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472585" y="1551112"/>
            <a:ext cx="10670077" cy="6695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lvl="0">
              <a:lnSpc>
                <a:spcPts val="2209"/>
              </a:lnSpc>
              <a:defRPr/>
            </a:pPr>
            <a:endParaRPr lang="en-US" altLang="ko-KR" sz="2339" b="1"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&lt;!DOCTYPE html&gt;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&lt;html&gt;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&lt;body&gt;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    &lt;ul&gt;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        &lt;li&gt;</a:t>
            </a:r>
            <a:r>
              <a:rPr lang="en-US" altLang="ko-KR" sz="2339" b="1">
                <a:latin typeface="나눔고딕코딩"/>
                <a:ea typeface="나눔고딕코딩"/>
              </a:rPr>
              <a:t>List item 1</a:t>
            </a: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&lt;/li&gt;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        &lt;li&gt;</a:t>
            </a:r>
            <a:r>
              <a:rPr lang="en-US" altLang="ko-KR" sz="2339" b="1">
                <a:latin typeface="나눔고딕코딩"/>
                <a:ea typeface="나눔고딕코딩"/>
              </a:rPr>
              <a:t>List item 2</a:t>
            </a: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&lt;/li&gt;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        &lt;li&gt;</a:t>
            </a:r>
            <a:r>
              <a:rPr lang="en-US" altLang="ko-KR" sz="2339" b="1">
                <a:latin typeface="나눔고딕코딩"/>
                <a:ea typeface="나눔고딕코딩"/>
              </a:rPr>
              <a:t>List item 3</a:t>
            </a: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&lt;/li&gt;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        &lt;li&gt;</a:t>
            </a:r>
            <a:r>
              <a:rPr lang="en-US" altLang="ko-KR" sz="2339" b="1">
                <a:latin typeface="나눔고딕코딩"/>
                <a:ea typeface="나눔고딕코딩"/>
              </a:rPr>
              <a:t>List item 4</a:t>
            </a: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&lt;/li&gt;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        &lt;li&gt;</a:t>
            </a:r>
            <a:r>
              <a:rPr lang="en-US" altLang="ko-KR" sz="2339" b="1">
                <a:latin typeface="나눔고딕코딩"/>
                <a:ea typeface="나눔고딕코딩"/>
              </a:rPr>
              <a:t>List item 5</a:t>
            </a: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&lt;/li&gt;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    &lt;/ul&gt;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    &lt;script&gt;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2339" b="1">
                <a:solidFill>
                  <a:schemeClr val="tx1"/>
                </a:solidFill>
                <a:latin typeface="나눔고딕코딩"/>
                <a:ea typeface="나눔고딕코딩"/>
              </a:rPr>
              <a:t> list = document.getElementsByTagName(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'ul'</a:t>
            </a:r>
            <a:r>
              <a:rPr lang="en-US" altLang="ko-KR" sz="2339" b="1">
                <a:solidFill>
                  <a:schemeClr val="tx1"/>
                </a:solidFill>
                <a:latin typeface="나눔고딕코딩"/>
                <a:ea typeface="나눔고딕코딩"/>
              </a:rPr>
              <a:t>)[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0</a:t>
            </a:r>
            <a:r>
              <a:rPr lang="en-US" altLang="ko-KR" sz="2339" b="1">
                <a:solidFill>
                  <a:schemeClr val="tx1"/>
                </a:solidFill>
                <a:latin typeface="나눔고딕코딩"/>
                <a:ea typeface="나눔고딕코딩"/>
              </a:rPr>
              <a:t>];</a:t>
            </a:r>
            <a:endParaRPr lang="en-US" altLang="ko-KR" sz="2339" b="1">
              <a:solidFill>
                <a:schemeClr val="tx1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chemeClr val="tx1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2339" b="1">
                <a:solidFill>
                  <a:schemeClr val="tx1"/>
                </a:solidFill>
                <a:latin typeface="나눔고딕코딩"/>
                <a:ea typeface="나눔고딕코딩"/>
              </a:rPr>
              <a:t> allItems = list.getElementsByTagName(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'li'</a:t>
            </a:r>
            <a:r>
              <a:rPr lang="en-US" altLang="ko-KR" sz="2339" b="1">
                <a:solidFill>
                  <a:schemeClr val="tx1"/>
                </a:solidFill>
                <a:latin typeface="나눔고딕코딩"/>
                <a:ea typeface="나눔고딕코딩"/>
              </a:rPr>
              <a:t>);</a:t>
            </a:r>
            <a:endParaRPr lang="en-US" altLang="ko-KR" sz="2339" b="1">
              <a:solidFill>
                <a:schemeClr val="tx1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endParaRPr lang="en-US" altLang="ko-KR" sz="2339" b="1"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    1. 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for</a:t>
            </a:r>
            <a:r>
              <a:rPr lang="en-US" altLang="ko-KR" sz="2339" b="1">
                <a:latin typeface="나눔고딕코딩"/>
                <a:ea typeface="나눔고딕코딩"/>
              </a:rPr>
              <a:t> (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2339" b="1">
                <a:latin typeface="나눔고딕코딩"/>
                <a:ea typeface="나눔고딕코딩"/>
              </a:rPr>
              <a:t> i =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0</a:t>
            </a:r>
            <a:r>
              <a:rPr lang="en-US" altLang="ko-KR" sz="2339" b="1">
                <a:latin typeface="나눔고딕코딩"/>
                <a:ea typeface="나눔고딕코딩"/>
              </a:rPr>
              <a:t>, ; i &lt; allItems.length; i++) {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        alert(allItems[i].firstChild.data);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    }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   2. </a:t>
            </a:r>
            <a:r>
              <a:rPr lang="en-US" altLang="ko-KR" sz="2339" b="1">
                <a:solidFill>
                  <a:schemeClr val="tx1"/>
                </a:solidFill>
                <a:latin typeface="나눔고딕코딩"/>
                <a:ea typeface="나눔고딕코딩"/>
              </a:rPr>
              <a:t>allItems .forEach((ele) =&gt; { </a:t>
            </a:r>
            <a:r>
              <a:rPr lang="en-US" altLang="ko-KR" sz="2339" b="1">
                <a:latin typeface="나눔고딕코딩"/>
                <a:ea typeface="나눔고딕코딩"/>
              </a:rPr>
              <a:t>ele.firstChild.data </a:t>
            </a:r>
            <a:r>
              <a:rPr lang="en-US" altLang="ko-KR" sz="2339" b="1">
                <a:solidFill>
                  <a:schemeClr val="tx1"/>
                </a:solidFill>
                <a:latin typeface="나눔고딕코딩"/>
                <a:ea typeface="나눔고딕코딩"/>
              </a:rPr>
              <a:t>})</a:t>
            </a:r>
            <a:endParaRPr lang="en-US" altLang="ko-KR" sz="2339" b="1">
              <a:solidFill>
                <a:schemeClr val="tx1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chemeClr val="tx1"/>
                </a:solidFill>
                <a:latin typeface="나눔고딕코딩"/>
                <a:ea typeface="나눔고딕코딩"/>
              </a:rPr>
              <a:t>       3. for(item of allItems ){      </a:t>
            </a:r>
            <a:r>
              <a:rPr lang="en-US" altLang="ko-KR" sz="2339" b="1">
                <a:latin typeface="나눔고딕코딩"/>
                <a:ea typeface="나눔고딕코딩"/>
              </a:rPr>
              <a:t>item.firstChild.data }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&lt;/script&gt;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&lt;/body&gt;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&lt;/html&gt;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ts val="2209"/>
              </a:lnSpc>
              <a:defRPr/>
            </a:pP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875871"/>
          </a:xfrm>
        </p:spPr>
        <p:txBody>
          <a:bodyPr/>
          <a:lstStyle/>
          <a:p>
            <a:r>
              <a:rPr lang="ko-KR" altLang="en-US" dirty="0"/>
              <a:t>새로운 요소 생성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13793" y="3117286"/>
          <a:ext cx="10859453" cy="401472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782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773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18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2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createElement</a:t>
                      </a:r>
                      <a:r>
                        <a:rPr lang="en-US" altLang="ko-KR" sz="2300" dirty="0">
                          <a:ea typeface="나눔고딕"/>
                        </a:rPr>
                        <a:t>(</a:t>
                      </a:r>
                      <a:r>
                        <a:rPr lang="en-US" altLang="ko-KR" sz="2300" dirty="0" err="1">
                          <a:ea typeface="나눔고딕"/>
                        </a:rPr>
                        <a:t>tagName</a:t>
                      </a:r>
                      <a:r>
                        <a:rPr lang="en-US" altLang="ko-KR" sz="2300" dirty="0">
                          <a:ea typeface="나눔고딕"/>
                        </a:rPr>
                        <a:t>) 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태그요소 생성 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createTextNode</a:t>
                      </a:r>
                      <a:r>
                        <a:rPr lang="en-US" altLang="ko-KR" sz="2300" dirty="0">
                          <a:ea typeface="나눔고딕"/>
                        </a:rPr>
                        <a:t>(text)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텍스트 </a:t>
                      </a:r>
                      <a:r>
                        <a:rPr lang="ko-KR" altLang="en-US" sz="2300" dirty="0" err="1">
                          <a:ea typeface="나눔고딕"/>
                        </a:rPr>
                        <a:t>노드</a:t>
                      </a:r>
                      <a:r>
                        <a:rPr lang="ko-KR" altLang="en-US" sz="2300" dirty="0">
                          <a:ea typeface="나눔고딕"/>
                        </a:rPr>
                        <a:t> 생성 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7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appendChild</a:t>
                      </a:r>
                      <a:r>
                        <a:rPr lang="en-US" altLang="ko-KR" sz="2300" dirty="0">
                          <a:ea typeface="나눔고딕"/>
                        </a:rPr>
                        <a:t>(node)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새로운 </a:t>
                      </a:r>
                      <a:r>
                        <a:rPr lang="ko-KR" altLang="en-US" sz="2300" dirty="0" err="1">
                          <a:ea typeface="나눔고딕"/>
                        </a:rPr>
                        <a:t>노드를</a:t>
                      </a:r>
                      <a:r>
                        <a:rPr lang="ko-KR" altLang="en-US" sz="2300" dirty="0">
                          <a:ea typeface="나눔고딕"/>
                        </a:rPr>
                        <a:t> 추가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8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removeChild</a:t>
                      </a:r>
                      <a:r>
                        <a:rPr lang="en-US" altLang="ko-KR" sz="2300" dirty="0">
                          <a:ea typeface="나눔고딕"/>
                        </a:rPr>
                        <a:t>(node)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>
                          <a:ea typeface="나눔고딕"/>
                        </a:rPr>
                        <a:t>노드를</a:t>
                      </a:r>
                      <a:r>
                        <a:rPr lang="ko-KR" altLang="en-US" sz="2300" dirty="0">
                          <a:ea typeface="나눔고딕"/>
                        </a:rPr>
                        <a:t> 삭제한다 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ea typeface="나눔고딕"/>
                        </a:rPr>
                        <a:t>remove() 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>
                          <a:ea typeface="나눔고딕"/>
                        </a:rPr>
                        <a:t>노드삭제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08894" y="1632857"/>
            <a:ext cx="10085527" cy="9884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텍스트 </a:t>
            </a:r>
            <a:r>
              <a:rPr kumimoji="1" lang="ko-KR" altLang="en-US" sz="23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노드를</a:t>
            </a:r>
            <a:r>
              <a:rPr kumimoji="1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갖는 요소와 갖지 않는 요소로 구분</a:t>
            </a:r>
            <a:endParaRPr kumimoji="1" lang="en-US" altLang="ko-KR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1" lang="ko-KR" altLang="en-US" sz="23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요소노드와</a:t>
            </a:r>
            <a:r>
              <a:rPr kumimoji="1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텍스트 </a:t>
            </a:r>
            <a:r>
              <a:rPr kumimoji="1" lang="ko-KR" altLang="en-US" sz="23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노드를</a:t>
            </a:r>
            <a:r>
              <a:rPr kumimoji="1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생성한 후에 텍스트 </a:t>
            </a:r>
            <a:r>
              <a:rPr kumimoji="1" lang="ko-KR" altLang="en-US" sz="23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노드를</a:t>
            </a:r>
            <a:r>
              <a:rPr kumimoji="1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요소 </a:t>
            </a:r>
            <a:r>
              <a:rPr kumimoji="1" lang="ko-KR" altLang="en-US" sz="23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노드에</a:t>
            </a:r>
            <a:r>
              <a:rPr kumimoji="1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붙임</a:t>
            </a:r>
            <a:endParaRPr kumimoji="1" lang="ko-KR" altLang="en-US" sz="5717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73177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HTML </a:t>
            </a:r>
            <a:r>
              <a:rPr lang="ko-KR" altLang="en-US" dirty="0"/>
              <a:t>요소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이미지 태그 만들어 추가하기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createElement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firstChild.data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appendChild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471" y="2673213"/>
            <a:ext cx="6286169" cy="513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057950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DOM/BOM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HTML </a:t>
            </a:r>
            <a:r>
              <a:rPr lang="ko-KR" altLang="en-US" sz="2800" dirty="0"/>
              <a:t>문서를 객체로 표현한 것을 </a:t>
            </a:r>
            <a:r>
              <a:rPr lang="en-US" altLang="ko-KR" sz="2800" dirty="0"/>
              <a:t>DOM</a:t>
            </a:r>
          </a:p>
          <a:p>
            <a:r>
              <a:rPr lang="ko-KR" altLang="en-US" sz="2800" dirty="0" err="1"/>
              <a:t>웹브라우저를</a:t>
            </a:r>
            <a:r>
              <a:rPr lang="ko-KR" altLang="en-US" sz="2800" dirty="0"/>
              <a:t> 객체로 표현한 것을 </a:t>
            </a:r>
            <a:r>
              <a:rPr lang="en-US" altLang="ko-KR" sz="2800" dirty="0"/>
              <a:t>BOM(Browser Object Model)</a:t>
            </a:r>
            <a:endParaRPr lang="ko-KR" altLang="en-US" sz="28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" y="3109370"/>
            <a:ext cx="8821271" cy="471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751311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HTML</a:t>
            </a:r>
            <a:r>
              <a:rPr lang="ko-KR" altLang="en-US" dirty="0"/>
              <a:t>요소생성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실행결과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li</a:t>
            </a:r>
            <a:r>
              <a:rPr lang="ko-KR" altLang="en-US" sz="2800" dirty="0"/>
              <a:t>요소들을 가져온다 </a:t>
            </a:r>
            <a:endParaRPr lang="en-US" altLang="ko-KR" sz="2800" dirty="0"/>
          </a:p>
          <a:p>
            <a:r>
              <a:rPr lang="en-US" altLang="ko-KR" sz="2800" dirty="0"/>
              <a:t>li </a:t>
            </a:r>
            <a:r>
              <a:rPr lang="ko-KR" altLang="en-US" sz="2800" dirty="0"/>
              <a:t>요소만큼 </a:t>
            </a:r>
            <a:r>
              <a:rPr lang="ko-KR" altLang="en-US" sz="2800" dirty="0" err="1"/>
              <a:t>반복문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</a:p>
          <a:p>
            <a:r>
              <a:rPr lang="en-US" altLang="ko-KR" sz="2800" dirty="0"/>
              <a:t>    li</a:t>
            </a:r>
            <a:r>
              <a:rPr lang="ko-KR" altLang="en-US" sz="2800" dirty="0"/>
              <a:t>의</a:t>
            </a:r>
            <a:r>
              <a:rPr lang="en-US" altLang="ko-KR" sz="2800" dirty="0"/>
              <a:t> data</a:t>
            </a:r>
            <a:r>
              <a:rPr lang="ko-KR" altLang="en-US" sz="2800" dirty="0"/>
              <a:t> 값을 가져온다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err="1"/>
              <a:t>img</a:t>
            </a:r>
            <a:r>
              <a:rPr lang="ko-KR" altLang="en-US" sz="2800" dirty="0" err="1"/>
              <a:t>엘리먼트</a:t>
            </a:r>
            <a:r>
              <a:rPr lang="ko-KR" altLang="en-US" sz="2800" dirty="0"/>
              <a:t> </a:t>
            </a:r>
            <a:r>
              <a:rPr lang="en-US" altLang="ko-KR" sz="2800" dirty="0"/>
              <a:t> </a:t>
            </a:r>
            <a:r>
              <a:rPr lang="ko-KR" altLang="en-US" sz="2800" dirty="0"/>
              <a:t>생성</a:t>
            </a:r>
            <a:r>
              <a:rPr lang="en-US" altLang="ko-KR" sz="2800" dirty="0"/>
              <a:t> </a:t>
            </a:r>
            <a:r>
              <a:rPr lang="ko-KR" altLang="en-US" sz="2800" dirty="0"/>
              <a:t> 해서 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                   변수에 대입</a:t>
            </a:r>
            <a:endParaRPr lang="en-US" altLang="ko-KR" sz="2800" dirty="0"/>
          </a:p>
          <a:p>
            <a:r>
              <a:rPr lang="en-US" altLang="ko-KR" sz="2800" dirty="0"/>
              <a:t>     </a:t>
            </a:r>
            <a:r>
              <a:rPr lang="en-US" altLang="ko-KR" sz="2800" dirty="0" err="1"/>
              <a:t>img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, width, </a:t>
            </a:r>
            <a:r>
              <a:rPr lang="en-US" altLang="ko-KR" sz="2800" dirty="0" err="1"/>
              <a:t>heigh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               </a:t>
            </a:r>
            <a:r>
              <a:rPr lang="ko-KR" altLang="en-US" sz="2800" dirty="0"/>
              <a:t>속성을 설정 </a:t>
            </a:r>
            <a:endParaRPr lang="en-US" altLang="ko-KR" sz="2800" dirty="0"/>
          </a:p>
          <a:p>
            <a:r>
              <a:rPr lang="en-US" altLang="ko-KR" sz="2800" dirty="0"/>
              <a:t>    li</a:t>
            </a:r>
            <a:r>
              <a:rPr lang="ko-KR" altLang="en-US" sz="2800" dirty="0"/>
              <a:t>요소에 자식요소로 </a:t>
            </a:r>
            <a:r>
              <a:rPr lang="en-US" altLang="ko-KR" sz="2800" dirty="0" err="1"/>
              <a:t>img</a:t>
            </a:r>
            <a:r>
              <a:rPr lang="ko-KR" altLang="en-US" sz="2800" dirty="0"/>
              <a:t>를  추가 </a:t>
            </a:r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7" y="1722892"/>
            <a:ext cx="4754879" cy="595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5952584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리스트 요소를 클릭하면 해당 </a:t>
            </a:r>
            <a:r>
              <a:rPr lang="en-US" altLang="ko-KR" dirty="0"/>
              <a:t> </a:t>
            </a:r>
            <a:r>
              <a:rPr lang="ko-KR" altLang="en-US" dirty="0"/>
              <a:t>이미지 표시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34" y="2521131"/>
            <a:ext cx="6322422" cy="561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002672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삭제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2257" y="1551112"/>
            <a:ext cx="10670077" cy="6950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4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removeChild</a:t>
            </a: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(“node”);</a:t>
            </a:r>
          </a:p>
          <a:p>
            <a:pPr>
              <a:lnSpc>
                <a:spcPct val="100000"/>
              </a:lnSpc>
            </a:pPr>
            <a:endParaRPr lang="en-US" altLang="ko-KR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&lt;head&gt;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000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removeNode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000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parent = </a:t>
            </a:r>
            <a:r>
              <a:rPr lang="en-US" altLang="ko-KR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000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child = </a:t>
            </a:r>
            <a:r>
              <a:rPr lang="en-US" altLang="ko-KR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p1</a:t>
            </a:r>
            <a:r>
              <a:rPr lang="en-US" altLang="ko-KR" sz="2000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parent.removeChild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(child);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&lt;/head&gt;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"p1"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첫번째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단락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"p2"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두번째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단락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removeNode</a:t>
            </a:r>
            <a:r>
              <a:rPr lang="en-US" altLang="ko-KR" sz="20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누르세요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863160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128" y="1762125"/>
            <a:ext cx="4847741" cy="530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579166" y="2147464"/>
            <a:ext cx="4797286" cy="473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788944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255" y="1917218"/>
            <a:ext cx="3381928" cy="245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1204" y="2064647"/>
            <a:ext cx="6041266" cy="624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993497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sz="2400" dirty="0" smtClean="0"/>
              <a:t>시작버튼 클릭하면 첫 번째 이미지</a:t>
            </a:r>
            <a:r>
              <a:rPr lang="en-US" altLang="ko-KR" sz="2400" dirty="0" smtClean="0"/>
              <a:t>(index: 0)</a:t>
            </a:r>
            <a:r>
              <a:rPr lang="ko-KR" altLang="en-US" sz="2400" dirty="0" smtClean="0"/>
              <a:t>를  </a:t>
            </a:r>
            <a:r>
              <a:rPr lang="en-US" altLang="ko-KR" sz="2400" u="sng" dirty="0" smtClean="0"/>
              <a:t>div box</a:t>
            </a:r>
            <a:r>
              <a:rPr lang="ko-KR" altLang="en-US" sz="2400" u="sng" dirty="0" smtClean="0"/>
              <a:t>의 뒤로 추가한다</a:t>
            </a:r>
            <a:endParaRPr lang="en-US" altLang="ko-KR" sz="2400" u="sng" dirty="0" smtClean="0"/>
          </a:p>
          <a:p>
            <a:r>
              <a:rPr lang="ko-KR" altLang="en-US" sz="2400" dirty="0" smtClean="0"/>
              <a:t>첫 번째 이미지가  </a:t>
            </a:r>
            <a:r>
              <a:rPr lang="en-US" altLang="ko-KR" sz="2400" u="sng" dirty="0" smtClean="0"/>
              <a:t>div box</a:t>
            </a:r>
            <a:r>
              <a:rPr lang="ko-KR" altLang="en-US" sz="2400" u="sng" dirty="0" smtClean="0"/>
              <a:t>의 뒤로 추가될때  첫 번째 이미지는 삭제되어진다 </a:t>
            </a:r>
            <a:endParaRPr lang="en-US" altLang="ko-KR" sz="2400" dirty="0" smtClean="0"/>
          </a:p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초마다 반복적으로 실행한다 </a:t>
            </a:r>
            <a:endParaRPr lang="en-US" altLang="ko-KR" sz="2400" dirty="0" smtClean="0"/>
          </a:p>
          <a:p>
            <a:r>
              <a:rPr lang="ko-KR" altLang="en-US" sz="2400" dirty="0" smtClean="0"/>
              <a:t>시작버튼은 클릭하면 감췄다가 종료 버튼 클릭 시 다시 표시된다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" y="4184968"/>
            <a:ext cx="8724900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3621" y="1798161"/>
            <a:ext cx="8905509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1565" y="4677410"/>
            <a:ext cx="8768052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Window</a:t>
            </a:r>
            <a:r>
              <a:rPr lang="ko-KR" altLang="en-US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en-US" altLang="ko-KR"/>
              <a:t>                                                                    </a:t>
            </a:r>
            <a:endParaRPr lang="en-US" altLang="ko-KR"/>
          </a:p>
          <a:p>
            <a:pPr lvl="0"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5" name="내용 개체 틀 3"/>
          <p:cNvGraphicFramePr/>
          <p:nvPr/>
        </p:nvGraphicFramePr>
        <p:xfrm>
          <a:off x="574765" y="1998616"/>
          <a:ext cx="10596300" cy="624907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66493"/>
                <a:gridCol w="7929807"/>
              </a:tblGrid>
              <a:tr h="528161">
                <a:tc>
                  <a:txBody>
                    <a:bodyPr vert="horz" lIns="118809" tIns="59404" rIns="118809" bIns="59404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메소드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46303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open()/close()</a:t>
                      </a:r>
                      <a:endParaRPr lang="en-US" altLang="ko-KR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새로운 창을 연다</a:t>
                      </a:r>
                      <a:r>
                        <a:rPr lang="en-US" altLang="ko-KR" sz="2300">
                          <a:ea typeface="나눔고딕"/>
                        </a:rPr>
                        <a:t>/</a:t>
                      </a:r>
                      <a:r>
                        <a:rPr lang="ko-KR" altLang="en-US" sz="2300">
                          <a:ea typeface="나눔고딕"/>
                        </a:rPr>
                        <a:t>열려진 창을 닫는다</a:t>
                      </a:r>
                      <a:endParaRPr lang="en-US" altLang="ko-KR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510806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prompt()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메시지와 초기값을 나타내고 새로운 값을 입력할 수 있는 창이 뜬다</a:t>
                      </a:r>
                      <a:r>
                        <a:rPr lang="en-US" altLang="ko-KR" sz="2300">
                          <a:ea typeface="나눔고딕"/>
                        </a:rPr>
                        <a:t>.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517158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alert()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내용을 나타내는 경고 창이 뜬다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539164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confirm()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사용자의 대답을 확인하는 창이 뜬다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690589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setTimeout(fn, millisecond)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주어진 시간이 경과하면 지정된 함수가 호출되어 실행된다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737223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clearTimeout(id</a:t>
                      </a:r>
                      <a:r>
                        <a:rPr lang="ko-KR" altLang="en-US" sz="2300">
                          <a:ea typeface="나눔고딕"/>
                        </a:rPr>
                        <a:t>변수</a:t>
                      </a:r>
                      <a:r>
                        <a:rPr lang="en-US" altLang="ko-KR" sz="2300">
                          <a:ea typeface="나눔고딕"/>
                        </a:rPr>
                        <a:t>)</a:t>
                      </a:r>
                      <a:endParaRPr lang="en-US" altLang="ko-KR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setTimeout()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메소드를 종료시킨다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,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 중첩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 setTime()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사용시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690589">
                <a:tc>
                  <a:txBody>
                    <a:bodyPr vert="horz" lIns="118809" tIns="59404" rIns="118809" bIns="59404" anchor="ctr" anchorCtr="0"/>
                    <a:p>
                      <a:pPr marL="0" marR="0" lvl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setInterval(fn, millisecond)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marL="0" marR="0" lvl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주어진 시간이 경과할 때마다 지정된 함수가 호출되어 실행된다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690589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clearInterval(id</a:t>
                      </a:r>
                      <a:r>
                        <a:rPr lang="ko-KR" altLang="en-US" sz="2300">
                          <a:ea typeface="나눔고딕"/>
                        </a:rPr>
                        <a:t>변수</a:t>
                      </a:r>
                      <a:r>
                        <a:rPr lang="en-US" altLang="ko-KR" sz="2300">
                          <a:ea typeface="나눔고딕"/>
                        </a:rPr>
                        <a:t>)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setInterval() </a:t>
                      </a:r>
                      <a:r>
                        <a:rPr lang="ko-KR" altLang="en-US" sz="2300">
                          <a:ea typeface="나눔고딕"/>
                        </a:rPr>
                        <a:t>메소드를 종료시킨다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        </a:t>
            </a:r>
          </a:p>
          <a:p>
            <a:pPr>
              <a:buNone/>
            </a:pPr>
            <a:r>
              <a:rPr lang="en-US" altLang="ko-KR" dirty="0"/>
              <a:t>                                           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70211022"/>
              </p:ext>
            </p:extLst>
          </p:nvPr>
        </p:nvGraphicFramePr>
        <p:xfrm>
          <a:off x="574765" y="1998616"/>
          <a:ext cx="10586177" cy="175042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06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654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44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ea typeface="나눔고딕"/>
                        </a:rPr>
                        <a:t>opener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ea typeface="나눔고딕"/>
                        </a:rPr>
                        <a:t>open()</a:t>
                      </a:r>
                      <a:r>
                        <a:rPr lang="ko-KR" altLang="en-US" sz="2300" dirty="0">
                          <a:ea typeface="나눔고딕"/>
                        </a:rPr>
                        <a:t>을 통해 새로운 창을 열었을 때 그 창을 </a:t>
                      </a:r>
                      <a:r>
                        <a:rPr lang="ko-KR" altLang="en-US" sz="2300">
                          <a:ea typeface="나눔고딕"/>
                        </a:rPr>
                        <a:t>자식창이라 </a:t>
                      </a:r>
                      <a:endParaRPr lang="en-US" altLang="ko-KR" sz="2300">
                        <a:ea typeface="나눔고딕"/>
                      </a:endParaRPr>
                    </a:p>
                    <a:p>
                      <a:pPr latinLnBrk="1"/>
                      <a:r>
                        <a:rPr lang="ko-KR" altLang="en-US" sz="2300">
                          <a:ea typeface="나눔고딕"/>
                        </a:rPr>
                        <a:t>한다면 </a:t>
                      </a:r>
                      <a:r>
                        <a:rPr lang="ko-KR" altLang="en-US" sz="2300" dirty="0" err="1">
                          <a:ea typeface="나눔고딕"/>
                        </a:rPr>
                        <a:t>자식창에서</a:t>
                      </a:r>
                      <a:r>
                        <a:rPr lang="ko-KR" altLang="en-US" sz="2300" dirty="0">
                          <a:ea typeface="나눔고딕"/>
                        </a:rPr>
                        <a:t> </a:t>
                      </a:r>
                      <a:r>
                        <a:rPr lang="ko-KR" altLang="en-US" sz="2300" dirty="0" err="1">
                          <a:ea typeface="나눔고딕"/>
                        </a:rPr>
                        <a:t>부모창을</a:t>
                      </a:r>
                      <a:r>
                        <a:rPr lang="ko-KR" altLang="en-US" sz="2300" dirty="0">
                          <a:ea typeface="나눔고딕"/>
                        </a:rPr>
                        <a:t> 가리킬 때 </a:t>
                      </a:r>
                      <a:r>
                        <a:rPr lang="en-US" altLang="ko-KR" sz="2300" dirty="0">
                          <a:ea typeface="나눔고딕"/>
                        </a:rPr>
                        <a:t>opener</a:t>
                      </a:r>
                      <a:r>
                        <a:rPr lang="ko-KR" altLang="en-US" sz="2300" dirty="0">
                          <a:ea typeface="나눔고딕"/>
                        </a:rPr>
                        <a:t>라 한다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새로운 윈도우 오픈 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endParaRPr lang="en-US" altLang="ko-KR" b="1">
              <a:latin typeface="나눔고딕코딩"/>
              <a:ea typeface="나눔고딕코딩"/>
            </a:endParaRPr>
          </a:p>
          <a:p>
            <a:pPr lvl="0">
              <a:lnSpc>
                <a:spcPct val="100000"/>
              </a:lnSpc>
              <a:defRPr/>
            </a:pPr>
            <a:endParaRPr lang="en-US" altLang="ko-KR" b="1">
              <a:latin typeface="나눔고딕코딩"/>
              <a:ea typeface="나눔고딕코딩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b="1">
                <a:latin typeface="나눔고딕코딩"/>
                <a:ea typeface="나눔고딕코딩"/>
              </a:rPr>
              <a:t>URL : </a:t>
            </a:r>
            <a:r>
              <a:rPr lang="ko-KR" altLang="en-US" b="1">
                <a:latin typeface="나눔고딕코딩"/>
                <a:ea typeface="나눔고딕코딩"/>
              </a:rPr>
              <a:t>오픈할 페이지의 </a:t>
            </a:r>
            <a:r>
              <a:rPr lang="en-US" altLang="ko-KR" b="1">
                <a:latin typeface="나눔고딕코딩"/>
                <a:ea typeface="나눔고딕코딩"/>
              </a:rPr>
              <a:t>URL</a:t>
            </a:r>
            <a:endParaRPr lang="en-US" altLang="ko-KR" b="1">
              <a:latin typeface="나눔고딕코딩"/>
              <a:ea typeface="나눔고딕코딩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b="1">
                <a:latin typeface="나눔고딕코딩"/>
                <a:ea typeface="나눔고딕코딩"/>
              </a:rPr>
              <a:t>name : </a:t>
            </a:r>
            <a:r>
              <a:rPr lang="ko-KR" altLang="en-US" b="1">
                <a:latin typeface="나눔고딕코딩"/>
                <a:ea typeface="나눔고딕코딩"/>
              </a:rPr>
              <a:t>타겟</a:t>
            </a:r>
            <a:r>
              <a:rPr lang="en-US" altLang="ko-KR" b="1">
                <a:latin typeface="나눔고딕코딩"/>
                <a:ea typeface="나눔고딕코딩"/>
              </a:rPr>
              <a:t>(target)</a:t>
            </a:r>
            <a:r>
              <a:rPr lang="ko-KR" altLang="en-US" b="1">
                <a:latin typeface="나눔고딕코딩"/>
                <a:ea typeface="나눔고딕코딩"/>
              </a:rPr>
              <a:t>을 지정하거나 윈도우의 이름</a:t>
            </a:r>
            <a:endParaRPr lang="ko-KR" altLang="en-US" b="1">
              <a:latin typeface="나눔고딕코딩"/>
              <a:ea typeface="나눔고딕코딩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b="1">
                <a:latin typeface="나눔고딕코딩"/>
                <a:ea typeface="나눔고딕코딩"/>
              </a:rPr>
              <a:t>specs : </a:t>
            </a:r>
            <a:r>
              <a:rPr lang="ko-KR" altLang="en-US" b="1">
                <a:latin typeface="나눔고딕코딩"/>
                <a:ea typeface="나눔고딕코딩"/>
              </a:rPr>
              <a:t>여러가지 속성</a:t>
            </a:r>
            <a:r>
              <a:rPr lang="en-US" altLang="ko-KR" b="1">
                <a:latin typeface="나눔고딕코딩"/>
                <a:ea typeface="나눔고딕코딩"/>
              </a:rPr>
              <a:t>-</a:t>
            </a:r>
            <a:r>
              <a:rPr lang="ko-KR" altLang="en-US" b="1">
                <a:latin typeface="나눔고딕코딩"/>
                <a:ea typeface="나눔고딕코딩"/>
              </a:rPr>
              <a:t> </a:t>
            </a:r>
            <a:r>
              <a:rPr lang="en-US" altLang="ko-KR" b="1">
                <a:latin typeface="나눔고딕코딩"/>
                <a:ea typeface="나눔고딕코딩"/>
              </a:rPr>
              <a:t>width, height, top, left </a:t>
            </a:r>
            <a:endParaRPr lang="en-US" altLang="ko-KR" b="1">
              <a:latin typeface="나눔고딕코딩"/>
              <a:ea typeface="나눔고딕코딩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298818" y="1676758"/>
            <a:ext cx="11261530" cy="661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US" altLang="ko-KR" sz="3119" b="1">
                <a:solidFill>
                  <a:schemeClr val="tx1"/>
                </a:solidFill>
                <a:latin typeface="나눔고딕코딩"/>
                <a:ea typeface="나눔고딕코딩"/>
              </a:rPr>
              <a:t>window.open(URL, name, specs);</a:t>
            </a:r>
            <a:endParaRPr lang="en-US" altLang="ko-KR" sz="3119" b="1">
              <a:solidFill>
                <a:schemeClr val="tx1"/>
              </a:solidFill>
              <a:latin typeface="나눔고딕코딩"/>
              <a:ea typeface="나눔고딕코딩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윈도우 오픈 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5185" y="1514928"/>
            <a:ext cx="11261530" cy="5070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openPopup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open(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"http://www.google.co.kr"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</a:t>
            </a:r>
            <a:r>
              <a:rPr lang="en-US" altLang="ko-KR" sz="2339" b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2339" b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"width=200,height=200</a:t>
            </a:r>
            <a:r>
              <a:rPr lang="en-US" altLang="ko-KR" sz="2339" b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en-US" altLang="ko-KR" sz="2339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구글창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열기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openPopup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20269087"/>
      </p:ext>
    </p:extLst>
  </p:cSld>
  <p:clrMapOvr>
    <a:masterClrMapping/>
  </p:clrMapOvr>
  <p:transition spd="med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setTimeout</a:t>
            </a:r>
            <a:r>
              <a:rPr lang="en-US" altLang="ko-KR" b="1" i="1"/>
              <a:t>()</a:t>
            </a:r>
            <a:endParaRPr lang="ko-KR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9543" y="1839465"/>
            <a:ext cx="11200177" cy="17837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51203" name="가로 글상자 51202"/>
          <p:cNvSpPr txBox="1"/>
          <p:nvPr/>
        </p:nvSpPr>
        <p:spPr>
          <a:xfrm>
            <a:off x="475769" y="3994973"/>
            <a:ext cx="10426408" cy="392792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ct val="100000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&lt;script&gt;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function</a:t>
            </a:r>
            <a:r>
              <a:rPr lang="en-US" altLang="ko-KR" sz="2339" b="1">
                <a:latin typeface="나눔고딕코딩"/>
                <a:ea typeface="나눔고딕코딩"/>
              </a:rPr>
              <a:t> showAlert() {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setTimeout(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function</a:t>
            </a:r>
            <a:r>
              <a:rPr lang="en-US" altLang="ko-KR" sz="2339" b="1">
                <a:latin typeface="나눔고딕코딩"/>
                <a:ea typeface="나눔고딕코딩"/>
              </a:rPr>
              <a:t> () { alert(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“Hello~~”</a:t>
            </a:r>
            <a:r>
              <a:rPr lang="en-US" altLang="ko-KR" sz="2339" b="1">
                <a:latin typeface="나눔고딕코딩"/>
                <a:ea typeface="나눔고딕코딩"/>
              </a:rPr>
              <a:t>) },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1000</a:t>
            </a:r>
            <a:r>
              <a:rPr lang="en-US" altLang="ko-KR" sz="2339" b="1">
                <a:latin typeface="나눔고딕코딩"/>
                <a:ea typeface="나눔고딕코딩"/>
              </a:rPr>
              <a:t>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 lvl="0">
              <a:lnSpc>
                <a:spcPct val="100000"/>
              </a:lnSpc>
              <a:defRPr/>
            </a:pPr>
            <a:endParaRPr lang="en-US" altLang="ko-KR" sz="2339" b="1">
              <a:latin typeface="나눔고딕코딩"/>
              <a:ea typeface="나눔고딕코딩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}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&lt;/script&gt;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ct val="100000"/>
              </a:lnSpc>
              <a:defRPr/>
            </a:pP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&lt;body&gt;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      &lt;button</a:t>
            </a:r>
            <a:r>
              <a:rPr lang="en-US" altLang="ko-KR" sz="2339" b="1">
                <a:latin typeface="나눔고딕코딩"/>
                <a:ea typeface="나눔고딕코딩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onclick</a:t>
            </a:r>
            <a:r>
              <a:rPr lang="en-US" altLang="ko-KR" sz="2339" b="1">
                <a:latin typeface="나눔고딕코딩"/>
                <a:ea typeface="나눔고딕코딩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"showAlert()"</a:t>
            </a: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  <a:r>
              <a:rPr lang="ko-KR" altLang="en-US" sz="2339" b="1">
                <a:latin typeface="나눔고딕코딩"/>
                <a:ea typeface="나눔고딕코딩"/>
              </a:rPr>
              <a:t>눌러보세요</a:t>
            </a: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&lt;/button&gt;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&lt;/body&gt;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lvl="0">
              <a:lnSpc>
                <a:spcPct val="100000"/>
              </a:lnSpc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setTimeout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endParaRPr lang="en-US"/>
          </a:p>
          <a:p>
            <a:pPr lvl="0">
              <a:buNone/>
              <a:defRPr/>
            </a:pPr>
            <a:r>
              <a:rPr lang="en-US"/>
              <a:t>     function sayHi(who, phrase) { </a:t>
            </a:r>
            <a:endParaRPr lang="en-US"/>
          </a:p>
          <a:p>
            <a:pPr lvl="1">
              <a:buNone/>
              <a:defRPr/>
            </a:pPr>
            <a:r>
              <a:rPr lang="en-US"/>
              <a:t>     alert( who + ' </a:t>
            </a:r>
            <a:r>
              <a:rPr lang="ko-KR" altLang="en-US"/>
              <a:t>님</a:t>
            </a:r>
            <a:r>
              <a:rPr lang="en-US" altLang="ko-KR"/>
              <a:t>, '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/>
              <a:t>phrase ); </a:t>
            </a:r>
            <a:endParaRPr lang="en-US"/>
          </a:p>
          <a:p>
            <a:pPr lvl="1">
              <a:buNone/>
              <a:defRPr/>
            </a:pPr>
            <a:r>
              <a:rPr lang="en-US"/>
              <a:t>} </a:t>
            </a:r>
            <a:endParaRPr lang="en-US"/>
          </a:p>
          <a:p>
            <a:pPr lvl="1">
              <a:buNone/>
              <a:defRPr/>
            </a:pPr>
            <a:r>
              <a:rPr lang="en-US"/>
              <a:t>setTimeout(sayHi(), 1000, "</a:t>
            </a:r>
            <a:r>
              <a:rPr lang="ko-KR" altLang="en-US"/>
              <a:t>홍길동</a:t>
            </a:r>
            <a:r>
              <a:rPr lang="en-US" altLang="ko-KR"/>
              <a:t>", "</a:t>
            </a:r>
            <a:r>
              <a:rPr lang="ko-KR" altLang="en-US"/>
              <a:t>안녕하세요</a:t>
            </a:r>
            <a:r>
              <a:rPr lang="en-US" altLang="ko-KR"/>
              <a:t>.");  </a:t>
            </a:r>
            <a:r>
              <a:rPr lang="ko-KR" altLang="en-US"/>
              <a:t> </a:t>
            </a:r>
            <a:r>
              <a:rPr lang="en-US" altLang="ko-KR"/>
              <a:t>XXXX</a:t>
            </a:r>
            <a:endParaRPr lang="en-US" altLang="ko-KR"/>
          </a:p>
          <a:p>
            <a:pPr lvl="1">
              <a:buNone/>
              <a:defRPr/>
            </a:pPr>
            <a:r>
              <a:rPr lang="en-US"/>
              <a:t>setTimeout(</a:t>
            </a:r>
            <a:r>
              <a:rPr lang="en-US" b="1">
                <a:solidFill>
                  <a:srgbClr val="ff0000"/>
                </a:solidFill>
              </a:rPr>
              <a:t>sayHi,</a:t>
            </a:r>
            <a:r>
              <a:rPr lang="en-US"/>
              <a:t> 1000, "</a:t>
            </a:r>
            <a:r>
              <a:rPr lang="ko-KR" altLang="en-US"/>
              <a:t>홍길동</a:t>
            </a:r>
            <a:r>
              <a:rPr lang="en-US" altLang="ko-KR"/>
              <a:t>", "</a:t>
            </a:r>
            <a:r>
              <a:rPr lang="ko-KR" altLang="en-US"/>
              <a:t>안녕하세요</a:t>
            </a:r>
            <a:r>
              <a:rPr lang="en-US" altLang="ko-KR"/>
              <a:t>.");     OOO</a:t>
            </a:r>
            <a:endParaRPr lang="en-US" altLang="ko-KR"/>
          </a:p>
          <a:p>
            <a:pPr lvl="1">
              <a:buNone/>
              <a:defRPr/>
            </a:pPr>
            <a:endParaRPr lang="en-US" altLang="ko-KR"/>
          </a:p>
          <a:p>
            <a:pPr lvl="1">
              <a:buNone/>
              <a:defRPr/>
            </a:pPr>
            <a:r>
              <a:rPr lang="en-US" altLang="ko-KR"/>
              <a:t>setTimeout</a:t>
            </a:r>
            <a:r>
              <a:rPr lang="ko-KR" altLang="en-US"/>
              <a:t>은 함수의 </a:t>
            </a:r>
            <a:r>
              <a:rPr lang="ko-KR" altLang="en-US" b="1">
                <a:solidFill>
                  <a:srgbClr val="ff0000"/>
                </a:solidFill>
              </a:rPr>
              <a:t>참조 값을 받도록 정의</a:t>
            </a:r>
            <a:r>
              <a:rPr lang="ko-KR" altLang="en-US"/>
              <a:t>되어 있는데 </a:t>
            </a:r>
            <a:endParaRPr lang="ko-KR" altLang="en-US"/>
          </a:p>
          <a:p>
            <a:pPr lvl="1">
              <a:buNone/>
              <a:defRPr/>
            </a:pPr>
            <a:endParaRPr lang="ko-KR" altLang="en-US"/>
          </a:p>
          <a:p>
            <a:pPr lvl="1">
              <a:buNone/>
              <a:defRPr/>
            </a:pPr>
            <a:r>
              <a:rPr lang="en-US" altLang="ko-KR"/>
              <a:t>sayHi()</a:t>
            </a:r>
            <a:r>
              <a:rPr lang="ko-KR" altLang="en-US"/>
              <a:t>를 인수로 전달하면 </a:t>
            </a:r>
            <a:r>
              <a:rPr lang="ko-KR" altLang="en-US" i="1"/>
              <a:t>함수 실행 결과</a:t>
            </a:r>
            <a:r>
              <a:rPr lang="ko-KR" altLang="en-US"/>
              <a:t>가 전달되어 버립니다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그런데 </a:t>
            </a:r>
            <a:r>
              <a:rPr lang="en-US" altLang="ko-KR"/>
              <a:t>sayHi()</a:t>
            </a:r>
            <a:r>
              <a:rPr lang="ko-KR" altLang="en-US"/>
              <a:t>엔 반환문이 없습니다</a:t>
            </a:r>
            <a:r>
              <a:rPr lang="en-US" altLang="ko-KR"/>
              <a:t>. </a:t>
            </a:r>
            <a:r>
              <a:rPr lang="ko-KR" altLang="en-US"/>
              <a:t>호출 결과는 </a:t>
            </a:r>
            <a:r>
              <a:rPr lang="en-US" altLang="ko-KR"/>
              <a:t>undefined</a:t>
            </a:r>
            <a:r>
              <a:rPr lang="ko-KR" altLang="en-US"/>
              <a:t>가 되겠죠</a:t>
            </a:r>
            <a:r>
              <a:rPr lang="en-US" altLang="ko-KR"/>
              <a:t>.</a:t>
            </a:r>
            <a:endParaRPr lang="en-US" altLang="ko-KR"/>
          </a:p>
          <a:p>
            <a:pPr lvl="1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따라서 </a:t>
            </a:r>
            <a:r>
              <a:rPr lang="en-US" altLang="ko-KR"/>
              <a:t>setTimeout</a:t>
            </a:r>
            <a:r>
              <a:rPr lang="ko-KR" altLang="en-US"/>
              <a:t>은 스케줄링할 대상을 찾지 못해</a:t>
            </a:r>
            <a:r>
              <a:rPr lang="en-US" altLang="ko-KR"/>
              <a:t>, </a:t>
            </a:r>
            <a:r>
              <a:rPr lang="ko-KR" altLang="en-US"/>
              <a:t>원하는 대로 코드가 동작하지 않습니다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중첩</a:t>
            </a:r>
            <a:r>
              <a:rPr lang="en-US"/>
              <a:t> setTimeout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let timerId = setTimeout(function tick() {</a:t>
            </a:r>
            <a:endParaRPr lang="en-US"/>
          </a:p>
          <a:p>
            <a:pPr lvl="0">
              <a:buNone/>
              <a:defRPr/>
            </a:pPr>
            <a:r>
              <a:rPr lang="en-US"/>
              <a:t>        alert('</a:t>
            </a:r>
            <a:r>
              <a:rPr lang="en-US" altLang="ko-KR"/>
              <a:t>hello~');</a:t>
            </a: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      </a:t>
            </a:r>
            <a:r>
              <a:rPr lang="ko-KR" altLang="en-US"/>
              <a:t> </a:t>
            </a:r>
            <a:r>
              <a:rPr lang="en-US"/>
              <a:t>timerId = setTimeout(tick, </a:t>
            </a:r>
            <a:r>
              <a:rPr lang="en-US" altLang="ko-KR"/>
              <a:t>1</a:t>
            </a:r>
            <a:r>
              <a:rPr lang="en-US"/>
              <a:t>00); </a:t>
            </a:r>
            <a:endParaRPr lang="en-US"/>
          </a:p>
          <a:p>
            <a:pPr lvl="0">
              <a:buNone/>
              <a:defRPr/>
            </a:pPr>
            <a:r>
              <a:rPr lang="en-US"/>
              <a:t> }, </a:t>
            </a:r>
            <a:r>
              <a:rPr lang="en-US" altLang="ko-KR"/>
              <a:t>1</a:t>
            </a:r>
            <a:r>
              <a:rPr lang="en-US"/>
              <a:t>00);</a:t>
            </a:r>
            <a:endParaRPr lang="en-US"/>
          </a:p>
          <a:p>
            <a:pPr lvl="0">
              <a:buNone/>
              <a:defRPr/>
            </a:pPr>
            <a:endParaRPr lang="en-US"/>
          </a:p>
          <a:p>
            <a:pPr lvl="0">
              <a:buNone/>
              <a:defRPr/>
            </a:pPr>
            <a:r>
              <a:rPr lang="ko-KR" altLang="en-US"/>
              <a:t>  시간 간격이 </a:t>
            </a:r>
            <a:r>
              <a:rPr lang="en-US" altLang="ko-KR"/>
              <a:t>0.1</a:t>
            </a:r>
            <a:r>
              <a:rPr lang="ko-KR" altLang="en-US"/>
              <a:t>초일때</a:t>
            </a:r>
            <a:endParaRPr lang="ko-KR" altLang="en-US"/>
          </a:p>
          <a:p>
            <a:pPr lvl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func</a:t>
            </a:r>
            <a:r>
              <a:rPr lang="ko-KR" altLang="en-US"/>
              <a:t> 수행이</a:t>
            </a:r>
            <a:r>
              <a:rPr lang="en-US" altLang="ko-KR"/>
              <a:t> </a:t>
            </a:r>
            <a:r>
              <a:rPr lang="ko-KR" altLang="en-US"/>
              <a:t>끝난시점에서부터  </a:t>
            </a:r>
            <a:r>
              <a:rPr lang="en-US" altLang="ko-KR"/>
              <a:t>0.1</a:t>
            </a:r>
            <a:r>
              <a:rPr lang="ko-KR" altLang="en-US"/>
              <a:t>의 대기시간이 부여</a:t>
            </a:r>
            <a:endParaRPr lang="ko-KR" altLang="en-US"/>
          </a:p>
          <a:p>
            <a:pPr lvl="0">
              <a:buNone/>
              <a:defRPr/>
            </a:pPr>
            <a:endParaRPr 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56900" y="5872948"/>
            <a:ext cx="5530711" cy="18097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752</ep:Words>
  <ep:PresentationFormat>사용자 지정</ep:PresentationFormat>
  <ep:Paragraphs>182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1_Crayons</vt:lpstr>
      <vt:lpstr>10 BOM과 DOM</vt:lpstr>
      <vt:lpstr>DOM/BOM</vt:lpstr>
      <vt:lpstr>Window객체</vt:lpstr>
      <vt:lpstr>Window객체</vt:lpstr>
      <vt:lpstr>새로운 윈도우 오픈 예제</vt:lpstr>
      <vt:lpstr>새로운 윈도우 오픈 예제</vt:lpstr>
      <vt:lpstr>setTimeout()</vt:lpstr>
      <vt:lpstr>setTimeout</vt:lpstr>
      <vt:lpstr>중첩 setTimeout</vt:lpstr>
      <vt:lpstr>setInterval()</vt:lpstr>
      <vt:lpstr>문제</vt:lpstr>
      <vt:lpstr>location 객체</vt:lpstr>
      <vt:lpstr>Location객체</vt:lpstr>
      <vt:lpstr>문서 객체 모델(DOM)</vt:lpstr>
      <vt:lpstr>HTML 요소 찾기</vt:lpstr>
      <vt:lpstr>DOM 트리 순회</vt:lpstr>
      <vt:lpstr>DOM - firstChild</vt:lpstr>
      <vt:lpstr>새로운 요소 생성</vt:lpstr>
      <vt:lpstr>새로운 HTML 요소 생성</vt:lpstr>
      <vt:lpstr>새로운 HTML요소생성</vt:lpstr>
      <vt:lpstr>예제</vt:lpstr>
      <vt:lpstr>HTML 요소 삭제</vt:lpstr>
      <vt:lpstr>추가/삭제(1)</vt:lpstr>
      <vt:lpstr>추가/삭제(2)</vt:lpstr>
      <vt:lpstr>연습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bms</cp:lastModifiedBy>
  <dcterms:modified xsi:type="dcterms:W3CDTF">2024-07-17T01:06:47.253</dcterms:modified>
  <cp:revision>1199</cp:revision>
  <dc:title>HTML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