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5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60" r:id="rId7"/>
    <p:sldId id="29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5" r:id="rId37"/>
    <p:sldId id="289" r:id="rId38"/>
    <p:sldId id="290" r:id="rId39"/>
    <p:sldId id="291" r:id="rId40"/>
    <p:sldId id="292" r:id="rId41"/>
    <p:sldId id="296" r:id="rId4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100" d="100"/>
          <a:sy n="100" d="100"/>
        </p:scale>
        <p:origin x="-900" y="-96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ko.wikipedia.org/wiki/%ED%94%84%EB%A1%9C%ED%86%A0%EC%BD%9C" TargetMode="External" /><Relationship Id="rId3" Type="http://schemas.openxmlformats.org/officeDocument/2006/relationships/hyperlink" Target="http://www.w3.org/" TargetMode="External" /><Relationship Id="rId4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Relationship Id="rId5" Type="http://schemas.openxmlformats.org/officeDocument/2006/relationships/image" Target="../media/image17.jpeg"  /><Relationship Id="rId6" Type="http://schemas.openxmlformats.org/officeDocument/2006/relationships/image" Target="../media/image18.jpeg"  /><Relationship Id="rId7" Type="http://schemas.openxmlformats.org/officeDocument/2006/relationships/image" Target="../media/image19.jpeg"  /><Relationship Id="rId8" Type="http://schemas.openxmlformats.org/officeDocument/2006/relationships/image" Target="../media/image20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naver.com/index.html?page=1232950&amp;id=776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3094844"/>
          </a:xfrm>
        </p:spPr>
        <p:txBody>
          <a:bodyPr/>
          <a:lstStyle/>
          <a:p>
            <a:pPr lvl="0"/>
            <a:r>
              <a:rPr lang="en-US" altLang="ko-KR" dirty="0" smtClean="0">
                <a:latin typeface="+mj-lt"/>
              </a:rPr>
              <a:t>HTML – 01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웹 프로그래밍 기초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50209"/>
            <a:ext cx="11262614" cy="40527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팀 </a:t>
            </a:r>
            <a:r>
              <a:rPr lang="ko-KR" altLang="en-US" sz="2800" dirty="0" err="1"/>
              <a:t>버너스리</a:t>
            </a:r>
            <a:r>
              <a:rPr lang="ko-KR" altLang="en-US" sz="2800" dirty="0"/>
              <a:t>(</a:t>
            </a:r>
            <a:r>
              <a:rPr lang="ko-KR" altLang="en-US" sz="2800" dirty="0" err="1"/>
              <a:t>Tim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Berners</a:t>
            </a:r>
            <a:r>
              <a:rPr lang="ko-KR" altLang="en-US" sz="2800" dirty="0"/>
              <a:t>-Lee)에 의하여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인터넷의 </a:t>
            </a:r>
            <a:r>
              <a:rPr lang="ko-KR" altLang="en-US" sz="2800" b="1" dirty="0"/>
              <a:t>아버지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URL, HTTP, HTML 최초 설계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1989년 </a:t>
            </a:r>
            <a:r>
              <a:rPr lang="ko-KR" altLang="en-US" sz="2800" dirty="0" err="1" smtClean="0"/>
              <a:t>CERN</a:t>
            </a:r>
            <a:r>
              <a:rPr lang="ko-KR" altLang="en-US" sz="2800" dirty="0" err="1"/>
              <a:t>의</a:t>
            </a:r>
            <a:r>
              <a:rPr lang="ko-KR" altLang="en-US" sz="2800" dirty="0"/>
              <a:t> 연구자들이 문서를 공유할 수 있는 </a:t>
            </a:r>
            <a:r>
              <a:rPr lang="ko-KR" altLang="en-US" sz="2800" dirty="0" smtClean="0"/>
              <a:t>월드 </a:t>
            </a:r>
            <a:r>
              <a:rPr lang="ko-KR" altLang="en-US" sz="2800" dirty="0" err="1"/>
              <a:t>와이드</a:t>
            </a:r>
            <a:r>
              <a:rPr lang="ko-KR" altLang="en-US" sz="2800" dirty="0"/>
              <a:t> 웹의 하이퍼텍스트 시스템을 고안하여 </a:t>
            </a:r>
            <a:r>
              <a:rPr lang="ko-KR" altLang="en-US" sz="2800" dirty="0" smtClean="0"/>
              <a:t>개발 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1990년 최초의 하이퍼텍스트 브라우저와 편집기를 개발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차세대 웹 기술인 </a:t>
            </a:r>
            <a:r>
              <a:rPr lang="ko-KR" altLang="en-US" sz="2800" dirty="0" err="1"/>
              <a:t>시맨틱</a:t>
            </a:r>
            <a:r>
              <a:rPr lang="ko-KR" altLang="en-US" sz="2800" dirty="0"/>
              <a:t> 웹 기술의 표준화 </a:t>
            </a:r>
            <a:r>
              <a:rPr lang="ko-KR" altLang="en-US" sz="2800" dirty="0" smtClean="0"/>
              <a:t>작업 중</a:t>
            </a:r>
            <a:endParaRPr lang="ko-KR" altLang="en-US" sz="2800" dirty="0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ko-KR" altLang="en-US" dirty="0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1564" y="5938521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6" name="직사각형 412675"/>
          <p:cNvSpPr/>
          <p:nvPr/>
        </p:nvSpPr>
        <p:spPr>
          <a:xfrm>
            <a:off x="1123361" y="5069834"/>
            <a:ext cx="9586452" cy="3072581"/>
          </a:xfrm>
          <a:prstGeom prst="rect">
            <a:avLst/>
          </a:prstGeom>
          <a:ln>
            <a:solidFill>
              <a:srgbClr val="0000ff"/>
            </a:solidFill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W3C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82406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World Wide Web Consortium</a:t>
            </a:r>
            <a:r>
              <a:rPr lang="ko-KR" altLang="en-US" sz="3000"/>
              <a:t>의 약자</a:t>
            </a:r>
            <a:endParaRPr lang="ko-KR" altLang="en-US" sz="3000"/>
          </a:p>
          <a:p>
            <a:pPr lvl="0">
              <a:defRPr/>
            </a:pPr>
            <a:r>
              <a:rPr lang="ko-KR" altLang="ko-KR" sz="3000"/>
              <a:t>웹 표준</a:t>
            </a:r>
            <a:r>
              <a:rPr lang="ko-KR" altLang="en-US" sz="3000"/>
              <a:t>화를</a:t>
            </a:r>
            <a:r>
              <a:rPr lang="ko-KR" altLang="ko-KR" sz="3000"/>
              <a:t> </a:t>
            </a:r>
            <a:r>
              <a:rPr lang="ko-KR" altLang="en-US" sz="3000"/>
              <a:t>추진하는 교육</a:t>
            </a:r>
            <a:r>
              <a:rPr lang="en-US" altLang="ko-KR" sz="3000"/>
              <a:t>/</a:t>
            </a:r>
            <a:r>
              <a:rPr lang="ko-KR" altLang="en-US" sz="3000"/>
              <a:t>연구기관 및 관련 회사들의 단체</a:t>
            </a:r>
            <a:endParaRPr lang="ko-KR" altLang="en-US" sz="3000"/>
          </a:p>
          <a:p>
            <a:pPr lvl="0">
              <a:defRPr/>
            </a:pPr>
            <a:r>
              <a:rPr lang="ko-KR" altLang="ko-KR" sz="3000"/>
              <a:t>팀 버너스 리를 중심으로</a:t>
            </a:r>
            <a:r>
              <a:rPr lang="en-US" altLang="ko-KR" sz="3000"/>
              <a:t> 1994</a:t>
            </a:r>
            <a:r>
              <a:rPr lang="ko-KR" altLang="en-US" sz="3000"/>
              <a:t>년에 설립</a:t>
            </a:r>
            <a:endParaRPr lang="ko-KR" altLang="en-US" sz="3000"/>
          </a:p>
          <a:p>
            <a:pPr lvl="0">
              <a:defRPr/>
            </a:pPr>
            <a:r>
              <a:rPr lang="ko-KR" altLang="ko-KR" sz="3000"/>
              <a:t>웹의 </a:t>
            </a:r>
            <a:r>
              <a:rPr lang="ko-KR" altLang="ko-KR" sz="3000">
                <a:hlinkClick r:id="rId2" tooltip="프로토콜"/>
              </a:rPr>
              <a:t>프로토콜</a:t>
            </a:r>
            <a:r>
              <a:rPr lang="ko-KR" altLang="ko-KR" sz="3000"/>
              <a:t>과 가이드라인을 개발</a:t>
            </a:r>
            <a:endParaRPr lang="ko-KR" altLang="ko-KR" sz="3000"/>
          </a:p>
          <a:p>
            <a:pPr lvl="0">
              <a:defRPr/>
            </a:pPr>
            <a:r>
              <a:rPr lang="ko-KR" altLang="en-US" sz="3000"/>
              <a:t>홈페이지는 </a:t>
            </a:r>
            <a:r>
              <a:rPr lang="en-US" altLang="ko-KR" sz="3000" u="sng">
                <a:hlinkClick r:id="rId3"/>
              </a:rPr>
              <a:t>http://www.w3.org</a:t>
            </a:r>
            <a:endParaRPr lang="en-US" altLang="ko-KR" sz="3000" u="sng"/>
          </a:p>
          <a:p>
            <a:pPr lvl="1">
              <a:buClr>
                <a:srgbClr val="ffc000"/>
              </a:buClr>
              <a:buSzPct val="100000"/>
              <a:defRPr/>
            </a:pPr>
            <a:r>
              <a:rPr lang="en-US" altLang="ko-KR" sz="2400"/>
              <a:t>HTML, CSS </a:t>
            </a:r>
            <a:r>
              <a:rPr lang="ko-KR" altLang="en-US" sz="2400"/>
              <a:t>검사기능 제공</a:t>
            </a:r>
            <a:r>
              <a:rPr lang="en-US" altLang="ko-KR" sz="2400"/>
              <a:t>(validator)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412675" name="그림 4126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7746" y="5105327"/>
            <a:ext cx="9543770" cy="298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013" y="7386638"/>
            <a:ext cx="10445248" cy="628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5720" dirty="0">
                <a:ea typeface="나눔고딕" panose="020D0604000000000000"/>
              </a:rPr>
              <a:t>HTML</a:t>
            </a:r>
            <a:r>
              <a:rPr lang="ko-KR" altLang="en-US" sz="5720" dirty="0">
                <a:ea typeface="나눔고딕" panose="020D0604000000000000"/>
              </a:rPr>
              <a:t> 버전</a:t>
            </a:r>
            <a:r>
              <a:rPr lang="en-US" altLang="ko-KR" sz="5720" dirty="0">
                <a:ea typeface="나눔고딕" panose="020D0604000000000000"/>
              </a:rPr>
              <a:t> </a:t>
            </a:r>
            <a:endParaRPr lang="ko-KR" altLang="en-US" sz="572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="" xmlns:p14="http://schemas.microsoft.com/office/powerpoint/2010/main" val="2920259509"/>
              </p:ext>
            </p:extLst>
          </p:nvPr>
        </p:nvGraphicFramePr>
        <p:xfrm>
          <a:off x="585013" y="1727403"/>
          <a:ext cx="10445254" cy="628788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72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29719">
                  <a:extLst>
                    <a:ext uri="{9D8B030D-6E8A-4147-A177-3AD203B41FA5}">
                      <a16:colId xmlns="" xmlns:a16="http://schemas.microsoft.com/office/drawing/2014/main" val="1474299041"/>
                    </a:ext>
                  </a:extLst>
                </a:gridCol>
              </a:tblGrid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공개일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내용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(1.0)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버너스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리가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WWW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를 발표하며 내놓은 최초의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.11.24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최초 표준 지정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1.0V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파일 업로드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프레임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이미지 맵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국제화 기능이 추가되며 널리 알려지기 시작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.1.14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표준화 작업을 담당하는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에서 나온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 4.0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Strict, Transitional, Frameset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가지 문서 형태를 지원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7948574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태그가 모두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비권장으로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지정되며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빼서 사용할 것을 권장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.1.26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HTML4.01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형식으로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포팅한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XHTML 1.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2001.5.31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가장 최신 버전이지만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지나치게 엄격한 문법과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5" baseline="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최종 권고안 확정으로 인해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거의 사용되지 않음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184309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XHTML </a:t>
                      </a:r>
                      <a:r>
                        <a:rPr lang="en-US" altLang="ko-KR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2.0</a:t>
                      </a:r>
                      <a:endParaRPr lang="en-US" altLang="en-US" sz="1800" strike="sngStrike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XHTML1.1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잇는 차기 버전이었으나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2008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방향이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선회되며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중단된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909942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14.</a:t>
                      </a:r>
                      <a:r>
                        <a:rPr lang="en-US" altLang="ko-KR" sz="1800" spc="5" baseline="0" dirty="0" smtClean="0">
                          <a:latin typeface="Arial"/>
                          <a:ea typeface="+mn-ea"/>
                          <a:cs typeface="+mn-cs"/>
                        </a:rPr>
                        <a:t>10.28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최신 버전으로서 완전 표준화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6062"/>
            <a:ext cx="11262614" cy="5529822"/>
          </a:xfrm>
        </p:spPr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</a:t>
            </a:r>
            <a:r>
              <a:rPr lang="en-US" altLang="ko-KR" dirty="0" smtClean="0"/>
              <a:t>Hypertext Application </a:t>
            </a:r>
            <a:r>
              <a:rPr lang="en-US" altLang="ko-KR" dirty="0"/>
              <a:t>Technology Working Group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협동 작업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smtClean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40" y="4644189"/>
            <a:ext cx="4022896" cy="28116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HTML5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3256427"/>
          </a:xfrm>
        </p:spPr>
        <p:txBody>
          <a:bodyPr/>
          <a:lstStyle/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브라우저에서 </a:t>
            </a:r>
            <a:r>
              <a:rPr lang="ko-KR" altLang="en-US" sz="3000" dirty="0" smtClean="0"/>
              <a:t>비디오나 오디오를 재생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예전 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어도비</a:t>
            </a:r>
            <a:r>
              <a:rPr lang="en-US" altLang="ko-KR" sz="2400" dirty="0" smtClean="0"/>
              <a:t>(adobe)</a:t>
            </a:r>
            <a:r>
              <a:rPr lang="ko-KR" altLang="en-US" sz="2400" dirty="0" smtClean="0"/>
              <a:t>의 플래시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: &lt;audio&gt;, &lt;video&gt; </a:t>
            </a:r>
            <a:r>
              <a:rPr lang="ko-KR" altLang="en-US" sz="2400" dirty="0" smtClean="0"/>
              <a:t>태그를 이용해서 지원</a:t>
            </a:r>
            <a:endParaRPr lang="en-US" altLang="ko-KR" sz="2400" dirty="0" smtClean="0"/>
          </a:p>
          <a:p>
            <a:pPr lvl="0"/>
            <a:r>
              <a:rPr lang="ko-KR" altLang="en-US" sz="3000" dirty="0"/>
              <a:t>그래픽을 위한 캔버스 요소 지원</a:t>
            </a:r>
            <a:endParaRPr lang="en-US" altLang="ko-KR" sz="3000" dirty="0"/>
          </a:p>
          <a:p>
            <a:pPr lvl="0"/>
            <a:r>
              <a:rPr lang="ko-KR" altLang="en-US" sz="3000" dirty="0"/>
              <a:t>벡터 그래픽스를 지원하는 </a:t>
            </a:r>
            <a:r>
              <a:rPr lang="en-US" altLang="ko-KR" sz="3000" dirty="0"/>
              <a:t>SVG(Scalable Vector Graphics)</a:t>
            </a:r>
          </a:p>
          <a:p>
            <a:pPr lvl="0"/>
            <a:r>
              <a:rPr lang="en-US" altLang="ko-KR" sz="3000" dirty="0" err="1"/>
              <a:t>WebGL</a:t>
            </a:r>
            <a:r>
              <a:rPr lang="ko-KR" altLang="en-US" sz="3000" dirty="0"/>
              <a:t> </a:t>
            </a:r>
            <a:r>
              <a:rPr lang="en-US" altLang="ko-KR" sz="3000" dirty="0"/>
              <a:t>3D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이용</a:t>
            </a:r>
            <a:r>
              <a:rPr lang="ko-KR" altLang="en-US" sz="3000" dirty="0"/>
              <a:t>한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3</a:t>
            </a:r>
            <a:r>
              <a:rPr lang="ko-KR" altLang="en-US" sz="3000" dirty="0"/>
              <a:t>차원 그래픽 지원</a:t>
            </a:r>
            <a:endParaRPr lang="en-US" altLang="ko-KR" sz="3000" dirty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5368784"/>
            <a:ext cx="4437409" cy="2780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5368784"/>
            <a:ext cx="4539518" cy="27806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1" y="4989051"/>
            <a:ext cx="2740283" cy="1144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42657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HTML5</a:t>
            </a:r>
            <a:r>
              <a:rPr lang="ko-KR" altLang="en-US" dirty="0" smtClean="0"/>
              <a:t>의 신기능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05730"/>
            <a:ext cx="10394576" cy="6994517"/>
          </a:xfrm>
        </p:spPr>
        <p:txBody>
          <a:bodyPr/>
          <a:lstStyle/>
          <a:p>
            <a:pPr lvl="0"/>
            <a:r>
              <a:rPr lang="ko-KR" altLang="en-US" sz="3000" dirty="0"/>
              <a:t>오프라인 웹 애플리케이션 </a:t>
            </a: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		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네트워크가 연결되지 않은 </a:t>
            </a:r>
            <a:r>
              <a:rPr lang="ko-KR" altLang="en-US" sz="2800" dirty="0" smtClean="0"/>
              <a:t>상태에서도 </a:t>
            </a:r>
            <a:r>
              <a:rPr lang="ko-KR" altLang="en-US" sz="2800" dirty="0"/>
              <a:t>실행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드래그 </a:t>
            </a:r>
            <a:r>
              <a:rPr lang="ko-KR" altLang="en-US" sz="3000" dirty="0"/>
              <a:t>앤 드롭</a:t>
            </a:r>
            <a:r>
              <a:rPr lang="en-US" altLang="ko-KR" sz="3000" dirty="0"/>
              <a:t>(Drag-and-drop)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 </a:t>
            </a:r>
            <a:r>
              <a:rPr lang="ko-KR" altLang="en-US" sz="2800" dirty="0"/>
              <a:t>요소들을 마우스로 </a:t>
            </a:r>
            <a:r>
              <a:rPr lang="ko-KR" altLang="en-US" sz="2800" dirty="0" smtClean="0"/>
              <a:t>끌어서 </a:t>
            </a:r>
            <a:r>
              <a:rPr lang="ko-KR" altLang="en-US" sz="2800" dirty="0"/>
              <a:t>넣을 수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스토리지</a:t>
            </a:r>
            <a:r>
              <a:rPr lang="en-US" altLang="ko-KR" sz="3000" dirty="0"/>
              <a:t>(Web Storage)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쿠키를 대체할 수 있는 웹 </a:t>
            </a:r>
            <a:r>
              <a:rPr lang="ko-KR" altLang="en-US" sz="2800" dirty="0" smtClean="0"/>
              <a:t>저장소 </a:t>
            </a:r>
            <a:r>
              <a:rPr lang="ko-KR" altLang="en-US" sz="2800" dirty="0"/>
              <a:t>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위치 </a:t>
            </a:r>
            <a:r>
              <a:rPr lang="ko-KR" altLang="en-US" sz="3000" dirty="0"/>
              <a:t>정보</a:t>
            </a:r>
            <a:r>
              <a:rPr lang="en-US" altLang="ko-KR" sz="3000" dirty="0"/>
              <a:t>(Geolocation)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		- </a:t>
            </a:r>
            <a:r>
              <a:rPr lang="ko-KR" altLang="en-US" sz="3000" dirty="0"/>
              <a:t>지도 </a:t>
            </a:r>
            <a:r>
              <a:rPr lang="ko-KR" altLang="en-US" sz="3000" dirty="0" smtClean="0"/>
              <a:t>기능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en-US" altLang="ko-KR" sz="3000" dirty="0"/>
              <a:t>SQL </a:t>
            </a:r>
            <a:r>
              <a:rPr lang="ko-KR" altLang="en-US" sz="3000" dirty="0"/>
              <a:t>데이터베이스</a:t>
            </a:r>
            <a:r>
              <a:rPr lang="en-US" altLang="ko-KR" sz="3000" dirty="0"/>
              <a:t>(Web SQL Database</a:t>
            </a:r>
            <a:r>
              <a:rPr lang="en-US" altLang="ko-KR" sz="3000" dirty="0" smtClean="0"/>
              <a:t>)</a:t>
            </a:r>
          </a:p>
          <a:p>
            <a:pPr lvl="0"/>
            <a:r>
              <a:rPr lang="ko-KR" altLang="en-US" sz="3000" dirty="0" smtClean="0"/>
              <a:t>파일 </a:t>
            </a:r>
            <a:r>
              <a:rPr lang="en-US" altLang="ko-KR" sz="3000" dirty="0"/>
              <a:t>API </a:t>
            </a:r>
            <a:r>
              <a:rPr lang="ko-KR" altLang="en-US" sz="3000" dirty="0"/>
              <a:t>지원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파일 업로드와 파일 관리 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소켓</a:t>
            </a:r>
            <a:r>
              <a:rPr lang="en-US" altLang="ko-KR" sz="3000" dirty="0"/>
              <a:t>(</a:t>
            </a:r>
            <a:r>
              <a:rPr lang="en-US" altLang="ko-KR" sz="3000" dirty="0" smtClean="0"/>
              <a:t>Web Socket</a:t>
            </a:r>
            <a:r>
              <a:rPr lang="en-US" altLang="ko-KR" sz="3000" dirty="0"/>
              <a:t>) API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서버와 브라우저 간의 양방 향 통신 기능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131757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0" y="280856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400"/>
              <a:t>HTML5 </a:t>
            </a:r>
            <a:r>
              <a:rPr lang="ko-KR" altLang="en-US" sz="5400"/>
              <a:t>지원 여부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743" y="8127735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ea typeface="+mn-ea"/>
                <a:cs typeface="+mj-cs"/>
              </a:rPr>
              <a:t>http://html5test.com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476" y="1406907"/>
            <a:ext cx="8302311" cy="2618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9178" y="4231183"/>
            <a:ext cx="8280907" cy="3560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63" y="4438609"/>
            <a:ext cx="6762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03" y="3164145"/>
            <a:ext cx="6762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22" y="1106648"/>
            <a:ext cx="676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3" y="4438608"/>
            <a:ext cx="676275" cy="67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87" y="1583330"/>
            <a:ext cx="1050977" cy="1050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 브라우저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256" y="1551114"/>
            <a:ext cx="10680990" cy="3165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175" y="5085198"/>
            <a:ext cx="11002911" cy="3085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DEB8132-3E69-42D4-86FC-16113E9DD66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6419" y="1594373"/>
            <a:ext cx="10318600" cy="31822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8971" y="4966525"/>
            <a:ext cx="10380412" cy="341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9954" y="152400"/>
            <a:ext cx="10744199" cy="77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955" y="7863840"/>
            <a:ext cx="5363308" cy="646331"/>
          </a:xfrm>
          <a:prstGeom prst="rect">
            <a:avLst/>
          </a:prstGeom>
          <a:solidFill>
            <a:srgbClr val="A2EA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 smtClean="0"/>
              <a:t>웹 페이지로 </a:t>
            </a:r>
            <a:r>
              <a:rPr lang="ko-KR" altLang="en-US" b="1" dirty="0"/>
              <a:t>표시하고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사용자가 </a:t>
            </a:r>
            <a:r>
              <a:rPr lang="ko-KR" altLang="en-US" b="1" dirty="0"/>
              <a:t>원하는 기능을 수행하도록 지원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262" y="7863840"/>
            <a:ext cx="5380891" cy="646331"/>
          </a:xfrm>
          <a:prstGeom prst="rect">
            <a:avLst/>
          </a:prstGeom>
          <a:solidFill>
            <a:srgbClr val="5469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나 인터페이스 등을 </a:t>
            </a:r>
            <a:r>
              <a:rPr lang="ko-KR" altLang="en-US" b="1" dirty="0" smtClean="0"/>
              <a:t>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시스템 </a:t>
            </a:r>
            <a:r>
              <a:rPr lang="ko-KR" altLang="en-US" b="1" dirty="0"/>
              <a:t>구성 실체에 접근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DEB8132-3E69-42D4-86FC-16113E9DD66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198" y="1636089"/>
            <a:ext cx="9747252" cy="28192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360" y="4700592"/>
            <a:ext cx="10436026" cy="321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다양한 웹 브라우저에서 어떤 브라우저를 사용해야 할까</a:t>
            </a:r>
            <a:r>
              <a:rPr lang="en-US" altLang="ko-KR" sz="3000" dirty="0"/>
              <a:t>?</a:t>
            </a:r>
          </a:p>
          <a:p>
            <a:pPr lvl="1"/>
            <a:r>
              <a:rPr lang="ko-KR" altLang="en-US" sz="2400" dirty="0"/>
              <a:t>정답은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사용자로서 개인적으로 좋아하고 편하다고 생각하는 </a:t>
            </a:r>
            <a:r>
              <a:rPr lang="ko-KR" altLang="en-US" sz="2400" dirty="0" smtClean="0"/>
              <a:t>브라우저를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사용하면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하지만 공통된 표준의 </a:t>
            </a:r>
            <a:r>
              <a:rPr lang="en-US" altLang="ko-KR" sz="3000" dirty="0" smtClean="0"/>
              <a:t>HTML</a:t>
            </a:r>
            <a:r>
              <a:rPr lang="ko-KR" altLang="en-US" sz="3000" dirty="0"/>
              <a:t>과 </a:t>
            </a:r>
            <a:r>
              <a:rPr lang="en-US" altLang="ko-KR" sz="3000" dirty="0" smtClean="0"/>
              <a:t>CSS</a:t>
            </a:r>
            <a:r>
              <a:rPr lang="ko-KR" altLang="en-US" sz="3000" dirty="0" smtClean="0"/>
              <a:t>도 브라우저마다 </a:t>
            </a:r>
            <a:r>
              <a:rPr lang="ko-KR" altLang="en-US" sz="3000" dirty="0"/>
              <a:t>지원하는 정도가 조금씩 다르다</a:t>
            </a:r>
            <a:r>
              <a:rPr lang="en-US" altLang="ko-KR" sz="30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따라서 </a:t>
            </a:r>
            <a:r>
              <a:rPr lang="ko-KR" altLang="en-US" sz="3000" dirty="0"/>
              <a:t>현재 다양한 브라우저가 존재하는 </a:t>
            </a:r>
            <a:r>
              <a:rPr lang="ko-KR" altLang="en-US" sz="3000" dirty="0" smtClean="0"/>
              <a:t>만큼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사용자에게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ko-KR" altLang="en-US" sz="3000" dirty="0" smtClean="0"/>
              <a:t>   배포되는 </a:t>
            </a:r>
            <a:r>
              <a:rPr lang="en-US" altLang="ko-KR" sz="3000" dirty="0"/>
              <a:t>HTML</a:t>
            </a:r>
            <a:r>
              <a:rPr lang="ko-KR" altLang="en-US" sz="3000" dirty="0"/>
              <a:t>문서를 작성할 때는 </a:t>
            </a:r>
            <a:r>
              <a:rPr lang="ko-KR" altLang="en-US" sz="3000" dirty="0" smtClean="0"/>
              <a:t>여러 </a:t>
            </a:r>
            <a:r>
              <a:rPr lang="ko-KR" altLang="en-US" sz="3000" dirty="0"/>
              <a:t>브라우저를 </a:t>
            </a:r>
            <a:r>
              <a:rPr lang="ko-KR" altLang="en-US" sz="3000" dirty="0" smtClean="0"/>
              <a:t>사용해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다양한 </a:t>
            </a:r>
            <a:r>
              <a:rPr lang="ko-KR" altLang="en-US" sz="3000" dirty="0"/>
              <a:t>환경에서 테스트해야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16307339"/>
      </p:ext>
    </p:extLst>
  </p:cSld>
  <p:clrMapOvr>
    <a:masterClrMapping/>
  </p:clrMapOvr>
  <p:transition spd="med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HTML5+CSS3+Javascript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/>
              <a:t>웹 페이지의 내용은 </a:t>
            </a:r>
            <a:r>
              <a:rPr lang="en-US" altLang="ko-KR" sz="3000"/>
              <a:t>HTML5</a:t>
            </a:r>
            <a:r>
              <a:rPr lang="ko-KR" altLang="en-US" sz="3000"/>
              <a:t>로 작성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웹 페이지의 스타일은 </a:t>
            </a:r>
            <a:r>
              <a:rPr lang="en-US" altLang="ko-KR" sz="3000"/>
              <a:t>CSS3</a:t>
            </a:r>
            <a:r>
              <a:rPr lang="ko-KR" altLang="en-US" sz="3000"/>
              <a:t>로 지정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웹 페이지의 상호작용은 자바스크립트로 작성</a:t>
            </a:r>
            <a:endParaRPr lang="ko-KR" altLang="en-US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0731" y="4075475"/>
            <a:ext cx="8640381" cy="3248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en-US" altLang="ko-KR" dirty="0" err="1"/>
              <a:t>UltraEdit</a:t>
            </a:r>
            <a:r>
              <a:rPr lang="en-US" altLang="ko-KR" dirty="0"/>
              <a:t>, </a:t>
            </a:r>
            <a:r>
              <a:rPr lang="en-US" altLang="ko-KR" dirty="0" err="1"/>
              <a:t>EditPlus</a:t>
            </a:r>
            <a:r>
              <a:rPr lang="en-US" altLang="ko-KR" dirty="0"/>
              <a:t>, </a:t>
            </a:r>
            <a:r>
              <a:rPr lang="en-US" altLang="ko-KR" dirty="0" smtClean="0"/>
              <a:t>eclipse,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Visual </a:t>
            </a:r>
            <a:r>
              <a:rPr lang="en-US" altLang="ko-KR" dirty="0"/>
              <a:t>Studio 2012 Express for </a:t>
            </a:r>
            <a:r>
              <a:rPr lang="en-US" altLang="ko-KR" dirty="0" smtClean="0"/>
              <a:t>Web, </a:t>
            </a:r>
            <a:r>
              <a:rPr lang="en-US" altLang="ko-KR" dirty="0"/>
              <a:t>Notepad++</a:t>
            </a:r>
          </a:p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79" y="3135273"/>
            <a:ext cx="8094721" cy="5049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메모장에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기본 구문을 입력한다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0" y="2650832"/>
            <a:ext cx="8104240" cy="526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sz="3000" dirty="0"/>
              <a:t>입력된 </a:t>
            </a:r>
            <a:r>
              <a:rPr lang="ko-KR" altLang="en-US" sz="3000" dirty="0" smtClean="0"/>
              <a:t>내용</a:t>
            </a:r>
            <a:r>
              <a:rPr lang="en-US" altLang="ko-KR" sz="3000" dirty="0" smtClean="0"/>
              <a:t>(HTML </a:t>
            </a:r>
            <a:r>
              <a:rPr lang="ko-KR" altLang="en-US" sz="3000" dirty="0" smtClean="0"/>
              <a:t>코드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파일로 </a:t>
            </a:r>
            <a:r>
              <a:rPr lang="ko-KR" altLang="en-US" sz="3000" dirty="0"/>
              <a:t>저장한다</a:t>
            </a:r>
            <a:r>
              <a:rPr lang="en-US" altLang="ko-KR" sz="3000" dirty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*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→ [</a:t>
            </a:r>
            <a:r>
              <a:rPr lang="ko-KR" altLang="en-US" sz="2400" dirty="0"/>
              <a:t>다른 이름으로 저장</a:t>
            </a:r>
            <a:r>
              <a:rPr lang="en-US" altLang="ko-KR" sz="2400" dirty="0"/>
              <a:t>] </a:t>
            </a:r>
            <a:r>
              <a:rPr lang="ko-KR" altLang="en-US" sz="2400" dirty="0"/>
              <a:t>선택 후 파일 이름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* </a:t>
            </a:r>
            <a:r>
              <a:rPr lang="ko-KR" altLang="en-US" sz="2400" dirty="0"/>
              <a:t>‘</a:t>
            </a:r>
            <a:r>
              <a:rPr lang="en-US" altLang="ko-KR" sz="2400" dirty="0"/>
              <a:t>.html’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붙여서 저장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code.html)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51" y="4711366"/>
            <a:ext cx="4305925" cy="278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15" y="3917532"/>
            <a:ext cx="5418513" cy="4375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74" y="3002756"/>
            <a:ext cx="8366832" cy="454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페이지 소스 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5" y="3059906"/>
            <a:ext cx="8472130" cy="4598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0" y="2590525"/>
            <a:ext cx="8354699" cy="5211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511783" y="3208708"/>
            <a:ext cx="8836345" cy="4270900"/>
            <a:chOff x="1511783" y="2964868"/>
            <a:chExt cx="8836345" cy="4270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783" y="2964868"/>
              <a:ext cx="8836345" cy="42709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6412419" y="4629728"/>
              <a:ext cx="1483044" cy="2775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9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7407" y="704655"/>
            <a:ext cx="833484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 b="1"/>
              <a:t>Web </a:t>
            </a:r>
            <a:r>
              <a:rPr lang="ko-KR" altLang="en-US" sz="6000" b="1"/>
              <a:t>개발분야 직업분류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91" y="2105907"/>
            <a:ext cx="10837985" cy="61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6000" b="1"/>
          </a:p>
        </p:txBody>
      </p:sp>
      <p:sp>
        <p:nvSpPr>
          <p:cNvPr id="7" name="TextBox 6"/>
          <p:cNvSpPr txBox="1"/>
          <p:nvPr/>
        </p:nvSpPr>
        <p:spPr>
          <a:xfrm>
            <a:off x="894013" y="2616137"/>
            <a:ext cx="23503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00B050"/>
                </a:solidFill>
              </a:rPr>
              <a:t>웹 디자이너</a:t>
            </a:r>
            <a:endParaRPr lang="en-US" altLang="ko-KR" sz="3200" b="1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615" y="2616137"/>
            <a:ext cx="23503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9933FF"/>
                </a:solidFill>
              </a:rPr>
              <a:t>웹 퍼블리셔</a:t>
            </a:r>
            <a:endParaRPr lang="en-US" altLang="ko-KR" sz="3200" b="1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459" y="2422705"/>
            <a:ext cx="209544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FF0000"/>
                </a:solidFill>
              </a:rPr>
              <a:t>Front-end</a:t>
            </a:r>
          </a:p>
          <a:p>
            <a:pPr algn="ctr"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개발자</a:t>
            </a:r>
            <a:endParaRPr lang="en-US" altLang="ko-KR" sz="3200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7231" y="2422705"/>
            <a:ext cx="202811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0070C0"/>
                </a:solidFill>
              </a:rPr>
              <a:t>Back-end</a:t>
            </a:r>
          </a:p>
          <a:p>
            <a:pPr algn="ctr">
              <a:defRPr/>
            </a:pPr>
            <a:r>
              <a:rPr lang="ko-KR" altLang="en-US" sz="3200" b="1">
                <a:solidFill>
                  <a:srgbClr val="0070C0"/>
                </a:solidFill>
              </a:rPr>
              <a:t>개발자</a:t>
            </a:r>
            <a:endParaRPr lang="en-US" altLang="ko-KR" sz="3200" b="1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901" y="4264953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00B050"/>
                </a:solidFill>
              </a:rPr>
              <a:t>포토샵 일러스트</a:t>
            </a:r>
            <a:endParaRPr lang="en-US" altLang="ko-KR" sz="2400" b="1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8176" y="5641505"/>
            <a:ext cx="62141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rgbClr val="A655F7"/>
                </a:solidFill>
              </a:rPr>
              <a:t>HTML  CSS  jQuery  JavaScript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8107" y="4540975"/>
            <a:ext cx="9605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5981" y="5184773"/>
            <a:ext cx="27294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0070C0"/>
                </a:solidFill>
              </a:rPr>
              <a:t>JAVA  Spring</a:t>
            </a:r>
          </a:p>
        </p:txBody>
      </p:sp>
      <p:cxnSp>
        <p:nvCxnSpPr>
          <p:cNvPr id="23" name="직선 화살표 연결선 22"/>
          <p:cNvCxnSpPr>
            <a:stCxn id="7" idx="2"/>
          </p:cNvCxnSpPr>
          <p:nvPr/>
        </p:nvCxnSpPr>
        <p:spPr>
          <a:xfrm flipH="1">
            <a:off x="1507709" y="3200912"/>
            <a:ext cx="561466" cy="105121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63035" y="3227962"/>
            <a:ext cx="365403" cy="102416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545365" y="3223942"/>
            <a:ext cx="2197290" cy="2463623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735773" y="3223942"/>
            <a:ext cx="979027" cy="2492779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26048" y="3223942"/>
            <a:ext cx="340230" cy="2517018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26048" y="3256410"/>
            <a:ext cx="2168542" cy="2454185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8928331" y="3499923"/>
            <a:ext cx="909287" cy="17377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837617" y="3518789"/>
            <a:ext cx="453934" cy="1777953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752918" y="3507984"/>
            <a:ext cx="4253728" cy="212918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147974" y="3489117"/>
            <a:ext cx="1889307" cy="225184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969523" y="3512147"/>
            <a:ext cx="67757" cy="217541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0" idx="0"/>
          </p:cNvCxnSpPr>
          <p:nvPr/>
        </p:nvCxnSpPr>
        <p:spPr>
          <a:xfrm>
            <a:off x="7037280" y="3512147"/>
            <a:ext cx="1051087" cy="102882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59506" y="6904932"/>
            <a:ext cx="8360250" cy="817938"/>
          </a:xfrm>
          <a:prstGeom prst="rect">
            <a:avLst/>
          </a:prstGeom>
          <a:noFill/>
          <a:ln w="57150">
            <a:solidFill>
              <a:schemeClr val="accent6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rgbClr val="FF0000"/>
                </a:solidFill>
              </a:rPr>
              <a:t>Front </a:t>
            </a:r>
            <a:r>
              <a:rPr lang="en-US" altLang="ko-KR" sz="4800" b="1">
                <a:solidFill>
                  <a:schemeClr val="accent6"/>
                </a:solidFill>
              </a:rPr>
              <a:t>+</a:t>
            </a:r>
            <a:r>
              <a:rPr lang="en-US" altLang="ko-KR" sz="4800" b="1">
                <a:solidFill>
                  <a:srgbClr val="FF0000"/>
                </a:solidFill>
              </a:rPr>
              <a:t> </a:t>
            </a:r>
            <a:r>
              <a:rPr lang="en-US" altLang="ko-KR" sz="4800" b="1">
                <a:solidFill>
                  <a:srgbClr val="0070C0"/>
                </a:solidFill>
              </a:rPr>
              <a:t>Back</a:t>
            </a:r>
            <a:r>
              <a:rPr lang="en-US" altLang="ko-KR" sz="4800" b="1">
                <a:solidFill>
                  <a:srgbClr val="FF0000"/>
                </a:solidFill>
              </a:rPr>
              <a:t> </a:t>
            </a:r>
            <a:r>
              <a:rPr lang="en-US" altLang="ko-KR" sz="4800" b="1">
                <a:solidFill>
                  <a:schemeClr val="accent6"/>
                </a:solidFill>
              </a:rPr>
              <a:t>=</a:t>
            </a:r>
            <a:r>
              <a:rPr lang="en-US" altLang="ko-KR" sz="4800" b="1">
                <a:solidFill>
                  <a:srgbClr val="FF0000"/>
                </a:solidFill>
              </a:rPr>
              <a:t> </a:t>
            </a:r>
            <a:r>
              <a:rPr lang="en-US" altLang="ko-KR" sz="4800" b="1">
                <a:solidFill>
                  <a:schemeClr val="accent6"/>
                </a:solidFill>
              </a:rPr>
              <a:t>Full Stack</a:t>
            </a:r>
          </a:p>
        </p:txBody>
      </p:sp>
      <p:cxnSp>
        <p:nvCxnSpPr>
          <p:cNvPr id="26" name="직선 화살표 연결선 25"/>
          <p:cNvCxnSpPr>
            <a:endCxn id="20" idx="0"/>
          </p:cNvCxnSpPr>
          <p:nvPr/>
        </p:nvCxnSpPr>
        <p:spPr>
          <a:xfrm flipH="1">
            <a:off x="8088367" y="3507984"/>
            <a:ext cx="1722924" cy="103299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1" y="2474118"/>
            <a:ext cx="8552657" cy="55519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85" y="2759868"/>
            <a:ext cx="10225926" cy="5088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</a:t>
            </a:r>
            <a:r>
              <a:rPr lang="en-US" altLang="ko-KR" sz="2339" b="1" dirty="0" err="1"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p&gt;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HTML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문서의 기본구조를 입력합니다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65" y="5931098"/>
            <a:ext cx="5582355" cy="20133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 dirty="0">
                <a:cs typeface="+mj-cs"/>
              </a:rPr>
              <a:t>&lt;!</a:t>
            </a:r>
            <a:r>
              <a:rPr lang="en-US" altLang="ko-KR" sz="5717" dirty="0" err="1">
                <a:cs typeface="+mj-cs"/>
              </a:rPr>
              <a:t>DOCTYPE</a:t>
            </a:r>
            <a:r>
              <a:rPr lang="en-US" altLang="ko-KR" sz="5717" dirty="0">
                <a:cs typeface="+mj-cs"/>
              </a:rPr>
              <a:t>&gt; </a:t>
            </a:r>
            <a:r>
              <a:rPr lang="ko-KR" altLang="en-US" sz="5717" dirty="0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3967308"/>
            <a:ext cx="11262614" cy="3418426"/>
          </a:xfrm>
        </p:spPr>
        <p:txBody>
          <a:bodyPr/>
          <a:lstStyle/>
          <a:p>
            <a:pPr lvl="0"/>
            <a:r>
              <a:rPr lang="en-US" altLang="ko-KR" dirty="0" err="1" smtClean="0"/>
              <a:t>HTML5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HTML 4.01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XHTML 1.0</a:t>
            </a:r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4581516"/>
            <a:ext cx="10939054" cy="4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5775796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HTML 4.01 Transitional//EN" 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7505731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551114"/>
            <a:ext cx="11262614" cy="20284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kern="0" dirty="0" smtClean="0"/>
              <a:t>문서 형식 선언 </a:t>
            </a:r>
            <a:r>
              <a:rPr lang="en-US" altLang="ko-KR" kern="0" dirty="0" smtClean="0"/>
              <a:t>(Document Type Definition)</a:t>
            </a:r>
          </a:p>
          <a:p>
            <a:pPr eaLnBrk="1" hangingPunct="1"/>
            <a:r>
              <a:rPr lang="en-US" altLang="ko-KR" kern="0" dirty="0" smtClean="0"/>
              <a:t>HTML</a:t>
            </a:r>
            <a:r>
              <a:rPr lang="ko-KR" altLang="en-US" kern="0" dirty="0" smtClean="0"/>
              <a:t>의 종류와 버전을 지정하고 브라우저에 알리는 역할로 문서 최 상단에 위치해야 하며 </a:t>
            </a:r>
            <a:r>
              <a:rPr lang="en-US" altLang="ko-KR" kern="0" dirty="0" smtClean="0"/>
              <a:t>&lt;html&gt;</a:t>
            </a:r>
            <a:r>
              <a:rPr lang="ko-KR" altLang="en-US" kern="0" dirty="0" smtClean="0"/>
              <a:t>태그를 정의하기 전 먼저 선언되어야 함</a:t>
            </a:r>
            <a:endParaRPr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8614609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/UTF-8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문자를 어떻게 처리할지에 대한 약속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컴퓨터가 어떤 글자를 만났을 때 얼만큼씩 읽고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출력하는지  미리 말해주는 것이다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아스키코드</a:t>
            </a:r>
            <a:r>
              <a:rPr lang="ko-KR" altLang="en-US" sz="2000" dirty="0" smtClean="0"/>
              <a:t> </a:t>
            </a:r>
            <a:r>
              <a:rPr lang="en-US" altLang="ko-KR" sz="2000" dirty="0" smtClean="0"/>
              <a:t>: 128</a:t>
            </a:r>
            <a:r>
              <a:rPr lang="ko-KR" altLang="en-US" sz="2000" dirty="0" smtClean="0"/>
              <a:t>개의 문자조합을 제공하는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비트 부호</a:t>
            </a:r>
          </a:p>
          <a:p>
            <a:pPr>
              <a:buNone/>
            </a:pPr>
            <a:r>
              <a:rPr lang="ko-KR" altLang="en-US" sz="2000" dirty="0" smtClean="0"/>
              <a:t>      알파벳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특수기호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외 컴퓨터에 필요한 몇 가지만이 정의되어 있어서</a:t>
            </a:r>
          </a:p>
          <a:p>
            <a:pPr>
              <a:buNone/>
            </a:pPr>
            <a:r>
              <a:rPr lang="ko-KR" altLang="en-US" sz="2000" dirty="0" smtClean="0"/>
              <a:t>      점차 여러 나라에서 컴퓨터를 사용하게 되고 통신이 </a:t>
            </a:r>
            <a:r>
              <a:rPr lang="ko-KR" altLang="en-US" sz="2000" dirty="0" err="1" smtClean="0"/>
              <a:t>발달하다보니</a:t>
            </a:r>
            <a:r>
              <a:rPr lang="ko-KR" altLang="en-US" sz="2000" dirty="0" smtClean="0"/>
              <a:t> 기존의 아스키 </a:t>
            </a:r>
            <a:r>
              <a:rPr lang="ko-KR" altLang="en-US" sz="2000" dirty="0" err="1" smtClean="0"/>
              <a:t>인코딩보다</a:t>
            </a:r>
            <a:endParaRPr lang="ko-KR" altLang="en-US" sz="2000" dirty="0" smtClean="0"/>
          </a:p>
          <a:p>
            <a:pPr>
              <a:buNone/>
            </a:pPr>
            <a:r>
              <a:rPr lang="ko-KR" altLang="en-US" sz="2000" dirty="0" smtClean="0"/>
              <a:t>      더 많은 문자들을 정의한 새로운 </a:t>
            </a:r>
            <a:r>
              <a:rPr lang="ko-KR" altLang="en-US" sz="2000" dirty="0" err="1" smtClean="0"/>
              <a:t>인코딩이</a:t>
            </a:r>
            <a:r>
              <a:rPr lang="ko-KR" altLang="en-US" sz="2000" dirty="0" smtClean="0"/>
              <a:t> 필요해짐</a:t>
            </a:r>
            <a:endParaRPr lang="en-US" altLang="ko-KR" sz="2000" dirty="0" smtClean="0"/>
          </a:p>
          <a:p>
            <a:r>
              <a:rPr lang="ko-KR" altLang="en-US" sz="2000" b="1" dirty="0" smtClean="0"/>
              <a:t>유니코드</a:t>
            </a:r>
            <a:r>
              <a:rPr lang="en-US" altLang="ko-KR" sz="2000" b="1" dirty="0" smtClean="0"/>
              <a:t>(Unicode)</a:t>
            </a:r>
            <a:r>
              <a:rPr lang="ko-KR" altLang="en-US" sz="2000" dirty="0" smtClean="0"/>
              <a:t>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나라별 언어를 모두 표현하기 위해 나온 코드</a:t>
            </a:r>
          </a:p>
          <a:p>
            <a:pPr>
              <a:buNone/>
            </a:pPr>
            <a:r>
              <a:rPr lang="ko-KR" altLang="en-US" sz="2000" dirty="0" smtClean="0"/>
              <a:t>      사용중인 운영체제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언어에 관계 없이 고유한 코드 값을 제공하는 새로운 개념의 코드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  영어를 표현할 때는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한글을 표현할 때는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특수문자를 표현할 때는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바이트를  표현하는 가변적인 표현의 문제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  위의 문제점을 보완하기 위해 유니코드에는 다양한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방식이 존재한다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       유니코드의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방식으로는 </a:t>
            </a:r>
            <a:r>
              <a:rPr lang="en-US" altLang="ko-KR" sz="2000" dirty="0" smtClean="0"/>
              <a:t>USC-2, USC-4, UTF-7, UTF-8, UTF-16, UTF-32 </a:t>
            </a:r>
            <a:r>
              <a:rPr lang="ko-KR" altLang="en-US" sz="2000" dirty="0" smtClean="0"/>
              <a:t>등이 있다</a:t>
            </a:r>
            <a:endParaRPr lang="en-US" altLang="ko-KR" sz="2000" dirty="0" smtClean="0"/>
          </a:p>
          <a:p>
            <a:r>
              <a:rPr lang="en-US" altLang="ko-KR" sz="2000" b="1" u="sng" dirty="0" smtClean="0"/>
              <a:t>UTF-8</a:t>
            </a:r>
            <a:r>
              <a:rPr lang="ko-KR" altLang="en-US" sz="2000" dirty="0" smtClean="0"/>
              <a:t>에서는 유니코드 한 문자를 나타내기 위해서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바이트에서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바이트까지 사용하고 이를 가변길이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 방식이라고 한다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아스키코드의 문자들은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바이트로 하나의 문자를 표현할 수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문자를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바이트로 표현하는 것은 지나친 저장소의 낭비가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아스키코드로 표현 가능한 것들은 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바이로</a:t>
            </a:r>
            <a:r>
              <a:rPr lang="ko-KR" altLang="en-US" sz="2000" dirty="0" smtClean="0"/>
              <a:t> 표현하고 그 이외의 문자는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바이트 이상을 사용하는 방식이 </a:t>
            </a:r>
            <a:r>
              <a:rPr lang="en-US" altLang="ko-KR" sz="2000" dirty="0" smtClean="0"/>
              <a:t>UTF-8 </a:t>
            </a:r>
            <a:r>
              <a:rPr lang="ko-KR" altLang="en-US" sz="2000" dirty="0" smtClean="0"/>
              <a:t>방식이다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24258"/>
            <a:ext cx="11262614" cy="5660327"/>
          </a:xfrm>
        </p:spPr>
        <p:txBody>
          <a:bodyPr/>
          <a:lstStyle/>
          <a:p>
            <a:pPr lvl="0"/>
            <a:r>
              <a:rPr lang="ko-KR" altLang="en-US" dirty="0" smtClean="0"/>
              <a:t>시작 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콘텐츠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태그로 정의된 문서 </a:t>
            </a:r>
            <a:r>
              <a:rPr lang="ko-KR" altLang="en-US" dirty="0"/>
              <a:t>구성 요소</a:t>
            </a:r>
          </a:p>
          <a:p>
            <a:pPr lvl="0"/>
            <a:r>
              <a:rPr lang="ko-KR" altLang="en-US" dirty="0" smtClean="0"/>
              <a:t>콘텐츠가 없는 빈 요소는 종료 태그가 없음</a:t>
            </a:r>
            <a:r>
              <a:rPr lang="en-US" altLang="ko-KR" dirty="0" smtClean="0"/>
              <a:t>(ex.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&gt;)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847228" y="5707744"/>
            <a:ext cx="9641763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8" y="4806257"/>
            <a:ext cx="28115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시작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(start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8223" y="7024443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요소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(element)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309" y="4806257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종료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(end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0772" y="4785576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cs typeface="+mj-cs"/>
              </a:rPr>
              <a:t>콘텐츠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5504644" y="5154908"/>
            <a:ext cx="2335" cy="706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352828" y="5175589"/>
            <a:ext cx="1506822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253012" y="5175589"/>
            <a:ext cx="1800979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1" name="오른쪽 중괄호 20"/>
          <p:cNvSpPr/>
          <p:nvPr/>
        </p:nvSpPr>
        <p:spPr>
          <a:xfrm rot="5400000">
            <a:off x="5416139" y="4994241"/>
            <a:ext cx="503940" cy="317631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62896"/>
            <a:ext cx="11262614" cy="5621690"/>
          </a:xfrm>
        </p:spPr>
        <p:txBody>
          <a:bodyPr/>
          <a:lstStyle/>
          <a:p>
            <a:pPr lvl="0"/>
            <a:r>
              <a:rPr lang="ko-KR" altLang="en-US" dirty="0" smtClean="0"/>
              <a:t>요소에 </a:t>
            </a:r>
            <a:r>
              <a:rPr lang="ko-KR" altLang="en-US" dirty="0"/>
              <a:t>대한 추가적인 </a:t>
            </a:r>
            <a:r>
              <a:rPr lang="ko-KR" altLang="en-US" dirty="0" smtClean="0"/>
              <a:t>정보 </a:t>
            </a:r>
            <a:r>
              <a:rPr lang="ko-KR" altLang="en-US" dirty="0"/>
              <a:t>제공</a:t>
            </a:r>
          </a:p>
          <a:p>
            <a:pPr lvl="0"/>
            <a:r>
              <a:rPr lang="ko-KR" altLang="en-US" dirty="0"/>
              <a:t>속성은 </a:t>
            </a:r>
            <a:r>
              <a:rPr lang="ko-KR" altLang="en-US" dirty="0" smtClean="0"/>
              <a:t>시작 태그에 </a:t>
            </a:r>
            <a:r>
              <a:rPr lang="en-US" altLang="ko-KR" dirty="0" smtClean="0">
                <a:solidFill>
                  <a:srgbClr val="0070C0"/>
                </a:solidFill>
              </a:rPr>
              <a:t>name=“value</a:t>
            </a:r>
            <a:r>
              <a:rPr lang="ko-KR" altLang="en-US" dirty="0" smtClean="0">
                <a:solidFill>
                  <a:srgbClr val="0070C0"/>
                </a:solidFill>
              </a:rPr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형태로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1806048" y="5267060"/>
            <a:ext cx="7816436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cs typeface="+mj-cs"/>
              </a:rPr>
              <a:t>www.ddit.or.kr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cs typeface="+mj-cs"/>
              </a:rPr>
              <a:t>대덕인재개발원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048" y="4439692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537" y="6448615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(attribute)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9632" y="4422971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781550" y="4792303"/>
            <a:ext cx="326270" cy="68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 flipH="1">
            <a:off x="2609850" y="4809024"/>
            <a:ext cx="185103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3987264" y="4140921"/>
            <a:ext cx="476836" cy="38031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75775"/>
            <a:ext cx="11262614" cy="560881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코드를 설명하는 글로 개발 시 많은 도움을 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브라우저에 표시되지 않음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80470" y="4851906"/>
            <a:ext cx="8054339" cy="187327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vl="0" latinLnBrk="1">
              <a:defRPr/>
            </a:pPr>
            <a:r>
              <a:rPr lang="en-US" altLang="ko-KR" sz="2400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 </a:t>
            </a:r>
            <a:r>
              <a:rPr lang="ko-KR" altLang="en-US" sz="2400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해당 코드에 대한 설명을 주석으로 삽입합니다</a:t>
            </a:r>
            <a:r>
              <a:rPr lang="en-US" altLang="ko-KR" sz="2400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  <a:endParaRPr lang="en-US" altLang="ko-KR" sz="2400" b="1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lvl="0" latinLnBrk="1"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&lt;!DOCTYPE</a:t>
            </a:r>
            <a:r>
              <a:rPr lang="ko-KR" altLang="en-US" sz="2400" b="1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>
                <a:latin typeface="Arial"/>
                <a:ea typeface="+mn-ea"/>
                <a:cs typeface="+mj-cs"/>
              </a:rPr>
              <a:t>html&gt;</a:t>
            </a:r>
            <a:endParaRPr lang="en-US" altLang="ko-KR" sz="2400" b="1">
              <a:latin typeface="Arial"/>
              <a:ea typeface="+mn-ea"/>
              <a:cs typeface="+mj-cs"/>
            </a:endParaRPr>
          </a:p>
          <a:p>
            <a:pPr lvl="0" latinLnBrk="1">
              <a:defRPr/>
            </a:pPr>
            <a:r>
              <a:rPr lang="en-US" altLang="ko-KR" sz="2400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  <a:endParaRPr lang="en-US" altLang="ko-KR" sz="2400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lvl="0" latinLnBrk="1">
              <a:defRPr/>
            </a:pPr>
            <a:r>
              <a:rPr lang="en-US" altLang="ko-KR" sz="2400" b="1">
                <a:latin typeface="Arial"/>
                <a:ea typeface="+mn-ea"/>
                <a:cs typeface="+mj-cs"/>
              </a:rPr>
              <a:t>...</a:t>
            </a:r>
            <a:endParaRPr lang="ko-KR" altLang="en-US" sz="2400" b="1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983" y="2353234"/>
            <a:ext cx="11262614" cy="583135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HTML </a:t>
            </a:r>
            <a:r>
              <a:rPr lang="ko-KR" altLang="en-US" sz="3000" dirty="0"/>
              <a:t>문서는 대소문자를 가리지 않으므로 </a:t>
            </a:r>
            <a:r>
              <a:rPr lang="en-US" altLang="ko-KR" sz="3000" dirty="0"/>
              <a:t>Head, HEAD, </a:t>
            </a:r>
            <a:r>
              <a:rPr lang="en-US" altLang="ko-KR" sz="3000" dirty="0" err="1"/>
              <a:t>HeaD</a:t>
            </a:r>
            <a:r>
              <a:rPr lang="en-US" altLang="ko-KR" sz="3000" dirty="0"/>
              <a:t>, head </a:t>
            </a:r>
            <a:r>
              <a:rPr lang="ko-KR" altLang="en-US" sz="3000" dirty="0"/>
              <a:t>등 어떠한 형태로 써도 무방하나 되도록 보기 편하고 수정이 용이하도록 소문자로 통일해서 쓰는 것이 </a:t>
            </a:r>
            <a:r>
              <a:rPr lang="ko-KR" altLang="en-US" sz="3000" dirty="0" smtClean="0"/>
              <a:t>좋음</a:t>
            </a: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endParaRPr lang="ko-KR" altLang="en-US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시작 태그와 종료 태그를 </a:t>
            </a:r>
            <a:r>
              <a:rPr lang="ko-KR" altLang="en-US" sz="3000" dirty="0"/>
              <a:t>먼저 쓰고 그 안에 내용을 넣는다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HTML </a:t>
            </a:r>
            <a:r>
              <a:rPr lang="ko-KR" altLang="en-US" sz="3000" dirty="0"/>
              <a:t>문서를 정의할 때 들여쓰기</a:t>
            </a:r>
            <a:r>
              <a:rPr lang="en-US" altLang="ko-KR" sz="3000" dirty="0"/>
              <a:t>(indent)</a:t>
            </a:r>
            <a:r>
              <a:rPr lang="ko-KR" altLang="en-US" sz="3000" dirty="0"/>
              <a:t>에 주의한다</a:t>
            </a:r>
            <a:r>
              <a:rPr lang="en-US" altLang="ko-KR" sz="30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인터넷과 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1945"/>
            <a:ext cx="11262614" cy="420498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인터넷</a:t>
            </a:r>
            <a:endParaRPr lang="en-US" altLang="ko-KR" sz="20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＇inter-network＇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시작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전 </a:t>
            </a:r>
            <a:r>
              <a:rPr lang="ko-KR" altLang="en-US" sz="1800" dirty="0"/>
              <a:t>세계 컴퓨터를 하나로 연결하는 거대한 컴퓨터 통신망</a:t>
            </a:r>
            <a:r>
              <a:rPr lang="en-US" altLang="ko-KR" sz="1800" dirty="0"/>
              <a:t>(</a:t>
            </a:r>
            <a:r>
              <a:rPr lang="ko-KR" altLang="en-US" sz="1800" dirty="0"/>
              <a:t>컴퓨터끼리의 네트워크</a:t>
            </a:r>
            <a:r>
              <a:rPr lang="en-US" altLang="ko-KR" sz="1800" dirty="0" smtClean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클라이언트와 </a:t>
            </a:r>
            <a:r>
              <a:rPr lang="ko-KR" altLang="en-US" sz="1800" dirty="0"/>
              <a:t>서버로 구성</a:t>
            </a:r>
            <a:r>
              <a:rPr lang="en-US" altLang="ko-KR" sz="1800" dirty="0" smtClean="0"/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TCP/IP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표준인터넷</a:t>
            </a:r>
            <a:r>
              <a:rPr lang="ko-KR" altLang="en-US" sz="1800" dirty="0"/>
              <a:t> 프로토콜의 집합</a:t>
            </a:r>
            <a:r>
              <a:rPr lang="en-US" altLang="ko-KR" sz="1800" dirty="0"/>
              <a:t>)</a:t>
            </a:r>
            <a:r>
              <a:rPr lang="ko-KR" altLang="en-US" sz="1800" dirty="0"/>
              <a:t>라는 기본 프로토콜을 통해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서비스의 종류 </a:t>
            </a:r>
            <a:r>
              <a:rPr lang="en-US" altLang="ko-KR" sz="1800" dirty="0"/>
              <a:t>: WWW(</a:t>
            </a:r>
            <a:r>
              <a:rPr lang="ko-KR" altLang="en-US" sz="1800" dirty="0"/>
              <a:t>웹</a:t>
            </a:r>
            <a:r>
              <a:rPr lang="en-US" altLang="ko-KR" sz="1800" dirty="0"/>
              <a:t>), E-Mail(</a:t>
            </a:r>
            <a:r>
              <a:rPr lang="ko-KR" altLang="en-US" sz="1800" dirty="0"/>
              <a:t>전자우편</a:t>
            </a:r>
            <a:r>
              <a:rPr lang="en-US" altLang="ko-KR" sz="1800" dirty="0"/>
              <a:t>), FTP(</a:t>
            </a:r>
            <a:r>
              <a:rPr lang="ko-KR" altLang="en-US" sz="1800" dirty="0"/>
              <a:t>파일전송</a:t>
            </a:r>
            <a:r>
              <a:rPr lang="en-US" altLang="ko-KR" sz="1800" dirty="0"/>
              <a:t>), Telnet(</a:t>
            </a:r>
            <a:r>
              <a:rPr lang="ko-KR" altLang="en-US" sz="1800" dirty="0"/>
              <a:t>원격접속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0"/>
            <a:endParaRPr lang="ko-KR" altLang="en-US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웹</a:t>
            </a:r>
            <a:r>
              <a:rPr lang="en-US" altLang="ko-KR" sz="2400" dirty="0" smtClean="0"/>
              <a:t>(WEB)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/>
              <a:t>인터넷에 연결된 컴퓨터를 통해 사람들이 정보를 공유할 수 있는 </a:t>
            </a:r>
            <a:r>
              <a:rPr lang="ko-KR" altLang="en-US" sz="1800" dirty="0" smtClean="0"/>
              <a:t>공간</a:t>
            </a:r>
            <a:endParaRPr lang="en-US" altLang="ko-KR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WWW(World </a:t>
            </a:r>
            <a:r>
              <a:rPr lang="en-US" altLang="ko-KR" sz="1800" dirty="0"/>
              <a:t>Wide Web), W3 </a:t>
            </a:r>
            <a:r>
              <a:rPr lang="ko-KR" altLang="en-US" sz="1800" dirty="0"/>
              <a:t>이라고 부르기도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인터넷을 사용하기 쉽도록 하이퍼텍스트와 그림을 통해 모든 서비스를 이용할 수 있도록 만든 것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380539" y="5796928"/>
            <a:ext cx="7480565" cy="21864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kern="0" dirty="0" smtClean="0"/>
              <a:t>웹 구성의 </a:t>
            </a:r>
            <a:r>
              <a:rPr lang="en-US" altLang="ko-KR" sz="2400" kern="0" dirty="0" smtClean="0"/>
              <a:t>3</a:t>
            </a:r>
            <a:r>
              <a:rPr lang="ko-KR" altLang="en-US" sz="2400" kern="0" dirty="0" smtClean="0"/>
              <a:t>요소</a:t>
            </a:r>
            <a:endParaRPr lang="en-US" altLang="ko-KR" sz="24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HTTP(Hyper Text Transfer Protocol)</a:t>
            </a:r>
            <a:r>
              <a:rPr lang="ko-KR" altLang="en-US" sz="1800" kern="0" dirty="0" smtClean="0"/>
              <a:t>라는 문서 전송 프로토콜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규약</a:t>
            </a:r>
            <a:r>
              <a:rPr lang="en-US" altLang="ko-KR" sz="1800" kern="0" dirty="0" smtClean="0"/>
              <a:t>)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HTML(Hyper Text Markup Language)</a:t>
            </a:r>
            <a:r>
              <a:rPr lang="ko-KR" altLang="en-US" sz="1800" kern="0" dirty="0" smtClean="0"/>
              <a:t>이라는 문서 형태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URI(Uniform Resource Identifier)</a:t>
            </a:r>
            <a:r>
              <a:rPr lang="ko-KR" altLang="en-US" sz="1800" kern="0" dirty="0" smtClean="0"/>
              <a:t>라는 통합 자원 </a:t>
            </a:r>
            <a:r>
              <a:rPr lang="ko-KR" altLang="en-US" sz="1800" kern="0" dirty="0" err="1" smtClean="0"/>
              <a:t>식별자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URL(Uniform Resource Locator) : </a:t>
            </a:r>
            <a:r>
              <a:rPr lang="ko-KR" altLang="en-US" sz="1800" kern="0" dirty="0" smtClean="0"/>
              <a:t>자원의 위치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⊂ </a:t>
            </a:r>
            <a:r>
              <a:rPr lang="en-US" altLang="ko-KR" sz="1800" dirty="0"/>
              <a:t>URI</a:t>
            </a:r>
            <a:endParaRPr lang="en-US" altLang="ko-KR" sz="1800" kern="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9" y="5677443"/>
            <a:ext cx="2552160" cy="2552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URI/URL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1" dirty="0" smtClean="0"/>
              <a:t>URL</a:t>
            </a:r>
            <a:r>
              <a:rPr lang="ko-KR" altLang="en-US" sz="2200" b="1" dirty="0" smtClean="0"/>
              <a:t>은 자원의 위치</a:t>
            </a:r>
            <a:r>
              <a:rPr lang="ko-KR" altLang="en-US" sz="2200" dirty="0" smtClean="0"/>
              <a:t>를 나타내 주는 것이고 </a:t>
            </a:r>
            <a:r>
              <a:rPr lang="en-US" altLang="ko-KR" sz="2200" b="1" dirty="0" smtClean="0"/>
              <a:t>URI</a:t>
            </a:r>
            <a:r>
              <a:rPr lang="ko-KR" altLang="en-US" sz="2200" b="1" dirty="0" smtClean="0"/>
              <a:t>는 자원의 식별자</a:t>
            </a:r>
            <a:r>
              <a:rPr lang="ko-KR" altLang="en-US" sz="2200" dirty="0" smtClean="0"/>
              <a:t>인데</a:t>
            </a:r>
            <a:endParaRPr lang="en-US" altLang="ko-KR" sz="2200" dirty="0" smtClean="0"/>
          </a:p>
          <a:p>
            <a:endParaRPr lang="en-US" altLang="ko-KR" sz="2200" dirty="0" smtClean="0">
              <a:hlinkClick r:id="rId2"/>
            </a:endParaRPr>
          </a:p>
          <a:p>
            <a:r>
              <a:rPr lang="en-US" altLang="ko-KR" sz="2200" dirty="0" smtClean="0">
                <a:hlinkClick r:id="rId2"/>
              </a:rPr>
              <a:t>http://www.naver.com/index.html?page=1232950&amp;id=776</a:t>
            </a:r>
            <a:endParaRPr lang="en-US" altLang="ko-KR" sz="2200" dirty="0" smtClean="0"/>
          </a:p>
          <a:p>
            <a:pPr>
              <a:buNone/>
            </a:pPr>
            <a:endParaRPr lang="ko-KR" altLang="en-US" sz="2200" dirty="0" smtClean="0"/>
          </a:p>
          <a:p>
            <a:r>
              <a:rPr lang="en-US" altLang="ko-KR" sz="2200" dirty="0" smtClean="0"/>
              <a:t>http://www.naver.com/</a:t>
            </a:r>
            <a:r>
              <a:rPr lang="ko-KR" altLang="en-US" sz="2200" dirty="0" smtClean="0"/>
              <a:t> 서버에 위치한 </a:t>
            </a:r>
            <a:r>
              <a:rPr lang="en-US" altLang="ko-KR" sz="2200" dirty="0" smtClean="0"/>
              <a:t>index.html</a:t>
            </a:r>
            <a:r>
              <a:rPr lang="ko-KR" altLang="en-US" sz="2200" dirty="0" smtClean="0"/>
              <a:t> 페이지는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query string</a:t>
            </a:r>
            <a:r>
              <a:rPr lang="ko-KR" altLang="en-US" sz="2200" dirty="0" smtClean="0"/>
              <a:t>인 </a:t>
            </a:r>
            <a:r>
              <a:rPr lang="en-US" altLang="ko-KR" sz="2200" dirty="0" smtClean="0"/>
              <a:t>page</a:t>
            </a:r>
            <a:r>
              <a:rPr lang="ko-KR" altLang="en-US" sz="2200" dirty="0" smtClean="0"/>
              <a:t>의 값에 따라 여러가지 화면 결과를 나타나게 된다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b="1" u="sng" dirty="0" smtClean="0"/>
              <a:t>URL</a:t>
            </a:r>
            <a:r>
              <a:rPr lang="ko-KR" altLang="en-US" sz="2200" dirty="0" smtClean="0"/>
              <a:t>은 </a:t>
            </a:r>
            <a:r>
              <a:rPr lang="en-US" altLang="ko-KR" sz="2200" dirty="0" smtClean="0"/>
              <a:t>index.html</a:t>
            </a:r>
            <a:r>
              <a:rPr lang="ko-KR" altLang="en-US" sz="2200" dirty="0" smtClean="0"/>
              <a:t>의 위치를 표기한</a:t>
            </a:r>
            <a:r>
              <a:rPr lang="ko-KR" altLang="en-US" sz="2200" b="1" u="sng" dirty="0" smtClean="0"/>
              <a:t> </a:t>
            </a:r>
            <a:r>
              <a:rPr lang="en-US" altLang="ko-KR" sz="2200" b="1" u="sng" dirty="0" smtClean="0"/>
              <a:t>http://www.naver.com/index.html</a:t>
            </a:r>
            <a:r>
              <a:rPr lang="ko-KR" altLang="en-US" sz="2200" dirty="0" smtClean="0"/>
              <a:t> </a:t>
            </a:r>
            <a:r>
              <a:rPr lang="ko-KR" altLang="en-US" sz="2200" dirty="0" err="1" smtClean="0"/>
              <a:t>까지이다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하지만 사용자가 원하는 정보에 도달 </a:t>
            </a:r>
            <a:r>
              <a:rPr lang="ko-KR" altLang="en-US" sz="2200" dirty="0" err="1" smtClean="0"/>
              <a:t>하기위해서는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</a:t>
            </a:r>
            <a:r>
              <a:rPr lang="ko-KR" altLang="en-US" sz="2200" dirty="0" smtClean="0"/>
              <a:t> </a:t>
            </a:r>
            <a:r>
              <a:rPr lang="en-US" altLang="ko-KR" sz="2200" b="1" u="sng" dirty="0" smtClean="0"/>
              <a:t>?page=1232950&amp;id=776</a:t>
            </a:r>
            <a:r>
              <a:rPr lang="ko-KR" altLang="en-US" sz="2200" dirty="0" smtClean="0"/>
              <a:t>라는 </a:t>
            </a:r>
            <a:r>
              <a:rPr lang="ko-KR" altLang="en-US" sz="2200" b="1" u="sng" dirty="0" smtClean="0"/>
              <a:t>식별자</a:t>
            </a:r>
            <a:r>
              <a:rPr lang="en-US" altLang="ko-KR" sz="2200" dirty="0" smtClean="0"/>
              <a:t>(Identifier)</a:t>
            </a:r>
            <a:r>
              <a:rPr lang="ko-KR" altLang="en-US" sz="2200" dirty="0" smtClean="0"/>
              <a:t>가 필요한 것이다</a:t>
            </a:r>
            <a:r>
              <a:rPr lang="en-US" altLang="ko-KR" sz="2200" dirty="0" smtClean="0"/>
              <a:t>.</a:t>
            </a:r>
          </a:p>
          <a:p>
            <a:pPr>
              <a:buNone/>
            </a:pPr>
            <a:endParaRPr lang="en-US" altLang="ko-KR" sz="2200" dirty="0" smtClean="0"/>
          </a:p>
          <a:p>
            <a:r>
              <a:rPr lang="ko-KR" altLang="en-US" sz="2200" dirty="0" smtClean="0"/>
              <a:t>따라서 엄격히 구분하자면 위의 </a:t>
            </a:r>
            <a:r>
              <a:rPr lang="en-US" altLang="ko-KR" sz="2200" b="1" u="sng" dirty="0" smtClean="0"/>
              <a:t>http://www.naver.com/index.html?page=1232950&amp;id=776</a:t>
            </a:r>
            <a:r>
              <a:rPr lang="ko-KR" altLang="en-US" sz="2200" dirty="0" smtClean="0"/>
              <a:t> 주소는 </a:t>
            </a:r>
            <a:r>
              <a:rPr lang="en-US" altLang="ko-KR" sz="2200" b="1" u="sng" dirty="0" smtClean="0"/>
              <a:t>URI</a:t>
            </a:r>
            <a:r>
              <a:rPr lang="ko-KR" altLang="en-US" sz="2200" dirty="0" smtClean="0"/>
              <a:t>이고</a:t>
            </a:r>
            <a:r>
              <a:rPr lang="en-US" altLang="ko-KR" sz="2200" dirty="0" smtClean="0"/>
              <a:t>, </a:t>
            </a:r>
          </a:p>
          <a:p>
            <a:pPr>
              <a:buNone/>
            </a:pPr>
            <a:r>
              <a:rPr lang="en-US" altLang="ko-KR" sz="2200" dirty="0" smtClean="0"/>
              <a:t>     </a:t>
            </a:r>
            <a:r>
              <a:rPr lang="ko-KR" altLang="en-US" sz="2200" dirty="0" smtClean="0"/>
              <a:t>식별자가 빠진 </a:t>
            </a:r>
            <a:r>
              <a:rPr lang="en-US" altLang="ko-KR" sz="2200" dirty="0" smtClean="0"/>
              <a:t>http://www.naver.com/index.html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URL</a:t>
            </a:r>
            <a:r>
              <a:rPr lang="ko-KR" altLang="en-US" sz="2200" dirty="0" smtClean="0"/>
              <a:t>이라고 하는 것이다</a:t>
            </a:r>
            <a:r>
              <a:rPr lang="en-US" altLang="ko-KR" sz="2200" dirty="0" smtClean="0"/>
              <a:t>. </a:t>
            </a:r>
          </a:p>
          <a:p>
            <a:pPr>
              <a:buNone/>
            </a:pPr>
            <a:r>
              <a:rPr lang="en-US" altLang="ko-KR" sz="2200" dirty="0" smtClean="0"/>
              <a:t> </a:t>
            </a:r>
          </a:p>
          <a:p>
            <a:endParaRPr lang="en-US" altLang="ko-KR" sz="22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" y="2971218"/>
            <a:ext cx="10265432" cy="528759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315200" y="2512466"/>
            <a:ext cx="2001328" cy="2007780"/>
            <a:chOff x="7315200" y="2201912"/>
            <a:chExt cx="2001328" cy="2007780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7315200" y="2686891"/>
              <a:ext cx="2001328" cy="1522801"/>
            </a:xfrm>
            <a:prstGeom prst="wedgeRoundRectCallout">
              <a:avLst>
                <a:gd name="adj1" fmla="val -72402"/>
                <a:gd name="adj2" fmla="val 66290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7637838" y="2790410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7444091" y="2201912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935539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79871"/>
            <a:ext cx="11262614" cy="1239175"/>
          </a:xfrm>
        </p:spPr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서버로부터 가져온 정보를 볼 수 있도록 돕는 </a:t>
            </a:r>
            <a:r>
              <a:rPr lang="ko-KR" altLang="en-US" sz="3000" dirty="0" smtClean="0"/>
              <a:t>응용 </a:t>
            </a:r>
            <a:r>
              <a:rPr lang="en-US" altLang="ko-KR" sz="3000" dirty="0" smtClean="0"/>
              <a:t>SW</a:t>
            </a:r>
            <a:endParaRPr lang="en-US" altLang="ko-KR" sz="3000" dirty="0"/>
          </a:p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/>
              <a:t>문서를 읽어서 눈에 보이는 웹 페이지를 만든다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5876"/>
            <a:ext cx="11879263" cy="4853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3" y="4505798"/>
            <a:ext cx="5111495" cy="2273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2688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36714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3648511"/>
            <a:ext cx="2001328" cy="1604332"/>
            <a:chOff x="8333117" y="1673749"/>
            <a:chExt cx="2001328" cy="2121875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/>
              <a:t>클라이언트와 서버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</a:p>
          <a:p>
            <a:pPr lvl="1"/>
            <a:r>
              <a:rPr lang="ko-KR" altLang="en-US" dirty="0" smtClean="0"/>
              <a:t>클라이언트가 서버로 전달하는 메시지 </a:t>
            </a:r>
            <a:r>
              <a:rPr lang="en-US" altLang="ko-KR" dirty="0"/>
              <a:t>HTTP </a:t>
            </a:r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요청에 대한 서버의 답변 </a:t>
            </a:r>
            <a:r>
              <a:rPr lang="en-US" altLang="ko-KR" dirty="0" smtClean="0"/>
              <a:t>HTTP Response(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778370" y="5020574"/>
            <a:ext cx="3226280" cy="1673524"/>
            <a:chOff x="3778370" y="5020574"/>
            <a:chExt cx="3226280" cy="1673524"/>
          </a:xfrm>
        </p:grpSpPr>
        <p:sp>
          <p:nvSpPr>
            <p:cNvPr id="7" name="직사각형 6"/>
            <p:cNvSpPr/>
            <p:nvPr/>
          </p:nvSpPr>
          <p:spPr>
            <a:xfrm>
              <a:off x="3778370" y="5020574"/>
              <a:ext cx="3226280" cy="16735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1778" y="5234838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Request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8463" y="5959195"/>
              <a:ext cx="188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Response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70076" y="5694925"/>
              <a:ext cx="227737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4192662" y="6393844"/>
              <a:ext cx="2354787" cy="1021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590744533"/>
      </p:ext>
    </p:extLst>
  </p:cSld>
  <p:clrMapOvr>
    <a:masterClrMapping/>
  </p:clrMapOvr>
  <p:transition spd="med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HTML(Hyper Text Markup Language)</a:t>
            </a:r>
            <a:r>
              <a:rPr lang="ko-KR" altLang="en-US"/>
              <a:t>은 웹 페이지를 기술하기 위한 마크 업</a:t>
            </a:r>
            <a:r>
              <a:rPr lang="en-US" altLang="ko-KR"/>
              <a:t>(markup) </a:t>
            </a:r>
            <a:r>
              <a:rPr lang="ko-KR" altLang="en-US"/>
              <a:t>언어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마크 업</a:t>
            </a:r>
            <a:r>
              <a:rPr lang="en-US" altLang="ko-KR"/>
              <a:t>(markup) </a:t>
            </a:r>
            <a:r>
              <a:rPr lang="ko-KR" altLang="en-US"/>
              <a:t>언어 </a:t>
            </a:r>
            <a:r>
              <a:rPr lang="en-US" altLang="ko-KR"/>
              <a:t>:</a:t>
            </a:r>
            <a:r>
              <a:rPr lang="ko-KR" altLang="en-US"/>
              <a:t>문서가 화면에 표시되는 형식을 나타내거나 데이터의 논리적인 구조를 명시하기 위한 규칙들을 정의한 언어의 일종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컨텐츠가 없는 태그는 종료 태그가 없음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1218178" y="5976722"/>
            <a:ext cx="9178923" cy="1971612"/>
            <a:chOff x="1218178" y="5278893"/>
            <a:chExt cx="9178923" cy="1971612"/>
          </a:xfrm>
        </p:grpSpPr>
        <p:sp>
          <p:nvSpPr>
            <p:cNvPr id="5" name="TextBox 4"/>
            <p:cNvSpPr txBox="1"/>
            <p:nvPr/>
          </p:nvSpPr>
          <p:spPr>
            <a:xfrm>
              <a:off x="1218178" y="5919541"/>
              <a:ext cx="9178923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>
                  <a:solidFill>
                    <a:srgbClr val="0070c0"/>
                  </a:solidFill>
                </a:rPr>
                <a:t>&lt;html&gt;</a:t>
              </a:r>
              <a:r>
                <a:rPr lang="en-US" altLang="ko-KR" sz="3600"/>
                <a:t>Hyper Text Markup Language</a:t>
              </a:r>
              <a:r>
                <a:rPr lang="en-US" altLang="ko-KR" sz="3600">
                  <a:solidFill>
                    <a:srgbClr val="0070c0"/>
                  </a:solidFill>
                </a:rPr>
                <a:t>&lt;/html&gt;</a:t>
              </a:r>
              <a:endParaRPr lang="ko-KR" altLang="en-US" sz="3600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0">
              <a:off x="1404138" y="6470141"/>
              <a:ext cx="1172116" cy="766464"/>
              <a:chOff x="1404138" y="6470141"/>
              <a:chExt cx="1172116" cy="766464"/>
            </a:xfrm>
          </p:grpSpPr>
          <p:sp>
            <p:nvSpPr>
              <p:cNvPr id="11" name="오른쪽 대괄호 10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>
                  <a:gd name="adj" fmla="val 8333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/>
                  <a:t>시작 태그</a:t>
                </a:r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8883770" y="6470141"/>
              <a:ext cx="1172116" cy="766464"/>
              <a:chOff x="1404138" y="6470141"/>
              <a:chExt cx="1172116" cy="766464"/>
            </a:xfrm>
          </p:grpSpPr>
          <p:sp>
            <p:nvSpPr>
              <p:cNvPr id="16" name="오른쪽 대괄호 15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>
                  <a:gd name="adj" fmla="val 8333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/>
                  <a:t>종료 태그</a:t>
                </a:r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0">
              <a:off x="2772131" y="6484041"/>
              <a:ext cx="5878573" cy="766464"/>
              <a:chOff x="2772131" y="6484041"/>
              <a:chExt cx="5878573" cy="766464"/>
            </a:xfrm>
          </p:grpSpPr>
          <p:sp>
            <p:nvSpPr>
              <p:cNvPr id="19" name="오른쪽 대괄호 18"/>
              <p:cNvSpPr/>
              <p:nvPr/>
            </p:nvSpPr>
            <p:spPr>
              <a:xfrm rot="5400000">
                <a:off x="5524928" y="3731244"/>
                <a:ext cx="372979" cy="5878573"/>
              </a:xfrm>
              <a:prstGeom prst="rightBracket">
                <a:avLst>
                  <a:gd name="adj" fmla="val 8333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80909" y="6881173"/>
                <a:ext cx="87716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/>
                  <a:t>컨텐츠</a:t>
                </a:r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0">
              <a:off x="1404137" y="5278893"/>
              <a:ext cx="8651749" cy="792366"/>
              <a:chOff x="1404137" y="5278893"/>
              <a:chExt cx="8651749" cy="792366"/>
            </a:xfrm>
          </p:grpSpPr>
          <p:sp>
            <p:nvSpPr>
              <p:cNvPr id="21" name="오른쪽 대괄호 20"/>
              <p:cNvSpPr/>
              <p:nvPr/>
            </p:nvSpPr>
            <p:spPr>
              <a:xfrm rot="5400000" flipH="1">
                <a:off x="5533269" y="1548642"/>
                <a:ext cx="393485" cy="8651749"/>
              </a:xfrm>
              <a:prstGeom prst="rightBracket">
                <a:avLst>
                  <a:gd name="adj" fmla="val 8333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54235" y="5278893"/>
                <a:ext cx="233051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/>
                  <a:t>HTML </a:t>
                </a:r>
                <a:r>
                  <a:rPr lang="ko-KR" altLang="en-US"/>
                  <a:t>요소</a:t>
                </a:r>
                <a:r>
                  <a:rPr lang="en-US" altLang="ko-KR"/>
                  <a:t>(Element)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1105</ep:Words>
  <ep:PresentationFormat>사용자 지정</ep:PresentationFormat>
  <ep:Paragraphs>237</ep:Paragraphs>
  <ep:Slides>39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1_Crayons</vt:lpstr>
      <vt:lpstr>HTML – 01  웹 프로그래밍 기초</vt:lpstr>
      <vt:lpstr>슬라이드 2</vt:lpstr>
      <vt:lpstr>슬라이드 3</vt:lpstr>
      <vt:lpstr>인터넷과 웹(WWW)</vt:lpstr>
      <vt:lpstr>URI/URL</vt:lpstr>
      <vt:lpstr>WWW의 동작원리</vt:lpstr>
      <vt:lpstr>웹 브라우저</vt:lpstr>
      <vt:lpstr>클라이언트와 서버</vt:lpstr>
      <vt:lpstr>HTML</vt:lpstr>
      <vt:lpstr>HTML의 역사</vt:lpstr>
      <vt:lpstr>W3C</vt:lpstr>
      <vt:lpstr>HTML 버전</vt:lpstr>
      <vt:lpstr>HTML5</vt:lpstr>
      <vt:lpstr>HTML5 멀티미디어</vt:lpstr>
      <vt:lpstr>HTML5의 신기능</vt:lpstr>
      <vt:lpstr>HTML5 지원 여부</vt:lpstr>
      <vt:lpstr>슬라이드 17</vt:lpstr>
      <vt:lpstr>웹 브라우저</vt:lpstr>
      <vt:lpstr>웹브라우저 점유율(전세계)</vt:lpstr>
      <vt:lpstr>웹브라우저 점유율(대한민국)</vt:lpstr>
      <vt:lpstr>웹 브라우저의 사용</vt:lpstr>
      <vt:lpstr>HTML5+CSS3+Javascript</vt:lpstr>
      <vt:lpstr>HTML 편집기</vt:lpstr>
      <vt:lpstr>메모장을 이용한 HTML 작성</vt:lpstr>
      <vt:lpstr>메모장을 이용한 HTML 작성</vt:lpstr>
      <vt:lpstr>HTML 파일 실행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유니코드/UTF-8</vt:lpstr>
      <vt:lpstr>요소(element)</vt:lpstr>
      <vt:lpstr>속성(Attribute)</vt:lpstr>
      <vt:lpstr>HTML 주석</vt:lpstr>
      <vt:lpstr>HTML 문서 작성시 주의사항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2024-07-17T07:56:41.052</dcterms:modified>
  <cp:revision>1288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