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61" r:id="rId6"/>
    <p:sldId id="260" r:id="rId7"/>
    <p:sldId id="262" r:id="rId8"/>
    <p:sldId id="263" r:id="rId9"/>
    <p:sldId id="266" r:id="rId10"/>
    <p:sldId id="265" r:id="rId11"/>
    <p:sldId id="268" r:id="rId12"/>
    <p:sldId id="269" r:id="rId13"/>
    <p:sldId id="270" r:id="rId14"/>
    <p:sldId id="308" r:id="rId15"/>
    <p:sldId id="271" r:id="rId16"/>
    <p:sldId id="272" r:id="rId17"/>
    <p:sldId id="305" r:id="rId18"/>
    <p:sldId id="278" r:id="rId19"/>
    <p:sldId id="279" r:id="rId20"/>
    <p:sldId id="280" r:id="rId21"/>
    <p:sldId id="281" r:id="rId22"/>
    <p:sldId id="282" r:id="rId23"/>
    <p:sldId id="286" r:id="rId24"/>
    <p:sldId id="284" r:id="rId25"/>
    <p:sldId id="283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6" r:id="rId35"/>
    <p:sldId id="295" r:id="rId36"/>
    <p:sldId id="306" r:id="rId37"/>
    <p:sldId id="297" r:id="rId38"/>
    <p:sldId id="298" r:id="rId39"/>
    <p:sldId id="299" r:id="rId40"/>
    <p:sldId id="301" r:id="rId41"/>
    <p:sldId id="302" r:id="rId42"/>
    <p:sldId id="304" r:id="rId4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71"/>
    <p:restoredTop sz="87947" autoAdjust="0"/>
  </p:normalViewPr>
  <p:slideViewPr>
    <p:cSldViewPr snapToGrid="0">
      <p:cViewPr varScale="1">
        <p:scale>
          <a:sx n="100" d="100"/>
          <a:sy n="100" d="100"/>
        </p:scale>
        <p:origin x="84" y="816"/>
      </p:cViewPr>
      <p:guideLst>
        <p:guide orient="horz" pos="2805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1"/>
        <p:guide pos="223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Tel</a:t>
            </a:r>
            <a:r>
              <a:rPr lang="en-US" altLang="ko-KR" baseline="0"/>
              <a:t> </a:t>
            </a:r>
            <a:r>
              <a:rPr lang="ko-KR" altLang="en-US" baseline="0"/>
              <a:t>타입은 사파리 </a:t>
            </a:r>
            <a:r>
              <a:rPr lang="en-US" altLang="ko-KR" baseline="0"/>
              <a:t>8</a:t>
            </a:r>
            <a:r>
              <a:rPr lang="ko-KR" altLang="en-US" baseline="0"/>
              <a:t>에서만 지원 </a:t>
            </a:r>
            <a:r>
              <a:rPr lang="en-US" altLang="ko-KR" baseline="0"/>
              <a:t>/ </a:t>
            </a:r>
            <a:r>
              <a:rPr lang="ko-KR" altLang="en-US" baseline="0"/>
              <a:t>검증을 위해 </a:t>
            </a:r>
            <a:r>
              <a:rPr lang="en-US" altLang="ko-KR" baseline="0"/>
              <a:t>pattern</a:t>
            </a:r>
            <a:r>
              <a:rPr lang="ko-KR" altLang="en-US" baseline="0"/>
              <a:t>속성을 함께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18" y="4053815"/>
            <a:ext cx="5785644" cy="4312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7570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2734111"/>
            <a:ext cx="2001328" cy="1604332"/>
            <a:chOff x="8333117" y="1673749"/>
            <a:chExt cx="2001328" cy="2121875"/>
          </a:xfrm>
        </p:grpSpPr>
        <p:sp>
          <p:nvSpPr>
            <p:cNvPr id="7" name="모서리가 둥근 사각형 설명선 6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22642" y="5769631"/>
            <a:ext cx="3463374" cy="1764281"/>
            <a:chOff x="3950300" y="5743162"/>
            <a:chExt cx="3463374" cy="1764281"/>
          </a:xfrm>
        </p:grpSpPr>
        <p:sp>
          <p:nvSpPr>
            <p:cNvPr id="16" name="TextBox 15"/>
            <p:cNvSpPr txBox="1"/>
            <p:nvPr/>
          </p:nvSpPr>
          <p:spPr>
            <a:xfrm>
              <a:off x="3950300" y="7138111"/>
              <a:ext cx="140718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 Page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025" y="5743162"/>
              <a:ext cx="3458649" cy="139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3603488" y="2530175"/>
            <a:ext cx="4352036" cy="3116046"/>
            <a:chOff x="3603488" y="2530175"/>
            <a:chExt cx="4352036" cy="311604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03488" y="2530175"/>
              <a:ext cx="4352036" cy="1864366"/>
              <a:chOff x="3603488" y="2530175"/>
              <a:chExt cx="4352036" cy="18643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603488" y="2530175"/>
                <a:ext cx="140718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Form</a:t>
                </a: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49" y="2908641"/>
                <a:ext cx="4333875" cy="1485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664171" y="4038600"/>
                <a:ext cx="431579" cy="2240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42" y="4338443"/>
              <a:ext cx="3206807" cy="130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왼쪽으로 구부러진 화살표 24"/>
            <p:cNvSpPr/>
            <p:nvPr/>
          </p:nvSpPr>
          <p:spPr>
            <a:xfrm>
              <a:off x="6752722" y="4074545"/>
              <a:ext cx="493176" cy="639992"/>
            </a:xfrm>
            <a:prstGeom prst="curvedLeftArrow">
              <a:avLst>
                <a:gd name="adj1" fmla="val 25000"/>
                <a:gd name="adj2" fmla="val 582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2890" y="205699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입력 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데이터 입력 후 서버로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7103" y="667214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서버로 전달받은 데이터는</a:t>
            </a:r>
            <a:endParaRPr lang="en-US" altLang="ko-KR" dirty="0"/>
          </a:p>
          <a:p>
            <a:r>
              <a:rPr lang="ko-KR" altLang="en-US" dirty="0" smtClean="0"/>
              <a:t>처리 가능한 페이지로 옮겨지고</a:t>
            </a:r>
            <a:endParaRPr lang="en-US" altLang="ko-KR" dirty="0" smtClean="0"/>
          </a:p>
          <a:p>
            <a:r>
              <a:rPr lang="ko-KR" altLang="en-US" dirty="0" smtClean="0"/>
              <a:t>결과 페이지를 생성한다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2890" y="779661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결과 페이지가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810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280" y="3767874"/>
            <a:ext cx="9702060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80" y="2747532"/>
            <a:ext cx="27628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시작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02" y="3210119"/>
            <a:ext cx="40174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데이터를 보내고 처리할 위치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8824" y="2741762"/>
            <a:ext cx="58495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서버로 데이터를 보내는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방법 지정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 (GET,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POST)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938062" y="3579451"/>
            <a:ext cx="1018476" cy="499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6046281" y="3111094"/>
            <a:ext cx="1687301" cy="10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566401" y="3116864"/>
            <a:ext cx="771280" cy="1004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</a:t>
            </a:r>
            <a:r>
              <a:rPr lang="en-US" altLang="ko-KR" sz="3000" kern="0" dirty="0" smtClean="0"/>
              <a:t>&gt; : </a:t>
            </a:r>
            <a:r>
              <a:rPr lang="ko-KR" altLang="en-US" sz="3000" kern="0" dirty="0" smtClean="0"/>
              <a:t>사용자 입력을 위한 양식을 생성</a:t>
            </a:r>
            <a:endParaRPr lang="ko-KR" altLang="en-US" sz="3000" kern="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34" y="6254593"/>
            <a:ext cx="4803903" cy="1970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길이가 제한된다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에 데이터가 표시되므로 민감한 데이터를 포함하지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822176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6" y="639348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32" y="6393484"/>
            <a:ext cx="5493767" cy="15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4556968" y="6889624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44208" y="6879916"/>
            <a:ext cx="2052018" cy="32274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</a:p>
          <a:p>
            <a:pPr lvl="1"/>
            <a:r>
              <a:rPr lang="ko-KR" altLang="en-US" dirty="0" smtClean="0"/>
              <a:t>사용자가 입력한 데이터를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헤더에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포함시켜서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전송하는 방식으로 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315734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아이디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2" y="574510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5" y="5830132"/>
            <a:ext cx="3638550" cy="1285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740231" y="6254288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67" y="7201035"/>
            <a:ext cx="3886200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68" y="7201035"/>
            <a:ext cx="1876425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295765" y="8023795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4239" y="7782300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34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0765"/>
              </p:ext>
            </p:extLst>
          </p:nvPr>
        </p:nvGraphicFramePr>
        <p:xfrm>
          <a:off x="868755" y="3927202"/>
          <a:ext cx="10571088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텍스트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비밀번호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 필드 및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찾아보기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클릭 가능한 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숨겨진 텍스트 필드 정의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사용자에게는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보이지 않지만 서버로 전송된다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68755" y="2417613"/>
            <a:ext cx="105710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7" y="3106346"/>
            <a:ext cx="201512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유형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439" y="3106346"/>
            <a:ext cx="18809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요소의 값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58" y="3108885"/>
            <a:ext cx="612588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전달되어 데이터 참조에 사용되는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4098918" y="2813022"/>
            <a:ext cx="1035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86135" y="2813023"/>
            <a:ext cx="1090766" cy="295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876317" y="2813022"/>
            <a:ext cx="11308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</a:t>
            </a:r>
            <a:r>
              <a:rPr lang="en-US" altLang="ko-KR" sz="5500" kern="0" dirty="0" smtClean="0">
                <a:latin typeface="+mj-lt"/>
              </a:rPr>
              <a:t>)</a:t>
            </a:r>
            <a:r>
              <a:rPr lang="en-US" altLang="ko-KR" sz="5500" kern="0" dirty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</a:rPr>
              <a:t>maxlength</a:t>
            </a:r>
            <a:r>
              <a:rPr lang="en-US" altLang="ko-KR" sz="2339" b="1" dirty="0" smtClean="0">
                <a:latin typeface="Arial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10"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6" y="5403056"/>
            <a:ext cx="5378460" cy="250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06" y="5174456"/>
            <a:ext cx="5173762" cy="240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18" y="5488186"/>
            <a:ext cx="5099844" cy="237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0" y="3192282"/>
            <a:ext cx="4793530" cy="2097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err="1" smtClean="0"/>
              <a:t>HTML5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이전에는 비디오나 오디오 파일의 재생을 위해 브라우저에 따라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태그를 사용했고</a:t>
            </a:r>
            <a:r>
              <a:rPr lang="en-US" altLang="ko-KR" sz="3000" dirty="0" smtClean="0"/>
              <a:t>,</a:t>
            </a:r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웹 브라우저에는 </a:t>
            </a:r>
            <a:r>
              <a:rPr lang="ko-KR" altLang="en-US" sz="3000" dirty="0"/>
              <a:t>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0" lvl="0" indent="0">
              <a:buNone/>
            </a:pP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문제</a:t>
            </a:r>
            <a:endParaRPr lang="en-US" altLang="ko-KR" sz="2400" dirty="0"/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HTML5</a:t>
            </a:r>
            <a:r>
              <a:rPr lang="ko-KR" altLang="en-US" sz="3000" dirty="0"/>
              <a:t>에서 </a:t>
            </a:r>
            <a:r>
              <a:rPr lang="en-US" altLang="ko-KR" sz="3000" dirty="0"/>
              <a:t>&lt;video&gt;,&lt;audio&gt;</a:t>
            </a:r>
            <a:r>
              <a:rPr lang="ko-KR" altLang="en-US" sz="3000" dirty="0"/>
              <a:t>태그가 </a:t>
            </a:r>
            <a:r>
              <a:rPr lang="ko-KR" altLang="en-US" sz="3000" dirty="0" smtClean="0"/>
              <a:t>추가되고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대부분의 </a:t>
            </a:r>
            <a:r>
              <a:rPr lang="ko-KR" altLang="en-US" sz="3000" dirty="0"/>
              <a:t>브라우저가 더 이상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지원하지 않게 </a:t>
            </a:r>
            <a:r>
              <a:rPr lang="ko-KR" altLang="en-US" sz="3000" dirty="0" smtClean="0"/>
              <a:t>되면서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포함하도록 설계된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object&gt;,&lt;embed&gt;</a:t>
            </a:r>
            <a:r>
              <a:rPr lang="ko-KR" altLang="en-US" sz="3000" dirty="0"/>
              <a:t>태그는 </a:t>
            </a:r>
            <a:r>
              <a:rPr lang="en-US" altLang="ko-KR" sz="3000" dirty="0" smtClean="0"/>
              <a:t>&lt;video&gt;, &lt;audio&gt;, &lt;</a:t>
            </a:r>
            <a:r>
              <a:rPr lang="en-US" altLang="ko-KR" sz="3000" dirty="0" err="1" smtClean="0"/>
              <a:t>img</a:t>
            </a:r>
            <a:r>
              <a:rPr lang="en-US" altLang="ko-KR" sz="3000" dirty="0" smtClean="0"/>
              <a:t>&gt; </a:t>
            </a:r>
            <a:r>
              <a:rPr lang="ko-KR" altLang="en-US" sz="3000" dirty="0" smtClean="0"/>
              <a:t>태그가 지원하지 않는 파일을 웹 문서에 포함시키는 용도로 사용되는 </a:t>
            </a:r>
            <a:r>
              <a:rPr lang="ko-KR" altLang="en-US" sz="3000" dirty="0"/>
              <a:t>편</a:t>
            </a:r>
            <a:endParaRPr lang="en-US" altLang="ko-KR" sz="3000" dirty="0"/>
          </a:p>
          <a:p>
            <a:pPr marL="0" lv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"orange"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</a:rPr>
              <a:t>checked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Orange</a:t>
            </a:r>
            <a:endParaRPr lang="en-US" altLang="ko-KR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5" y="6040453"/>
            <a:ext cx="5604669" cy="232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5469803"/>
            <a:ext cx="3675017" cy="173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9" y="4707827"/>
            <a:ext cx="5266219" cy="345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위로 구부러진 화살표 5"/>
          <p:cNvSpPr/>
          <p:nvPr/>
        </p:nvSpPr>
        <p:spPr>
          <a:xfrm>
            <a:off x="3371850" y="6816417"/>
            <a:ext cx="2556440" cy="77702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5" y="6304746"/>
            <a:ext cx="68484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47950" y="7734300"/>
            <a:ext cx="495300" cy="28575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8976" y="6995695"/>
            <a:ext cx="4303835" cy="12620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5" y="6163115"/>
            <a:ext cx="5466190" cy="2475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6" y="5356856"/>
            <a:ext cx="6064567" cy="274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3440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436098" y="4179426"/>
            <a:ext cx="10944665" cy="20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test.jsp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 value=“hidden-data”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“submit” value=“</a:t>
            </a:r>
            <a:r>
              <a:rPr lang="ko-KR" altLang="en-US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버튼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”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36049" y="6084094"/>
            <a:ext cx="6657328" cy="1992958"/>
            <a:chOff x="3302599" y="5836444"/>
            <a:chExt cx="6657328" cy="19929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599" y="5836444"/>
              <a:ext cx="6657328" cy="1992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543800" y="6386498"/>
              <a:ext cx="2188111" cy="4909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6084094"/>
            <a:ext cx="2855160" cy="1992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3445547" y="6775647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72387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1712122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</a:t>
            </a:r>
            <a:r>
              <a:rPr lang="en-US" altLang="ko-KR" sz="3000" b="1" dirty="0" smtClean="0"/>
              <a:t>&gt;</a:t>
            </a:r>
          </a:p>
          <a:p>
            <a:pPr lvl="1"/>
            <a:r>
              <a:rPr lang="en-US" altLang="ko-KR" sz="2480" b="1" dirty="0" smtClean="0"/>
              <a:t>submit</a:t>
            </a:r>
            <a:r>
              <a:rPr lang="ko-KR" altLang="en-US" sz="2480" b="1" dirty="0" smtClean="0"/>
              <a:t>기능을 수행</a:t>
            </a:r>
            <a:endParaRPr lang="en-US" altLang="ko-KR" sz="2480" b="1" dirty="0"/>
          </a:p>
          <a:p>
            <a:pPr lvl="1"/>
            <a:r>
              <a:rPr lang="en-US" altLang="ko-KR" sz="2480" b="1" dirty="0" smtClean="0"/>
              <a:t>type=“button” </a:t>
            </a:r>
            <a:r>
              <a:rPr lang="ko-KR" altLang="en-US" sz="2480" b="1" dirty="0" smtClean="0"/>
              <a:t>일 때 전송</a:t>
            </a:r>
            <a:r>
              <a:rPr lang="en-US" altLang="ko-KR" sz="2480" b="1" dirty="0" smtClean="0"/>
              <a:t>(submit)</a:t>
            </a:r>
            <a:r>
              <a:rPr lang="ko-KR" altLang="en-US" sz="2480" b="1" dirty="0" smtClean="0"/>
              <a:t>기능이 없는 일반 버튼</a:t>
            </a:r>
            <a:endParaRPr lang="en-US" altLang="ko-KR" sz="248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(10/14)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86028" y="5045941"/>
            <a:ext cx="8884524" cy="2900066"/>
            <a:chOff x="1486028" y="4455391"/>
            <a:chExt cx="8884524" cy="2900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28" y="4455391"/>
              <a:ext cx="8884524" cy="2900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581150" y="5524500"/>
              <a:ext cx="1314450" cy="36195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66076" y="5376444"/>
              <a:ext cx="5525674" cy="15958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(11/14)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8" y="4812992"/>
            <a:ext cx="7155027" cy="339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(12/14)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90" y="5286440"/>
            <a:ext cx="4612710" cy="307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(13/14)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5" y="5883675"/>
            <a:ext cx="5239654" cy="25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 sz="5500"/>
              <a:t>오디오 파일 형식</a:t>
            </a:r>
            <a:endParaRPr lang="ko-KR" altLang="en-US" sz="5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800"/>
              <a:t>대부분의 오디오 데이터들은 크기가 매우 크기때문에 압축해 저장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압축하는 방식에 따라 손실 압축 포맷</a:t>
            </a:r>
            <a:r>
              <a:rPr lang="en-US" altLang="ko-KR" sz="2800"/>
              <a:t>, </a:t>
            </a:r>
            <a:r>
              <a:rPr lang="ko-KR" altLang="en-US" sz="2800"/>
              <a:t>비 손실 압축 포맷으로 구분</a:t>
            </a:r>
            <a:endParaRPr lang="ko-KR" altLang="en-US" sz="2800"/>
          </a:p>
          <a:p>
            <a:pPr lvl="1">
              <a:defRPr/>
            </a:pPr>
            <a:endParaRPr lang="en-US" altLang="ko-KR" sz="1879"/>
          </a:p>
          <a:p>
            <a:pPr lvl="1">
              <a:defRPr/>
            </a:pPr>
            <a:r>
              <a:rPr lang="en-US" altLang="ko-KR" sz="1879"/>
              <a:t>Wav – </a:t>
            </a:r>
            <a:r>
              <a:rPr lang="ko-KR" altLang="en-US" sz="1879"/>
              <a:t>윈도우에서 사용되는 표준 사운드 포맷</a:t>
            </a:r>
            <a:endParaRPr lang="ko-KR" altLang="en-US" sz="1879"/>
          </a:p>
          <a:p>
            <a:pPr marL="594067" lvl="1" indent="0">
              <a:buNone/>
              <a:defRPr/>
            </a:pPr>
            <a:r>
              <a:rPr lang="en-US" altLang="ko-KR" sz="1879"/>
              <a:t>		</a:t>
            </a:r>
            <a:r>
              <a:rPr lang="ko-KR" altLang="en-US" sz="1879"/>
              <a:t>파일 크기가 크다</a:t>
            </a:r>
            <a:endParaRPr lang="ko-KR" altLang="en-US" sz="1879"/>
          </a:p>
          <a:p>
            <a:pPr marL="594067" lvl="1" indent="0">
              <a:buNone/>
              <a:defRPr/>
            </a:pPr>
            <a:r>
              <a:rPr lang="en-US" altLang="ko-KR" sz="1879"/>
              <a:t>		</a:t>
            </a:r>
            <a:r>
              <a:rPr lang="ko-KR" altLang="en-US" sz="1879"/>
              <a:t>비 압축 포맷</a:t>
            </a:r>
            <a:endParaRPr lang="ko-KR" altLang="en-US" sz="1879"/>
          </a:p>
          <a:p>
            <a:pPr lvl="1">
              <a:defRPr/>
            </a:pPr>
            <a:r>
              <a:rPr lang="en-US" altLang="ko-KR" sz="1879"/>
              <a:t>MP3 – ＇MPEG-1 Audio Layer-3＇</a:t>
            </a:r>
            <a:r>
              <a:rPr lang="ko-KR" altLang="en-US" sz="1879"/>
              <a:t>의 약자</a:t>
            </a:r>
            <a:endParaRPr lang="ko-KR" altLang="en-US" sz="1879"/>
          </a:p>
          <a:p>
            <a:pPr marL="594067" lvl="1" indent="0">
              <a:buNone/>
              <a:defRPr/>
            </a:pPr>
            <a:r>
              <a:rPr lang="en-US" altLang="ko-KR" sz="1879"/>
              <a:t>		MPEG</a:t>
            </a:r>
            <a:r>
              <a:rPr lang="ko-KR" altLang="en-US" sz="1879"/>
              <a:t>기술의 음성 압축 기술</a:t>
            </a:r>
            <a:endParaRPr lang="ko-KR" altLang="en-US" sz="1879"/>
          </a:p>
          <a:p>
            <a:pPr marL="594067" lvl="1" indent="0">
              <a:buNone/>
              <a:defRPr/>
            </a:pPr>
            <a:r>
              <a:rPr lang="en-US" altLang="ko-KR" sz="1879"/>
              <a:t>		</a:t>
            </a:r>
            <a:r>
              <a:rPr lang="ko-KR" altLang="en-US" sz="1879"/>
              <a:t>손실 오디오 압축 포맷</a:t>
            </a:r>
            <a:endParaRPr lang="ko-KR" altLang="en-US" sz="1879"/>
          </a:p>
          <a:p>
            <a:pPr lvl="1">
              <a:defRPr/>
            </a:pPr>
            <a:r>
              <a:rPr lang="en-US" altLang="ko-KR" sz="1879"/>
              <a:t>Ogg – MP3</a:t>
            </a:r>
            <a:r>
              <a:rPr lang="ko-KR" altLang="en-US" sz="1879"/>
              <a:t>의</a:t>
            </a:r>
            <a:r>
              <a:rPr lang="en-US" altLang="ko-KR" sz="1879"/>
              <a:t> </a:t>
            </a:r>
            <a:r>
              <a:rPr lang="ko-KR" altLang="en-US" sz="1879"/>
              <a:t>대안</a:t>
            </a:r>
            <a:endParaRPr lang="ko-KR" altLang="en-US" sz="1879"/>
          </a:p>
          <a:p>
            <a:pPr marL="594067" lvl="1" indent="0">
              <a:buNone/>
              <a:defRPr/>
            </a:pPr>
            <a:r>
              <a:rPr lang="en-US" altLang="ko-KR" sz="1879"/>
              <a:t>		</a:t>
            </a:r>
            <a:r>
              <a:rPr lang="ko-KR" altLang="en-US" sz="1879"/>
              <a:t>다양한 포맷들을 지원하는 무료 오픈소스 컨테이너 포맷</a:t>
            </a:r>
            <a:r>
              <a:rPr lang="en-US" altLang="ko-KR" sz="1879"/>
              <a:t>,</a:t>
            </a:r>
            <a:r>
              <a:rPr lang="ko-KR" altLang="en-US" sz="1879"/>
              <a:t> 게임등에서 많이 사용</a:t>
            </a:r>
            <a:endParaRPr lang="ko-KR" altLang="en-US" sz="1879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/>
                <a:gridCol w="1777285"/>
                <a:gridCol w="1854558"/>
                <a:gridCol w="1983346"/>
                <a:gridCol w="1841679"/>
                <a:gridCol w="1815920"/>
              </a:tblGrid>
              <a:tr h="242956">
                <a:tc>
                  <a:txBody>
                    <a:bodyPr vert="horz" lIns="91440" tIns="45720" rIns="91440" bIns="45720" anchor="t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IE/Edge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242956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242956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O(Edge79)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242956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O(Edge79)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X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1">
                        <a:defRPr/>
                      </a:pPr>
                      <a:r>
                        <a:rPr lang="en-US" altLang="ko-KR" sz="2000"/>
                        <a:t>O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(14/14)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2" y="6051527"/>
            <a:ext cx="32004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6950"/>
              </p:ext>
            </p:extLst>
          </p:nvPr>
        </p:nvGraphicFramePr>
        <p:xfrm>
          <a:off x="382461" y="1896284"/>
          <a:ext cx="11242096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&lt;input&gt;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선택기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1(1/2)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30" y="1981476"/>
            <a:ext cx="4983420" cy="6384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2617" y="1854557"/>
            <a:ext cx="10989789" cy="6462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65298"/>
              </p:ext>
            </p:extLst>
          </p:nvPr>
        </p:nvGraphicFramePr>
        <p:xfrm>
          <a:off x="645964" y="2407494"/>
          <a:ext cx="10793879" cy="595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62424502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7140848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1797025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6574203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8902766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1800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자동입력 완성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06481267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페이지가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로드 될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때 자동으로 포커스를 받도록 설정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체크 함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시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값이 검사되는 정규식을 지정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72043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6" y="4713871"/>
            <a:ext cx="5363247" cy="2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/>
          <p:nvPr/>
        </p:nvSpPr>
        <p:spPr>
          <a:xfrm>
            <a:off x="412402" y="1823277"/>
            <a:ext cx="11159569" cy="240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이메일 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“email”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</a:rPr>
              <a:t>required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9" y="5248903"/>
            <a:ext cx="5628482" cy="271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40" y="5407818"/>
            <a:ext cx="6382200" cy="2059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신발사이즈</a:t>
            </a: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</a:t>
            </a:r>
            <a:endParaRPr lang="en-US" altLang="ko-KR" sz="2339" b="1" dirty="0" smtClean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</a:rPr>
              <a:t> 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290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endParaRPr lang="en-US" altLang="ko-KR" sz="2339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4" y="5818742"/>
            <a:ext cx="2941549" cy="2819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99675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볼륨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0307" y="1862575"/>
            <a:ext cx="6644791" cy="680793"/>
            <a:chOff x="1270307" y="1862575"/>
            <a:chExt cx="6644791" cy="680793"/>
          </a:xfrm>
        </p:grpSpPr>
        <p:sp>
          <p:nvSpPr>
            <p:cNvPr id="7" name="TextBox 6"/>
            <p:cNvSpPr txBox="1"/>
            <p:nvPr/>
          </p:nvSpPr>
          <p:spPr>
            <a:xfrm>
              <a:off x="1270307" y="1862575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746" y="1862575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252" y="1862575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7" idx="2"/>
            </p:cNvCxnSpPr>
            <p:nvPr/>
          </p:nvCxnSpPr>
          <p:spPr>
            <a:xfrm>
              <a:off x="2613552" y="2231907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6485206" y="2231907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8" idx="2"/>
            </p:cNvCxnSpPr>
            <p:nvPr/>
          </p:nvCxnSpPr>
          <p:spPr>
            <a:xfrm flipH="1">
              <a:off x="5103024" y="2231907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2" y="2245519"/>
            <a:ext cx="4714875" cy="525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691586"/>
            <a:ext cx="9139029" cy="3015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ko-KR" altLang="en-US" sz="5500">
                <a:latin typeface="+mn-ea"/>
                <a:ea typeface="+mn-ea"/>
              </a:rPr>
              <a:t>오디오 예제</a:t>
            </a:r>
            <a:r>
              <a:rPr lang="en-US" altLang="ko-KR" sz="5500">
                <a:latin typeface="+mn-ea"/>
                <a:ea typeface="+mn-ea"/>
              </a:rPr>
              <a:t>1(2/2)</a:t>
            </a:r>
            <a:endParaRPr lang="ko-KR" altLang="en-US" sz="550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8007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&lt;source&gt; </a:t>
            </a:r>
            <a:r>
              <a:rPr lang="ko-KR" altLang="en-US"/>
              <a:t>사용하기</a:t>
            </a:r>
            <a:endParaRPr lang="ko-KR" altLang="en-US"/>
          </a:p>
          <a:p>
            <a:pPr lvl="1">
              <a:defRPr/>
            </a:pPr>
            <a:r>
              <a:rPr lang="ko-KR" altLang="en-US" sz="2400"/>
              <a:t>브라우저마다 지원하는 오디오 형식이 다를 수 있으므로 호환성을 높이기 위하여 다음과 같이 사용한다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type</a:t>
            </a:r>
            <a:r>
              <a:rPr lang="ko-KR" altLang="en-US" sz="2400"/>
              <a:t>속성을 입력하지 않으면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웹 브라우저가 재생이 가능한 파일인지 확인하므로 트래픽이 낭비됩니다. 따라서 type 속성은 꼭 지정</a:t>
            </a:r>
            <a:endParaRPr lang="en-US" altLang="ko-KR" sz="2400"/>
          </a:p>
        </p:txBody>
      </p:sp>
      <p:sp>
        <p:nvSpPr>
          <p:cNvPr id="4" name="내용 개체 틀 2"/>
          <p:cNvSpPr txBox="1"/>
          <p:nvPr/>
        </p:nvSpPr>
        <p:spPr>
          <a:xfrm>
            <a:off x="413808" y="4015030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339" b="1">
                <a:latin typeface="+mj-lt"/>
                <a:ea typeface="+mn-ea"/>
                <a:cs typeface="+mn-cs"/>
              </a:rPr>
              <a:t>&lt;!DOCTYPE html&gt;</a:t>
            </a:r>
            <a:endParaRPr lang="en-US" altLang="ko-KR" sz="2339" b="1"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"audio/ogg"</a:t>
            </a: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&lt;source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  <a:endParaRPr lang="en-US" altLang="ko-KR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로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2560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3"/>
            <a:ext cx="10766521" cy="165424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8324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전까지 표시할 이미지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음소거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48277" y="2059527"/>
            <a:ext cx="6644791" cy="680793"/>
            <a:chOff x="1270307" y="1961051"/>
            <a:chExt cx="6644791" cy="680793"/>
          </a:xfrm>
        </p:grpSpPr>
        <p:sp>
          <p:nvSpPr>
            <p:cNvPr id="14" name="TextBox 13"/>
            <p:cNvSpPr txBox="1"/>
            <p:nvPr/>
          </p:nvSpPr>
          <p:spPr>
            <a:xfrm>
              <a:off x="1270307" y="1961051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46" y="1961051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9252" y="1961051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2613552" y="2330383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16" idx="2"/>
            </p:cNvCxnSpPr>
            <p:nvPr/>
          </p:nvCxnSpPr>
          <p:spPr>
            <a:xfrm flipH="1">
              <a:off x="6485206" y="2330383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5" idx="2"/>
            </p:cNvCxnSpPr>
            <p:nvPr/>
          </p:nvCxnSpPr>
          <p:spPr>
            <a:xfrm flipH="1">
              <a:off x="5103024" y="2330383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 sz="6000"/>
              <a:t>비디오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lvl="0" indent="0">
              <a:buNone/>
              <a:defRPr/>
            </a:pPr>
            <a:r>
              <a:rPr lang="en-US" altLang="ko-KR" sz="2200" b="1">
                <a:latin typeface="+mj-lt"/>
                <a:ea typeface="+mn-ea"/>
                <a:cs typeface="+mn-cs"/>
              </a:rPr>
              <a:t>&lt;!DOCTYPE html&gt;</a:t>
            </a:r>
            <a:endParaRPr lang="en-US" altLang="ko-KR" sz="2200" b="1"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"trailer.ogv"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'video/ogg'</a:t>
            </a: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&lt;p&gt;</a:t>
            </a:r>
            <a:r>
              <a:rPr lang="en-US" altLang="ko-KR" sz="2200" b="1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&lt;/p&gt;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  <a:endParaRPr lang="en-US" altLang="ko-KR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59126" y="5949736"/>
            <a:ext cx="6849034" cy="24163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1424</ep:Words>
  <ep:PresentationFormat>사용자 지정</ep:PresentationFormat>
  <ep:Paragraphs>325</ep:Paragraphs>
  <ep:Slides>40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1_Crayons</vt:lpstr>
      <vt:lpstr>슬라이드 1</vt:lpstr>
      <vt:lpstr>웹브라우저와 멀티미디어</vt:lpstr>
      <vt:lpstr>오디오 파일 형식</vt:lpstr>
      <vt:lpstr>&lt;audio&gt; 요소의 속성</vt:lpstr>
      <vt:lpstr>오디오 예제1(1/2)</vt:lpstr>
      <vt:lpstr>오디오 예제1(2/2)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입력 양식의 작동 방식</vt:lpstr>
      <vt:lpstr>HTML 양식(form)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이메일 입력 예제</vt:lpstr>
      <vt:lpstr>전화번호 입력 예제</vt:lpstr>
      <vt:lpstr>숫자 입력 예제</vt:lpstr>
      <vt:lpstr>날짜 입력 예제</vt:lpstr>
      <vt:lpstr>색상 입력 예제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2024-07-17T03:35:59.947</dcterms:modified>
  <cp:revision>1392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