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2538" y="-84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1"/>
        <p:guide pos="2235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Relationship Id="rId9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05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err="1" smtClean="0">
                <a:latin typeface="+mj-lt"/>
              </a:rPr>
              <a:t>박스모델과</a:t>
            </a:r>
            <a:r>
              <a:rPr lang="ko-KR" altLang="en-US" dirty="0" smtClean="0">
                <a:latin typeface="+mj-lt"/>
              </a:rPr>
              <a:t> 응용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border-* (-style, -width, -color, -radius)</a:t>
            </a:r>
            <a:endParaRPr lang="en-US" altLang="ko-KR" sz="248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1" y="2407150"/>
            <a:ext cx="3949438" cy="5868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37" y="2407150"/>
            <a:ext cx="3557948" cy="31114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37" y="5936052"/>
            <a:ext cx="3417224" cy="18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223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/>
              <a:t>마진과 패딩</a:t>
            </a:r>
            <a:endParaRPr lang="ko-KR" altLang="en-US" sz="55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6" name="내용 개체 틀 3"/>
          <p:cNvGraphicFramePr/>
          <p:nvPr/>
        </p:nvGraphicFramePr>
        <p:xfrm>
          <a:off x="752275" y="1767525"/>
          <a:ext cx="10264691" cy="6510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8450"/>
                <a:gridCol w="109556"/>
                <a:gridCol w="5106685"/>
              </a:tblGrid>
              <a:tr h="449433">
                <a:tc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마진</a:t>
                      </a:r>
                      <a:r>
                        <a:rPr lang="en-US" altLang="ko-KR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(margin)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패딩</a:t>
                      </a:r>
                      <a:r>
                        <a:rPr lang="en-US" altLang="ko-KR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(padding)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테두리 밖 영역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내용과 테두리 사이의 영역</a:t>
                      </a: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음수 값 허용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음수 값 허용하지 않음</a:t>
                      </a: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7832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a</a:t>
                      </a: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uto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지정</a:t>
                      </a:r>
                      <a:r>
                        <a:rPr lang="ko-KR" altLang="en-US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시 브라우저가 계산하여 설정</a:t>
                      </a:r>
                      <a:endParaRPr lang="en-US" altLang="ko-KR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28163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margin collapse(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붕괴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)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현상</a:t>
                      </a: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상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하</a:t>
                      </a:r>
                      <a:r>
                        <a:rPr lang="en-US" altLang="ko-KR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margin</a:t>
                      </a:r>
                      <a:r>
                        <a:rPr lang="ko-KR" altLang="en-US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이 겹칠 때</a:t>
                      </a:r>
                      <a:r>
                        <a:rPr lang="en-US" altLang="ko-KR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더 큰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한쪽의 값만 적용하는 브라우저 규칙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box-sizing</a:t>
                      </a:r>
                      <a:endParaRPr lang="en-US" altLang="ko-KR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indent="0" algn="just" defTabSz="1188134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너비를</a:t>
                      </a:r>
                      <a:r>
                        <a:rPr lang="en-US" altLang="ko-KR" sz="2000" b="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어떤 기준으로 계산할 지 결정하는 속성 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(default: content-box)</a:t>
                      </a:r>
                      <a:endParaRPr lang="en-US" altLang="ko-KR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 gridSpan="3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p</a:t>
                      </a: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x, pt, cm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,</a:t>
                      </a: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% 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단위 사용</a:t>
                      </a:r>
                      <a:endParaRPr lang="ko-KR" alt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1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 gridSpan="3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Inherit</a:t>
                      </a: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으로 지정하면 부모 요소로부터 상속 받는다</a:t>
                      </a: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1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64064"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000" b="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 rot="0">
            <a:off x="956940" y="5840961"/>
            <a:ext cx="4577946" cy="2307462"/>
            <a:chOff x="956940" y="5840961"/>
            <a:chExt cx="4577946" cy="230746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91269" y="6125213"/>
              <a:ext cx="1941941" cy="52113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129037" y="5840961"/>
              <a:ext cx="2405849" cy="108963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56940" y="7062573"/>
              <a:ext cx="1935592" cy="4623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129037" y="7062573"/>
              <a:ext cx="2295525" cy="1085850"/>
            </a:xfrm>
            <a:prstGeom prst="rect">
              <a:avLst/>
            </a:prstGeom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3284186" y="7256888"/>
              <a:ext cx="259114" cy="2510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grpSp>
        <p:nvGrpSpPr>
          <p:cNvPr id="33" name="그룹 32"/>
          <p:cNvGrpSpPr/>
          <p:nvPr/>
        </p:nvGrpSpPr>
        <p:grpSpPr>
          <a:xfrm rot="0">
            <a:off x="6156244" y="5722521"/>
            <a:ext cx="4502095" cy="2420185"/>
            <a:chOff x="6156244" y="5722521"/>
            <a:chExt cx="4502095" cy="2420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156244" y="6015641"/>
              <a:ext cx="1963518" cy="4974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494902" y="5722521"/>
              <a:ext cx="2146923" cy="80538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156244" y="7157668"/>
              <a:ext cx="2001546" cy="47814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513008" y="6650775"/>
              <a:ext cx="2145331" cy="1491931"/>
            </a:xfrm>
            <a:prstGeom prst="rect">
              <a:avLst/>
            </a:prstGeom>
          </p:spPr>
        </p:pic>
        <p:cxnSp>
          <p:nvCxnSpPr>
            <p:cNvPr id="25" name="직선 화살표 연결선 24"/>
            <p:cNvCxnSpPr/>
            <p:nvPr/>
          </p:nvCxnSpPr>
          <p:spPr>
            <a:xfrm>
              <a:off x="8513219" y="6656684"/>
              <a:ext cx="275181" cy="3283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green;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p</a:t>
            </a:r>
            <a:r>
              <a:rPr lang="en-US" altLang="ko-KR" i="1" dirty="0" err="1"/>
              <a:t>.ex1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gold;</a:t>
            </a:r>
          </a:p>
          <a:p>
            <a:r>
              <a:rPr lang="en-US" altLang="ko-KR" dirty="0"/>
              <a:t>  border-style: </a:t>
            </a:r>
            <a:r>
              <a:rPr lang="en-US" altLang="ko-KR" i="1" dirty="0"/>
              <a:t>double;</a:t>
            </a:r>
          </a:p>
          <a:p>
            <a:r>
              <a:rPr lang="en-US" altLang="ko-KR" dirty="0"/>
              <a:t> 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&lt;div&gt;</a:t>
            </a:r>
          </a:p>
          <a:p>
            <a:r>
              <a:rPr lang="en-US" altLang="ko-KR" dirty="0"/>
              <a:t>    &lt;p class=</a:t>
            </a:r>
            <a:r>
              <a:rPr lang="en-US" altLang="ko-KR" i="1" dirty="0"/>
              <a:t>"</a:t>
            </a:r>
            <a:r>
              <a:rPr lang="en-US" altLang="ko-KR" i="1" dirty="0" err="1"/>
              <a:t>ex1</a:t>
            </a:r>
            <a:r>
              <a:rPr lang="en-US" altLang="ko-KR" i="1" dirty="0"/>
              <a:t>"&gt;padding: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;&lt;/p&gt;</a:t>
            </a:r>
          </a:p>
          <a:p>
            <a:r>
              <a:rPr lang="en-US" altLang="ko-KR" dirty="0"/>
              <a:t>  &lt;/div&gt;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40" y="2372518"/>
            <a:ext cx="5232038" cy="214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/>
                <a:ea typeface="나눔고딕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/>
                <a:ea typeface="나눔고딕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en-US" altLang="ko-KR" sz="3000" kern="0"/>
              <a:t>CSS </a:t>
            </a:r>
            <a:r>
              <a:rPr lang="ko-KR" altLang="en-US" sz="3000" kern="0"/>
              <a:t>배경 속성 </a:t>
            </a:r>
            <a:r>
              <a:rPr lang="en-US" altLang="ko-KR" sz="3000" kern="0"/>
              <a:t>– HTML </a:t>
            </a:r>
            <a:r>
              <a:rPr lang="ko-KR" altLang="en-US" sz="3000" kern="0"/>
              <a:t>요소의 배경 효과를 정의</a:t>
            </a:r>
            <a:endParaRPr lang="ko-KR" altLang="en-US" sz="3000" kern="0"/>
          </a:p>
          <a:p>
            <a:pPr lvl="1" eaLnBrk="1" hangingPunct="1">
              <a:defRPr/>
            </a:pPr>
            <a:endParaRPr lang="en-US" altLang="ko-KR" sz="2480" ker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41927" y="2440865"/>
          <a:ext cx="10376960" cy="51155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22073"/>
                <a:gridCol w="7054887"/>
              </a:tblGrid>
              <a:tr h="757019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속성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40198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background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모든 배경 속성을 약식으로 정의</a:t>
                      </a:r>
                      <a:endParaRPr lang="ko-KR" altLang="en-US" sz="2000" kern="0" spc="0"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lvl="1" indent="0" algn="just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000" i="1"/>
                        <a:t>color image position/size repeat origin clip attachment</a:t>
                      </a:r>
                      <a:endParaRPr lang="en-US" altLang="ko-KR" sz="2000" kern="0"/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</a:tr>
              <a:tr h="443697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background-color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사용할 배경색 지정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443697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background-image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사용할 하나 이상의 배경 이미지를 지정</a:t>
                      </a:r>
                      <a:endParaRPr lang="en-US" altLang="ko-KR" sz="2000" kern="0" spc="0"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443697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background-position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배경 이미지의 위치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443697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</a:t>
                      </a: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ackground-size</a:t>
                      </a:r>
                      <a:endParaRPr lang="en-US" sz="2000" kern="0" spc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배경 이미지의 크기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443697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background-repeat</a:t>
                      </a:r>
                      <a:endParaRPr lang="en-US" sz="2000" kern="0" spc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배경 이미지의 반복 방법을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443697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background-origin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배경 이미지가 위치할 시작점 지정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border-box / padding-box / content-box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443697"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background-attachment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배경 이미지의 고정</a:t>
                      </a:r>
                      <a:r>
                        <a:rPr lang="en-US" altLang="ko-KR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2000" kern="0" spc="0">
                          <a:effectLst/>
                          <a:latin typeface="나눔고딕"/>
                          <a:ea typeface="나눔고딕"/>
                          <a:cs typeface="+mn-cs"/>
                        </a:rPr>
                        <a:t> 스크롤 여부 설정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</a:t>
            </a:r>
            <a:r>
              <a:rPr lang="ko-KR" altLang="en-US" sz="5500">
                <a:latin typeface="+mj-lt"/>
              </a:rPr>
              <a:t> 배경</a:t>
            </a:r>
            <a:endParaRPr lang="ko-KR" altLang="en-US" sz="55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설정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background-image : </a:t>
            </a:r>
            <a:r>
              <a:rPr lang="ko-KR" altLang="en-US" sz="3000" kern="0" dirty="0" smtClean="0"/>
              <a:t>하나 이상의 배경 이미지 설정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kern="0" dirty="0" smtClean="0"/>
              <a:t>기본적으로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왼쪽 상단 모서리에 배치되며</a:t>
            </a:r>
            <a:r>
              <a:rPr lang="en-US" altLang="ko-KR" sz="2400" kern="0" dirty="0" smtClean="0"/>
              <a:t>, </a:t>
            </a:r>
            <a:r>
              <a:rPr lang="ko-KR" altLang="en-US" sz="2400" kern="0" dirty="0" smtClean="0"/>
              <a:t>가로 및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세로로 반복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Tip. </a:t>
            </a:r>
            <a:r>
              <a:rPr lang="ko-KR" altLang="en-US" sz="2400" kern="0" dirty="0" smtClean="0"/>
              <a:t>배경 이미지를 대체할 배경색을 항상 설정</a:t>
            </a:r>
            <a:endParaRPr lang="en-US" altLang="ko-KR" sz="2400" kern="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06" y="3445668"/>
            <a:ext cx="8808686" cy="23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1408906" y="5985409"/>
            <a:ext cx="8808686" cy="2358231"/>
            <a:chOff x="1408906" y="5723721"/>
            <a:chExt cx="8808686" cy="235823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906" y="5723721"/>
              <a:ext cx="8808686" cy="2358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/>
            <p:cNvSpPr/>
            <p:nvPr/>
          </p:nvSpPr>
          <p:spPr bwMode="auto">
            <a:xfrm>
              <a:off x="1836651" y="6998787"/>
              <a:ext cx="1376449" cy="240213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9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 sz="5500">
                <a:latin typeface="+mj-lt"/>
              </a:rPr>
              <a:t>배경 이미지 크기</a:t>
            </a:r>
            <a:endParaRPr lang="ko-KR" altLang="en-US" sz="5500">
              <a:latin typeface="+mj-lt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/>
                <a:ea typeface="나눔고딕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/>
                <a:ea typeface="나눔고딕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defRPr/>
            </a:pPr>
            <a:r>
              <a:rPr lang="en-US" altLang="ko-KR" sz="3000" kern="0"/>
              <a:t>background-size</a:t>
            </a:r>
            <a:endParaRPr lang="en-US" altLang="ko-KR" sz="3000" kern="0"/>
          </a:p>
          <a:p>
            <a:pPr lvl="1" eaLnBrk="1" hangingPunct="1">
              <a:defRPr/>
            </a:pPr>
            <a:r>
              <a:rPr lang="en-US" altLang="ko-KR" sz="2400" kern="0"/>
              <a:t>auto : </a:t>
            </a:r>
            <a:r>
              <a:rPr lang="ko-KR" altLang="en-US" sz="2400" kern="0"/>
              <a:t>배경 이미지를 원래 크기로 표시</a:t>
            </a:r>
            <a:endParaRPr lang="ko-KR" altLang="en-US" sz="2400" kern="0"/>
          </a:p>
          <a:p>
            <a:pPr lvl="1" eaLnBrk="1" hangingPunct="1">
              <a:defRPr/>
            </a:pPr>
            <a:r>
              <a:rPr lang="en-US" altLang="ko-KR" sz="2400" kern="0"/>
              <a:t>cover : </a:t>
            </a:r>
            <a:r>
              <a:rPr lang="ko-KR" altLang="en-US" sz="2400" kern="0"/>
              <a:t>배경 이미지를 표현 영역에 맞게 자르거나 늘려서 표시</a:t>
            </a:r>
            <a:endParaRPr lang="ko-KR" altLang="en-US" sz="2400" kern="0"/>
          </a:p>
          <a:p>
            <a:pPr lvl="1" eaLnBrk="1" hangingPunct="1">
              <a:defRPr/>
            </a:pPr>
            <a:r>
              <a:rPr lang="en-US" altLang="ko-KR" sz="2400" kern="0"/>
              <a:t>contain : </a:t>
            </a:r>
            <a:r>
              <a:rPr lang="ko-KR" altLang="en-US" sz="2400" kern="0"/>
              <a:t>배경 이미지가 영역 안에서 온전히 보이도록 크기 조정</a:t>
            </a:r>
            <a:endParaRPr lang="ko-KR" altLang="en-US" sz="2400" kern="0"/>
          </a:p>
          <a:p>
            <a:pPr marL="594067" lvl="1" indent="0" eaLnBrk="1" hangingPunct="1">
              <a:buNone/>
              <a:defRPr/>
            </a:pPr>
            <a:endParaRPr lang="en-US" altLang="ko-KR" sz="2480" kern="0"/>
          </a:p>
          <a:p>
            <a:pPr lvl="1" eaLnBrk="1" hangingPunct="1">
              <a:defRPr/>
            </a:pPr>
            <a:endParaRPr lang="en-US" altLang="ko-KR" sz="2480" kern="0"/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14638" y="3990879"/>
            <a:ext cx="10225205" cy="22824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3922007"/>
              </p:ext>
            </p:extLst>
          </p:nvPr>
        </p:nvGraphicFramePr>
        <p:xfrm>
          <a:off x="658437" y="1765885"/>
          <a:ext cx="10609932" cy="2762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0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줄로 작성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list-style-type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list-style-position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list-style-image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앞 기호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이미지로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마커를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배치할 위치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outside)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disc / decimal)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리스트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9" y="4841290"/>
            <a:ext cx="8707482" cy="3524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/>
          <p:nvPr/>
        </p:nvSpPr>
        <p:spPr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/>
              <a:buNone/>
              <a:defRPr kumimoji="1" sz="1800" b="1">
                <a:latin typeface="나눔고딕코딩"/>
                <a:ea typeface="나눔고딕코딩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>
              <a:defRPr/>
            </a:pPr>
            <a:r>
              <a:rPr lang="en-US" altLang="ko-KR"/>
              <a:t>&lt;style&gt;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ul { 					ul li a {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list-style: </a:t>
            </a:r>
            <a:r>
              <a:rPr lang="en-US" altLang="ko-KR" i="1"/>
              <a:t>none;				</a:t>
            </a:r>
            <a:r>
              <a:rPr lang="en-US" altLang="ko-KR"/>
              <a:t>text-decoration: </a:t>
            </a:r>
            <a:r>
              <a:rPr lang="en-US" altLang="ko-KR" i="1"/>
              <a:t>none;</a:t>
            </a:r>
            <a:endParaRPr lang="en-US" altLang="ko-KR" i="1"/>
          </a:p>
          <a:p>
            <a:pPr lvl="0">
              <a:defRPr/>
            </a:pPr>
            <a:r>
              <a:rPr lang="en-US" altLang="ko-KR"/>
              <a:t>  text-align: </a:t>
            </a:r>
            <a:r>
              <a:rPr lang="en-US" altLang="ko-KR" i="1"/>
              <a:t>center;			  	</a:t>
            </a:r>
            <a:r>
              <a:rPr lang="en-US" altLang="ko-KR"/>
              <a:t>color: </a:t>
            </a:r>
            <a:r>
              <a:rPr lang="en-US" altLang="ko-KR" i="1"/>
              <a:t>black;</a:t>
            </a:r>
            <a:endParaRPr lang="en-US" altLang="ko-KR" i="1"/>
          </a:p>
          <a:p>
            <a:pPr lvl="0">
              <a:defRPr/>
            </a:pPr>
            <a:r>
              <a:rPr lang="en-US" altLang="ko-KR"/>
              <a:t>  border-top: </a:t>
            </a:r>
            <a:r>
              <a:rPr lang="en-US" altLang="ko-KR" i="1"/>
              <a:t>4px inset red;		</a:t>
            </a:r>
            <a:r>
              <a:rPr lang="en-US" altLang="ko-KR"/>
              <a:t>}</a:t>
            </a:r>
            <a:endParaRPr lang="en-US" altLang="ko-KR"/>
          </a:p>
          <a:p>
            <a:pPr lvl="0">
              <a:defRPr/>
            </a:pPr>
            <a:r>
              <a:rPr lang="en-US" altLang="ko-KR" i="1"/>
              <a:t> </a:t>
            </a:r>
            <a:r>
              <a:rPr lang="sv-SE" altLang="ko-KR"/>
              <a:t> border-bottom: </a:t>
            </a:r>
            <a:r>
              <a:rPr lang="sv-SE" altLang="ko-KR" i="1"/>
              <a:t>4px inset red;		</a:t>
            </a:r>
            <a:r>
              <a:rPr lang="en-US" altLang="ko-KR"/>
              <a:t>ul li a</a:t>
            </a:r>
            <a:r>
              <a:rPr lang="en-US" altLang="ko-KR" i="1"/>
              <a:t>:hover {</a:t>
            </a:r>
            <a:endParaRPr lang="en-US" altLang="ko-KR" i="1"/>
          </a:p>
          <a:p>
            <a:pPr lvl="0">
              <a:defRPr/>
            </a:pPr>
            <a:r>
              <a:rPr lang="en-US" altLang="ko-KR"/>
              <a:t>  padding: </a:t>
            </a:r>
            <a:r>
              <a:rPr lang="en-US" altLang="ko-KR" i="1"/>
              <a:t>10px 0;				  </a:t>
            </a:r>
            <a:r>
              <a:rPr lang="en-US" altLang="ko-KR"/>
              <a:t>text-decoration: </a:t>
            </a:r>
            <a:r>
              <a:rPr lang="en-US" altLang="ko-KR" i="1"/>
              <a:t>underline; </a:t>
            </a:r>
            <a:endParaRPr lang="en-US" altLang="ko-KR" i="1"/>
          </a:p>
          <a:p>
            <a:pPr lvl="0">
              <a:defRPr/>
            </a:pPr>
            <a:r>
              <a:rPr lang="en-US" altLang="ko-KR"/>
              <a:t>}					}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ul li { 					&lt;/style&gt;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display: </a:t>
            </a:r>
            <a:r>
              <a:rPr lang="en-US" altLang="ko-KR" i="1"/>
              <a:t>inline;</a:t>
            </a:r>
            <a:endParaRPr lang="en-US" altLang="ko-KR" i="1"/>
          </a:p>
          <a:p>
            <a:pPr lvl="0">
              <a:defRPr/>
            </a:pPr>
            <a:r>
              <a:rPr lang="en-US" altLang="ko-KR" i="1"/>
              <a:t> </a:t>
            </a:r>
            <a:r>
              <a:rPr lang="en-US" altLang="ko-KR"/>
              <a:t> text-transform: </a:t>
            </a:r>
            <a:r>
              <a:rPr lang="en-US" altLang="ko-KR" i="1"/>
              <a:t>uppercase;</a:t>
            </a:r>
            <a:endParaRPr lang="en-US" altLang="ko-KR" i="1"/>
          </a:p>
          <a:p>
            <a:pPr lvl="0">
              <a:defRPr/>
            </a:pPr>
            <a:r>
              <a:rPr lang="en-US" altLang="ko-KR" i="1"/>
              <a:t> </a:t>
            </a:r>
            <a:r>
              <a:rPr lang="en-US" altLang="ko-KR"/>
              <a:t> padding : </a:t>
            </a:r>
            <a:r>
              <a:rPr lang="en-US" altLang="ko-KR" i="1"/>
              <a:t>0 10px;</a:t>
            </a:r>
            <a:endParaRPr lang="en-US" altLang="ko-KR" i="1"/>
          </a:p>
          <a:p>
            <a:pPr lvl="0">
              <a:defRPr/>
            </a:pPr>
            <a:r>
              <a:rPr lang="en-US" altLang="ko-KR"/>
              <a:t>  letter-spacing: </a:t>
            </a:r>
            <a:r>
              <a:rPr lang="en-US" altLang="ko-KR" i="1"/>
              <a:t>10px;</a:t>
            </a:r>
            <a:endParaRPr lang="en-US" altLang="ko-KR" i="1"/>
          </a:p>
          <a:p>
            <a:pPr lvl="0">
              <a:defRPr/>
            </a:pPr>
            <a:r>
              <a:rPr lang="en-US" altLang="ko-KR"/>
              <a:t>}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 i="1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 i="1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 sz="5500">
                <a:latin typeface="+mj-lt"/>
              </a:rPr>
              <a:t>리스트 예제</a:t>
            </a:r>
            <a:endParaRPr lang="ko-KR" altLang="en-US" sz="550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6324" y="6739938"/>
            <a:ext cx="8285963" cy="1051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CSS Box Model : </a:t>
            </a:r>
            <a:r>
              <a:rPr lang="ko-KR" altLang="en-US" sz="3000" dirty="0" smtClean="0"/>
              <a:t>모든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요소들은 </a:t>
            </a:r>
            <a:r>
              <a:rPr lang="ko-KR" altLang="en-US" sz="3000" dirty="0"/>
              <a:t>박스</a:t>
            </a:r>
            <a:r>
              <a:rPr lang="en-US" altLang="ko-KR" sz="3000" dirty="0"/>
              <a:t>(</a:t>
            </a:r>
            <a:r>
              <a:rPr lang="ko-KR" altLang="en-US" sz="3000" dirty="0"/>
              <a:t>사각형</a:t>
            </a:r>
            <a:r>
              <a:rPr lang="en-US" altLang="ko-KR" sz="3000" dirty="0"/>
              <a:t>) </a:t>
            </a:r>
            <a:r>
              <a:rPr lang="ko-KR" altLang="en-US" sz="3000" dirty="0" smtClean="0"/>
              <a:t>형태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CSS</a:t>
            </a:r>
            <a:r>
              <a:rPr lang="ko-KR" altLang="en-US" sz="2400" dirty="0" smtClean="0"/>
              <a:t>는 박스의 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테두리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하나의 박스는 네 영역으로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이루어진다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- </a:t>
            </a:r>
            <a:r>
              <a:rPr lang="ko-KR" altLang="en-US" sz="2200" dirty="0" smtClean="0"/>
              <a:t>바깥 여백</a:t>
            </a:r>
            <a:r>
              <a:rPr lang="en-US" altLang="ko-KR" sz="2200" dirty="0" smtClean="0"/>
              <a:t>(margin), </a:t>
            </a:r>
            <a:r>
              <a:rPr lang="ko-KR" altLang="en-US" sz="2200" dirty="0" smtClean="0"/>
              <a:t>테두리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콘텐츠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안쪽 여백</a:t>
            </a:r>
            <a:r>
              <a:rPr lang="en-US" altLang="ko-KR" sz="2200" dirty="0" smtClean="0"/>
              <a:t>(padding)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(1/5)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376606" y="6025031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Content : </a:t>
            </a:r>
            <a:r>
              <a:rPr lang="ko-KR" altLang="en-US" sz="2400" dirty="0" smtClean="0">
                <a:latin typeface="+mj-lt"/>
              </a:rPr>
              <a:t>상자의 내용물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ko-KR" altLang="en-US" sz="2400" dirty="0" smtClean="0">
                <a:latin typeface="+mj-lt"/>
              </a:rPr>
              <a:t>텍스트와 이미지가 표시되는 영역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Padding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Border</a:t>
            </a:r>
            <a:r>
              <a:rPr lang="ko-KR" altLang="en-US" sz="2400" dirty="0" smtClean="0">
                <a:latin typeface="+mj-lt"/>
              </a:rPr>
              <a:t>사이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Border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Padding</a:t>
            </a:r>
            <a:r>
              <a:rPr lang="ko-KR" altLang="en-US" sz="2400" dirty="0" smtClean="0">
                <a:latin typeface="+mj-lt"/>
              </a:rPr>
              <a:t>을 감싸는 테두리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Margin : Border</a:t>
            </a:r>
            <a:r>
              <a:rPr lang="ko-KR" altLang="en-US" sz="2400" dirty="0" smtClean="0">
                <a:latin typeface="+mj-lt"/>
              </a:rPr>
              <a:t>밖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(2/5)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45" y="1868785"/>
            <a:ext cx="8620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요소에 </a:t>
            </a:r>
            <a:r>
              <a:rPr lang="ko-KR" altLang="en-US" dirty="0" smtClean="0"/>
              <a:t>배경색과 </a:t>
            </a:r>
            <a:r>
              <a:rPr lang="ko-KR" altLang="en-US" dirty="0"/>
              <a:t>배경 이미지가 설정되어 있는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패딩은 </a:t>
            </a:r>
            <a:r>
              <a:rPr lang="ko-KR" altLang="en-US" dirty="0"/>
              <a:t>투명하므로 배경 이미지와 배경색이 보이게 된다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45196" y="76704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(3/5)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99" y="3677566"/>
            <a:ext cx="5044281" cy="45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border, padding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84" y="2657662"/>
            <a:ext cx="9180512" cy="5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861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박스의 크기 계산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높이</a:t>
            </a:r>
            <a:r>
              <a:rPr lang="en-US" altLang="ko-KR" sz="2400" dirty="0" smtClean="0"/>
              <a:t>(height)</a:t>
            </a:r>
            <a:r>
              <a:rPr lang="ko-KR" altLang="en-US" sz="2400" dirty="0" smtClean="0"/>
              <a:t> 및 너비</a:t>
            </a:r>
            <a:r>
              <a:rPr lang="en-US" altLang="ko-KR" sz="2400" dirty="0" smtClean="0"/>
              <a:t>(width)</a:t>
            </a:r>
            <a:r>
              <a:rPr lang="ko-KR" altLang="en-US" sz="2400" dirty="0" smtClean="0"/>
              <a:t> 속성에는 </a:t>
            </a:r>
            <a:r>
              <a:rPr lang="en-US" altLang="ko-KR" sz="2400" dirty="0" smtClean="0"/>
              <a:t>padding, border, margin </a:t>
            </a:r>
            <a:r>
              <a:rPr lang="ko-KR" altLang="en-US" sz="2400" dirty="0" smtClean="0"/>
              <a:t>값이 포함되지 않음</a:t>
            </a:r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1"/>
            <a:r>
              <a:rPr lang="ko-KR" altLang="en-US" sz="2400" dirty="0" smtClean="0"/>
              <a:t>요소의 전체 크기 계산 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 content </a:t>
            </a:r>
            <a:r>
              <a:rPr lang="ko-KR" altLang="en-US" sz="2400" dirty="0" smtClean="0"/>
              <a:t>너비 </a:t>
            </a:r>
            <a:r>
              <a:rPr lang="en-US" altLang="ko-KR" sz="2400" dirty="0" smtClean="0"/>
              <a:t>+ padding, border, margin </a:t>
            </a:r>
            <a:r>
              <a:rPr lang="ko-KR" altLang="en-US" sz="2400" dirty="0" smtClean="0"/>
              <a:t>값을 추가해야 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(4/5)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14141" y="5966615"/>
            <a:ext cx="5024759" cy="1932782"/>
            <a:chOff x="2729706" y="3566318"/>
            <a:chExt cx="6155867" cy="24153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706" y="3566318"/>
              <a:ext cx="6155867" cy="24153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3509" y="4089400"/>
              <a:ext cx="5148491" cy="13716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1609" y="4132692"/>
              <a:ext cx="5072291" cy="12931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10" y="4539886"/>
              <a:ext cx="4288988" cy="481806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058" y="5966615"/>
            <a:ext cx="2463766" cy="19327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058" y="2883229"/>
            <a:ext cx="2463766" cy="193278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825373" y="3028112"/>
            <a:ext cx="5326047" cy="1373459"/>
            <a:chOff x="1825373" y="3028112"/>
            <a:chExt cx="5326047" cy="137345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5373" y="4018915"/>
              <a:ext cx="3528938" cy="38265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6063" y="3028112"/>
              <a:ext cx="2945357" cy="91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sz="3000"/>
              <a:t>박스</a:t>
            </a:r>
            <a:r>
              <a:rPr lang="en-US" altLang="ko-KR" sz="3000"/>
              <a:t> </a:t>
            </a:r>
            <a:r>
              <a:rPr lang="ko-KR" altLang="en-US" sz="3000"/>
              <a:t>그림자</a:t>
            </a:r>
            <a:r>
              <a:rPr lang="en-US" altLang="ko-KR" sz="3000"/>
              <a:t>(box-shadow)</a:t>
            </a:r>
            <a:endParaRPr lang="en-US" altLang="ko-KR" sz="3000"/>
          </a:p>
          <a:p>
            <a:pPr lvl="1">
              <a:defRPr/>
            </a:pPr>
            <a:r>
              <a:rPr lang="en-US" altLang="ko-KR" sz="2400"/>
              <a:t>offset-x,</a:t>
            </a:r>
            <a:r>
              <a:rPr lang="ko-KR" altLang="en-US" sz="2400"/>
              <a:t> </a:t>
            </a:r>
            <a:r>
              <a:rPr lang="en-US" altLang="ko-KR" sz="2400"/>
              <a:t>offset-y,</a:t>
            </a:r>
            <a:r>
              <a:rPr lang="ko-KR" altLang="en-US" sz="2400"/>
              <a:t> blur-radius</a:t>
            </a:r>
            <a:r>
              <a:rPr lang="en-US" altLang="ko-KR" sz="2400"/>
              <a:t>(</a:t>
            </a:r>
            <a:r>
              <a:rPr lang="ko-KR" altLang="en-US" sz="2400"/>
              <a:t>숫자 높을수록 더 흐려짐</a:t>
            </a:r>
            <a:r>
              <a:rPr lang="en-US" altLang="ko-KR" sz="2400"/>
              <a:t>),</a:t>
            </a:r>
            <a:r>
              <a:rPr lang="ko-KR" altLang="en-US" sz="2400"/>
              <a:t>  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spread-radiuscolor(그림</a:t>
            </a:r>
            <a:r>
              <a:rPr lang="ko-KR" altLang="en-US" sz="2400"/>
              <a:t>자</a:t>
            </a:r>
            <a:r>
              <a:rPr lang="en-US" altLang="ko-KR" sz="2400"/>
              <a:t> 확대축소)</a:t>
            </a:r>
            <a:r>
              <a:rPr lang="ko-KR" altLang="en-US" sz="2400"/>
              <a:t>  color</a:t>
            </a:r>
            <a:endParaRPr lang="ko-KR" altLang="en-US" sz="2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</a:t>
            </a:r>
            <a:r>
              <a:rPr lang="ko-KR" altLang="en-US" sz="5500">
                <a:latin typeface="+mj-lt"/>
              </a:rPr>
              <a:t> 박스 모델</a:t>
            </a:r>
            <a:r>
              <a:rPr lang="en-US" altLang="ko-KR" sz="5500">
                <a:latin typeface="+mj-lt"/>
              </a:rPr>
              <a:t>(5/5)</a:t>
            </a:r>
            <a:endParaRPr lang="ko-KR" altLang="en-US" sz="5500">
              <a:latin typeface="+mj-lt"/>
            </a:endParaRPr>
          </a:p>
        </p:txBody>
      </p:sp>
      <p:sp>
        <p:nvSpPr>
          <p:cNvPr id="15" name="내용 개체 틀 2"/>
          <p:cNvSpPr txBox="1"/>
          <p:nvPr/>
        </p:nvSpPr>
        <p:spPr>
          <a:xfrm>
            <a:off x="428150" y="3665794"/>
            <a:ext cx="11144574" cy="451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/>
              <a:buNone/>
              <a:defRPr kumimoji="1" sz="1800" b="1">
                <a:latin typeface="나눔고딕코딩"/>
                <a:ea typeface="나눔고딕코딩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>
              <a:defRPr/>
            </a:pPr>
            <a:r>
              <a:rPr lang="en-US" altLang="ko-KR" sz="2200">
                <a:latin typeface="+mj-lt"/>
              </a:rPr>
              <a:t>&lt;head&gt;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&lt;style&gt; 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div {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width: 300px;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height: 100px;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padding: 15px;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background-color: coral;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  box-shadow: 10px 10px 5px lightblue;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}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&lt;/style&gt;</a:t>
            </a:r>
            <a:endParaRPr lang="en-US" altLang="ko-KR" sz="2200">
              <a:latin typeface="+mj-lt"/>
            </a:endParaRPr>
          </a:p>
          <a:p>
            <a:pPr lvl="0">
              <a:defRPr/>
            </a:pPr>
            <a:r>
              <a:rPr lang="en-US" altLang="ko-KR" sz="2200">
                <a:latin typeface="+mj-lt"/>
              </a:rPr>
              <a:t>&lt;/head&gt;</a:t>
            </a:r>
            <a:endParaRPr lang="ko-KR" altLang="en-US" sz="220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9966" y="3620013"/>
            <a:ext cx="4958825" cy="2221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j-lt"/>
              </a:rPr>
              <a:t>CSS</a:t>
            </a:r>
            <a:r>
              <a:rPr lang="ko-KR" altLang="en-US">
                <a:latin typeface="+mj-lt"/>
              </a:rPr>
              <a:t> 박스 모델</a:t>
            </a:r>
            <a:r>
              <a:rPr lang="en-US" altLang="ko-KR">
                <a:latin typeface="+mj-lt"/>
              </a:rPr>
              <a:t>6</a:t>
            </a:r>
            <a:endParaRPr lang="en-US" altLang="ko-KR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box-shadow: 0 -15px 5px -2px red;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#d2:hover { </a:t>
            </a:r>
            <a:r>
              <a:rPr lang="ko-KR" altLang="en-US"/>
              <a:t>box-shadow: 0 0 10px 5px pink;</a:t>
            </a:r>
            <a:r>
              <a:rPr lang="en-US" altLang="ko-KR"/>
              <a:t> }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box-shadow: 0 -5px 5px 1px orange,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          -5px 0 5px 1px green,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          5px 0 5px 1px red;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8728" y="2277074"/>
            <a:ext cx="4220435" cy="1748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608" y="4681066"/>
            <a:ext cx="5706271" cy="1361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35376" y="5760160"/>
            <a:ext cx="3764081" cy="2444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 : </a:t>
            </a:r>
            <a:r>
              <a:rPr lang="ko-KR" altLang="en-US" sz="3000" dirty="0" smtClean="0"/>
              <a:t>테두리 속성을 사용해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</a:t>
            </a:r>
            <a:endParaRPr lang="en-US" altLang="ko-KR" sz="3000" dirty="0" smtClean="0"/>
          </a:p>
          <a:p>
            <a:r>
              <a:rPr lang="en-US" altLang="ko-KR" sz="3000" dirty="0" smtClean="0"/>
              <a:t>style </a:t>
            </a:r>
            <a:r>
              <a:rPr lang="ko-KR" altLang="en-US" sz="3000" dirty="0" smtClean="0"/>
              <a:t>속성을 기본으로 지정해야 </a:t>
            </a:r>
            <a:r>
              <a:rPr lang="en-US" altLang="ko-KR" sz="3000" dirty="0" smtClean="0"/>
              <a:t>color, width </a:t>
            </a:r>
            <a:r>
              <a:rPr lang="ko-KR" altLang="en-US" sz="3000" dirty="0" smtClean="0"/>
              <a:t>속성도 적용됨</a:t>
            </a:r>
            <a:endParaRPr lang="en-US" altLang="ko-KR" sz="2400" dirty="0" smtClean="0"/>
          </a:p>
          <a:p>
            <a:r>
              <a:rPr lang="ko-KR" altLang="en-US" sz="3000" u="sng" dirty="0" smtClean="0"/>
              <a:t>각 </a:t>
            </a:r>
            <a:r>
              <a:rPr lang="ko-KR" altLang="en-US" sz="3000" u="sng" dirty="0" err="1" smtClean="0"/>
              <a:t>변</a:t>
            </a:r>
            <a:r>
              <a:rPr lang="ko-KR" altLang="en-US" sz="3000" dirty="0" err="1" smtClean="0"/>
              <a:t>마다</a:t>
            </a:r>
            <a:r>
              <a:rPr lang="ko-KR" altLang="en-US" sz="3000" dirty="0" smtClean="0"/>
              <a:t> 다른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 가능</a:t>
            </a:r>
            <a:endParaRPr lang="en-US" altLang="ko-KR" sz="3000" dirty="0" smtClean="0"/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/>
              <a:t>	 </a:t>
            </a:r>
            <a:r>
              <a:rPr lang="en-US" altLang="ko-KR" sz="2200" dirty="0" smtClean="0"/>
              <a:t>  border-color : red yellow black gray;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 smtClean="0"/>
              <a:t>	   border-width : 1px medium thick </a:t>
            </a:r>
            <a:r>
              <a:rPr lang="en-US" altLang="ko-KR" sz="2200" dirty="0" err="1" smtClean="0"/>
              <a:t>5px</a:t>
            </a:r>
            <a:r>
              <a:rPr lang="en-US" altLang="ko-KR" sz="2200" dirty="0" smtClean="0"/>
              <a:t>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5" y="4958605"/>
            <a:ext cx="3237694" cy="525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44" y="3666287"/>
            <a:ext cx="3237695" cy="5818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956941" y="6181840"/>
            <a:ext cx="9560947" cy="17903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/>
              <a:t>※ 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각 변</a:t>
            </a:r>
            <a:r>
              <a:rPr lang="en-US" altLang="ko-KR" sz="2200" b="1" dirty="0" smtClean="0"/>
              <a:t>(side)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별 속성 지정 시 적용 위치 </a:t>
            </a: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※</a:t>
            </a:r>
          </a:p>
          <a:p>
            <a:endParaRPr kumimoji="0" lang="en-US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2200" dirty="0" smtClean="0"/>
              <a:t>4</a:t>
            </a:r>
            <a:r>
              <a:rPr lang="ko-KR" altLang="en-US" sz="2200" dirty="0" smtClean="0"/>
              <a:t>개 선언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border-color : red green blue orange; }	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top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right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bottom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rPr>
              <a:t>left</a:t>
            </a:r>
          </a:p>
          <a:p>
            <a:r>
              <a:rPr lang="en-US" altLang="ko-KR" sz="2200" dirty="0" smtClean="0"/>
              <a:t>3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green </a:t>
            </a:r>
            <a:r>
              <a:rPr lang="en-US" altLang="ko-KR" sz="2200" dirty="0" smtClean="0"/>
              <a:t>blue;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</a:t>
            </a:r>
            <a:r>
              <a:rPr lang="en-US" altLang="ko-KR" sz="2200" dirty="0" smtClean="0">
                <a:solidFill>
                  <a:srgbClr val="FF0000"/>
                </a:solidFill>
              </a:rPr>
              <a:t>top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00FF"/>
                </a:solidFill>
              </a:rPr>
              <a:t>bottom</a:t>
            </a:r>
            <a:endParaRPr lang="en-US" altLang="ko-KR" sz="2200" dirty="0">
              <a:solidFill>
                <a:srgbClr val="0000FF"/>
              </a:solidFill>
            </a:endParaRPr>
          </a:p>
          <a:p>
            <a:r>
              <a:rPr lang="en-US" altLang="ko-KR" sz="2200" dirty="0" smtClean="0"/>
              <a:t>2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</a:t>
            </a:r>
            <a:r>
              <a:rPr lang="en-US" altLang="ko-KR" sz="2200" dirty="0" smtClean="0"/>
              <a:t>green;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FF0000"/>
                </a:solidFill>
              </a:rPr>
              <a:t>top, bottom </a:t>
            </a:r>
            <a:r>
              <a:rPr lang="en-US" altLang="ko-KR" sz="2200" dirty="0" smtClean="0"/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xmlns="" val="869839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590</ep:Words>
  <ep:PresentationFormat>사용자 지정</ep:PresentationFormat>
  <ep:Paragraphs>125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1_Crayons</vt:lpstr>
      <vt:lpstr>슬라이드 1</vt:lpstr>
      <vt:lpstr>CSS 박스 모델(1/5)</vt:lpstr>
      <vt:lpstr>CSS 박스 모델(2/5)</vt:lpstr>
      <vt:lpstr>CSS 박스 모델(3/5)</vt:lpstr>
      <vt:lpstr>연습1</vt:lpstr>
      <vt:lpstr>CSS 박스 모델(4/5)</vt:lpstr>
      <vt:lpstr>CSS 박스 모델(5/5)</vt:lpstr>
      <vt:lpstr>CSS 박스 모델6</vt:lpstr>
      <vt:lpstr>CSS 테두리(1/2)</vt:lpstr>
      <vt:lpstr>CSS 테두리(2/2)</vt:lpstr>
      <vt:lpstr>마진과 패딩</vt:lpstr>
      <vt:lpstr>마진과 패딩 예제</vt:lpstr>
      <vt:lpstr>CSS 배경</vt:lpstr>
      <vt:lpstr>배경 이미지 설정</vt:lpstr>
      <vt:lpstr>배경 이미지 크기</vt:lpstr>
      <vt:lpstr>CSS 리스트</vt:lpstr>
      <vt:lpstr>리스트 예제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2024-07-17T05:58:46.150</dcterms:modified>
  <cp:revision>1411</cp:revision>
  <dc:title>HTML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