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4"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33" d="100"/>
          <a:sy n="33" d="100"/>
        </p:scale>
        <p:origin x="2289" y="9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C43D-3045-D76D-5368-328AD828B2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SG"/>
          </a:p>
        </p:txBody>
      </p:sp>
      <p:sp>
        <p:nvSpPr>
          <p:cNvPr id="3" name="Subtitle 2">
            <a:extLst>
              <a:ext uri="{FF2B5EF4-FFF2-40B4-BE49-F238E27FC236}">
                <a16:creationId xmlns:a16="http://schemas.microsoft.com/office/drawing/2014/main" id="{1A856DAF-8E37-89A6-F4ED-42189CE00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SG"/>
          </a:p>
        </p:txBody>
      </p:sp>
      <p:sp>
        <p:nvSpPr>
          <p:cNvPr id="4" name="Date Placeholder 3">
            <a:extLst>
              <a:ext uri="{FF2B5EF4-FFF2-40B4-BE49-F238E27FC236}">
                <a16:creationId xmlns:a16="http://schemas.microsoft.com/office/drawing/2014/main" id="{C54F835A-20C9-D3E6-074F-35BCD50146BD}"/>
              </a:ext>
            </a:extLst>
          </p:cNvPr>
          <p:cNvSpPr>
            <a:spLocks noGrp="1"/>
          </p:cNvSpPr>
          <p:nvPr>
            <p:ph type="dt" sz="half" idx="10"/>
          </p:nvPr>
        </p:nvSpPr>
        <p:spPr/>
        <p:txBody>
          <a:bodyPr/>
          <a:lstStyle/>
          <a:p>
            <a:fld id="{9F505A09-138C-40AF-A43C-62CE0DFA70F3}" type="datetimeFigureOut">
              <a:rPr lang="en-SG" smtClean="0"/>
              <a:t>13/5/2024</a:t>
            </a:fld>
            <a:endParaRPr lang="en-SG"/>
          </a:p>
        </p:txBody>
      </p:sp>
      <p:sp>
        <p:nvSpPr>
          <p:cNvPr id="5" name="Footer Placeholder 4">
            <a:extLst>
              <a:ext uri="{FF2B5EF4-FFF2-40B4-BE49-F238E27FC236}">
                <a16:creationId xmlns:a16="http://schemas.microsoft.com/office/drawing/2014/main" id="{6403F861-E514-599A-359B-B9E26338351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BB56638-84D6-0E4A-3822-317B115B9C7E}"/>
              </a:ext>
            </a:extLst>
          </p:cNvPr>
          <p:cNvSpPr>
            <a:spLocks noGrp="1"/>
          </p:cNvSpPr>
          <p:nvPr>
            <p:ph type="sldNum" sz="quarter" idx="12"/>
          </p:nvPr>
        </p:nvSpPr>
        <p:spPr/>
        <p:txBody>
          <a:bodyPr/>
          <a:lstStyle/>
          <a:p>
            <a:fld id="{90E939CC-C0E8-43A7-B0B9-F3682EBEF6B7}" type="slidenum">
              <a:rPr lang="en-SG" smtClean="0"/>
              <a:t>‹#›</a:t>
            </a:fld>
            <a:endParaRPr lang="en-SG"/>
          </a:p>
        </p:txBody>
      </p:sp>
    </p:spTree>
    <p:extLst>
      <p:ext uri="{BB962C8B-B14F-4D97-AF65-F5344CB8AC3E}">
        <p14:creationId xmlns:p14="http://schemas.microsoft.com/office/powerpoint/2010/main" val="291564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FA91-0177-A70F-4289-B51003B7E375}"/>
              </a:ext>
            </a:extLst>
          </p:cNvPr>
          <p:cNvSpPr>
            <a:spLocks noGrp="1"/>
          </p:cNvSpPr>
          <p:nvPr>
            <p:ph type="title"/>
          </p:nvPr>
        </p:nvSpPr>
        <p:spPr/>
        <p:txBody>
          <a:bodyPr/>
          <a:lstStyle/>
          <a:p>
            <a:r>
              <a:rPr lang="en-GB"/>
              <a:t>Click to edit Master title style</a:t>
            </a:r>
            <a:endParaRPr lang="en-SG"/>
          </a:p>
        </p:txBody>
      </p:sp>
      <p:sp>
        <p:nvSpPr>
          <p:cNvPr id="3" name="Vertical Text Placeholder 2">
            <a:extLst>
              <a:ext uri="{FF2B5EF4-FFF2-40B4-BE49-F238E27FC236}">
                <a16:creationId xmlns:a16="http://schemas.microsoft.com/office/drawing/2014/main" id="{C3EC6C65-D185-85BC-7B3C-CCB0F758039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Date Placeholder 3">
            <a:extLst>
              <a:ext uri="{FF2B5EF4-FFF2-40B4-BE49-F238E27FC236}">
                <a16:creationId xmlns:a16="http://schemas.microsoft.com/office/drawing/2014/main" id="{B26AE920-2F31-E3E5-CEB0-903A78E43DD9}"/>
              </a:ext>
            </a:extLst>
          </p:cNvPr>
          <p:cNvSpPr>
            <a:spLocks noGrp="1"/>
          </p:cNvSpPr>
          <p:nvPr>
            <p:ph type="dt" sz="half" idx="10"/>
          </p:nvPr>
        </p:nvSpPr>
        <p:spPr/>
        <p:txBody>
          <a:bodyPr/>
          <a:lstStyle/>
          <a:p>
            <a:fld id="{9F505A09-138C-40AF-A43C-62CE0DFA70F3}" type="datetimeFigureOut">
              <a:rPr lang="en-SG" smtClean="0"/>
              <a:t>13/5/2024</a:t>
            </a:fld>
            <a:endParaRPr lang="en-SG"/>
          </a:p>
        </p:txBody>
      </p:sp>
      <p:sp>
        <p:nvSpPr>
          <p:cNvPr id="5" name="Footer Placeholder 4">
            <a:extLst>
              <a:ext uri="{FF2B5EF4-FFF2-40B4-BE49-F238E27FC236}">
                <a16:creationId xmlns:a16="http://schemas.microsoft.com/office/drawing/2014/main" id="{9309C811-C54A-98A8-698D-A8FDB450ECF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1E2EB9D-D246-A335-5DDD-744D032823C8}"/>
              </a:ext>
            </a:extLst>
          </p:cNvPr>
          <p:cNvSpPr>
            <a:spLocks noGrp="1"/>
          </p:cNvSpPr>
          <p:nvPr>
            <p:ph type="sldNum" sz="quarter" idx="12"/>
          </p:nvPr>
        </p:nvSpPr>
        <p:spPr/>
        <p:txBody>
          <a:bodyPr/>
          <a:lstStyle/>
          <a:p>
            <a:fld id="{90E939CC-C0E8-43A7-B0B9-F3682EBEF6B7}" type="slidenum">
              <a:rPr lang="en-SG" smtClean="0"/>
              <a:t>‹#›</a:t>
            </a:fld>
            <a:endParaRPr lang="en-SG"/>
          </a:p>
        </p:txBody>
      </p:sp>
    </p:spTree>
    <p:extLst>
      <p:ext uri="{BB962C8B-B14F-4D97-AF65-F5344CB8AC3E}">
        <p14:creationId xmlns:p14="http://schemas.microsoft.com/office/powerpoint/2010/main" val="3359489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56A614-2E5B-3512-F2F0-E0836118DB2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SG"/>
          </a:p>
        </p:txBody>
      </p:sp>
      <p:sp>
        <p:nvSpPr>
          <p:cNvPr id="3" name="Vertical Text Placeholder 2">
            <a:extLst>
              <a:ext uri="{FF2B5EF4-FFF2-40B4-BE49-F238E27FC236}">
                <a16:creationId xmlns:a16="http://schemas.microsoft.com/office/drawing/2014/main" id="{C6B3007A-68A5-09CA-63A3-DABBD3FAEA1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Date Placeholder 3">
            <a:extLst>
              <a:ext uri="{FF2B5EF4-FFF2-40B4-BE49-F238E27FC236}">
                <a16:creationId xmlns:a16="http://schemas.microsoft.com/office/drawing/2014/main" id="{77E779ED-5331-6B91-AFFC-CB37D4D3A1EA}"/>
              </a:ext>
            </a:extLst>
          </p:cNvPr>
          <p:cNvSpPr>
            <a:spLocks noGrp="1"/>
          </p:cNvSpPr>
          <p:nvPr>
            <p:ph type="dt" sz="half" idx="10"/>
          </p:nvPr>
        </p:nvSpPr>
        <p:spPr/>
        <p:txBody>
          <a:bodyPr/>
          <a:lstStyle/>
          <a:p>
            <a:fld id="{9F505A09-138C-40AF-A43C-62CE0DFA70F3}" type="datetimeFigureOut">
              <a:rPr lang="en-SG" smtClean="0"/>
              <a:t>13/5/2024</a:t>
            </a:fld>
            <a:endParaRPr lang="en-SG"/>
          </a:p>
        </p:txBody>
      </p:sp>
      <p:sp>
        <p:nvSpPr>
          <p:cNvPr id="5" name="Footer Placeholder 4">
            <a:extLst>
              <a:ext uri="{FF2B5EF4-FFF2-40B4-BE49-F238E27FC236}">
                <a16:creationId xmlns:a16="http://schemas.microsoft.com/office/drawing/2014/main" id="{27A18B7A-6639-150E-ED92-EFB518A0552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F495832-6AF2-9F83-59AD-5B987B6CB93A}"/>
              </a:ext>
            </a:extLst>
          </p:cNvPr>
          <p:cNvSpPr>
            <a:spLocks noGrp="1"/>
          </p:cNvSpPr>
          <p:nvPr>
            <p:ph type="sldNum" sz="quarter" idx="12"/>
          </p:nvPr>
        </p:nvSpPr>
        <p:spPr/>
        <p:txBody>
          <a:bodyPr/>
          <a:lstStyle/>
          <a:p>
            <a:fld id="{90E939CC-C0E8-43A7-B0B9-F3682EBEF6B7}" type="slidenum">
              <a:rPr lang="en-SG" smtClean="0"/>
              <a:t>‹#›</a:t>
            </a:fld>
            <a:endParaRPr lang="en-SG"/>
          </a:p>
        </p:txBody>
      </p:sp>
    </p:spTree>
    <p:extLst>
      <p:ext uri="{BB962C8B-B14F-4D97-AF65-F5344CB8AC3E}">
        <p14:creationId xmlns:p14="http://schemas.microsoft.com/office/powerpoint/2010/main" val="250520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BD0D-EFE2-7FBA-F8A6-8AB55B389C53}"/>
              </a:ext>
            </a:extLst>
          </p:cNvPr>
          <p:cNvSpPr>
            <a:spLocks noGrp="1"/>
          </p:cNvSpPr>
          <p:nvPr>
            <p:ph type="title"/>
          </p:nvPr>
        </p:nvSpPr>
        <p:spPr/>
        <p:txBody>
          <a:bodyPr/>
          <a:lstStyle/>
          <a:p>
            <a:r>
              <a:rPr lang="en-GB"/>
              <a:t>Click to edit Master title style</a:t>
            </a:r>
            <a:endParaRPr lang="en-SG"/>
          </a:p>
        </p:txBody>
      </p:sp>
      <p:sp>
        <p:nvSpPr>
          <p:cNvPr id="3" name="Content Placeholder 2">
            <a:extLst>
              <a:ext uri="{FF2B5EF4-FFF2-40B4-BE49-F238E27FC236}">
                <a16:creationId xmlns:a16="http://schemas.microsoft.com/office/drawing/2014/main" id="{A8F8B893-5E52-F883-A41E-FE9A77648C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Date Placeholder 3">
            <a:extLst>
              <a:ext uri="{FF2B5EF4-FFF2-40B4-BE49-F238E27FC236}">
                <a16:creationId xmlns:a16="http://schemas.microsoft.com/office/drawing/2014/main" id="{68EA3391-9F7B-B615-DF8F-AFD1A0A48A66}"/>
              </a:ext>
            </a:extLst>
          </p:cNvPr>
          <p:cNvSpPr>
            <a:spLocks noGrp="1"/>
          </p:cNvSpPr>
          <p:nvPr>
            <p:ph type="dt" sz="half" idx="10"/>
          </p:nvPr>
        </p:nvSpPr>
        <p:spPr/>
        <p:txBody>
          <a:bodyPr/>
          <a:lstStyle/>
          <a:p>
            <a:fld id="{9F505A09-138C-40AF-A43C-62CE0DFA70F3}" type="datetimeFigureOut">
              <a:rPr lang="en-SG" smtClean="0"/>
              <a:t>13/5/2024</a:t>
            </a:fld>
            <a:endParaRPr lang="en-SG"/>
          </a:p>
        </p:txBody>
      </p:sp>
      <p:sp>
        <p:nvSpPr>
          <p:cNvPr id="5" name="Footer Placeholder 4">
            <a:extLst>
              <a:ext uri="{FF2B5EF4-FFF2-40B4-BE49-F238E27FC236}">
                <a16:creationId xmlns:a16="http://schemas.microsoft.com/office/drawing/2014/main" id="{8D581D54-FAE9-1011-25CC-D517236C8BF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9B197A9-E9E8-B58C-1856-F7D028E33228}"/>
              </a:ext>
            </a:extLst>
          </p:cNvPr>
          <p:cNvSpPr>
            <a:spLocks noGrp="1"/>
          </p:cNvSpPr>
          <p:nvPr>
            <p:ph type="sldNum" sz="quarter" idx="12"/>
          </p:nvPr>
        </p:nvSpPr>
        <p:spPr/>
        <p:txBody>
          <a:bodyPr/>
          <a:lstStyle/>
          <a:p>
            <a:fld id="{90E939CC-C0E8-43A7-B0B9-F3682EBEF6B7}" type="slidenum">
              <a:rPr lang="en-SG" smtClean="0"/>
              <a:t>‹#›</a:t>
            </a:fld>
            <a:endParaRPr lang="en-SG"/>
          </a:p>
        </p:txBody>
      </p:sp>
    </p:spTree>
    <p:extLst>
      <p:ext uri="{BB962C8B-B14F-4D97-AF65-F5344CB8AC3E}">
        <p14:creationId xmlns:p14="http://schemas.microsoft.com/office/powerpoint/2010/main" val="218430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68D7-0622-0B31-27E2-2A4EA56C0FD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SG"/>
          </a:p>
        </p:txBody>
      </p:sp>
      <p:sp>
        <p:nvSpPr>
          <p:cNvPr id="3" name="Text Placeholder 2">
            <a:extLst>
              <a:ext uri="{FF2B5EF4-FFF2-40B4-BE49-F238E27FC236}">
                <a16:creationId xmlns:a16="http://schemas.microsoft.com/office/drawing/2014/main" id="{CBC545CE-8859-F18C-E663-BDDAFD4F3F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F60FD52-885E-550A-56A2-3BB0B0D6B7DF}"/>
              </a:ext>
            </a:extLst>
          </p:cNvPr>
          <p:cNvSpPr>
            <a:spLocks noGrp="1"/>
          </p:cNvSpPr>
          <p:nvPr>
            <p:ph type="dt" sz="half" idx="10"/>
          </p:nvPr>
        </p:nvSpPr>
        <p:spPr/>
        <p:txBody>
          <a:bodyPr/>
          <a:lstStyle/>
          <a:p>
            <a:fld id="{9F505A09-138C-40AF-A43C-62CE0DFA70F3}" type="datetimeFigureOut">
              <a:rPr lang="en-SG" smtClean="0"/>
              <a:t>13/5/2024</a:t>
            </a:fld>
            <a:endParaRPr lang="en-SG"/>
          </a:p>
        </p:txBody>
      </p:sp>
      <p:sp>
        <p:nvSpPr>
          <p:cNvPr id="5" name="Footer Placeholder 4">
            <a:extLst>
              <a:ext uri="{FF2B5EF4-FFF2-40B4-BE49-F238E27FC236}">
                <a16:creationId xmlns:a16="http://schemas.microsoft.com/office/drawing/2014/main" id="{EB19361D-2F60-086A-9F7E-61AA1131251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418F7B9-FD04-597A-7ED2-41D5155A246C}"/>
              </a:ext>
            </a:extLst>
          </p:cNvPr>
          <p:cNvSpPr>
            <a:spLocks noGrp="1"/>
          </p:cNvSpPr>
          <p:nvPr>
            <p:ph type="sldNum" sz="quarter" idx="12"/>
          </p:nvPr>
        </p:nvSpPr>
        <p:spPr/>
        <p:txBody>
          <a:bodyPr/>
          <a:lstStyle/>
          <a:p>
            <a:fld id="{90E939CC-C0E8-43A7-B0B9-F3682EBEF6B7}" type="slidenum">
              <a:rPr lang="en-SG" smtClean="0"/>
              <a:t>‹#›</a:t>
            </a:fld>
            <a:endParaRPr lang="en-SG"/>
          </a:p>
        </p:txBody>
      </p:sp>
    </p:spTree>
    <p:extLst>
      <p:ext uri="{BB962C8B-B14F-4D97-AF65-F5344CB8AC3E}">
        <p14:creationId xmlns:p14="http://schemas.microsoft.com/office/powerpoint/2010/main" val="354347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F7E1-61A3-FDEB-ADEB-3EE065A44C86}"/>
              </a:ext>
            </a:extLst>
          </p:cNvPr>
          <p:cNvSpPr>
            <a:spLocks noGrp="1"/>
          </p:cNvSpPr>
          <p:nvPr>
            <p:ph type="title"/>
          </p:nvPr>
        </p:nvSpPr>
        <p:spPr/>
        <p:txBody>
          <a:bodyPr/>
          <a:lstStyle/>
          <a:p>
            <a:r>
              <a:rPr lang="en-GB"/>
              <a:t>Click to edit Master title style</a:t>
            </a:r>
            <a:endParaRPr lang="en-SG"/>
          </a:p>
        </p:txBody>
      </p:sp>
      <p:sp>
        <p:nvSpPr>
          <p:cNvPr id="3" name="Content Placeholder 2">
            <a:extLst>
              <a:ext uri="{FF2B5EF4-FFF2-40B4-BE49-F238E27FC236}">
                <a16:creationId xmlns:a16="http://schemas.microsoft.com/office/drawing/2014/main" id="{5983C6F3-37A3-0341-0FC4-761E0D8AAA2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Content Placeholder 3">
            <a:extLst>
              <a:ext uri="{FF2B5EF4-FFF2-40B4-BE49-F238E27FC236}">
                <a16:creationId xmlns:a16="http://schemas.microsoft.com/office/drawing/2014/main" id="{C183F87D-2135-4494-2906-05E5A4B7559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5" name="Date Placeholder 4">
            <a:extLst>
              <a:ext uri="{FF2B5EF4-FFF2-40B4-BE49-F238E27FC236}">
                <a16:creationId xmlns:a16="http://schemas.microsoft.com/office/drawing/2014/main" id="{798F5287-BE9F-3FF1-9076-5A129137533A}"/>
              </a:ext>
            </a:extLst>
          </p:cNvPr>
          <p:cNvSpPr>
            <a:spLocks noGrp="1"/>
          </p:cNvSpPr>
          <p:nvPr>
            <p:ph type="dt" sz="half" idx="10"/>
          </p:nvPr>
        </p:nvSpPr>
        <p:spPr/>
        <p:txBody>
          <a:bodyPr/>
          <a:lstStyle/>
          <a:p>
            <a:fld id="{9F505A09-138C-40AF-A43C-62CE0DFA70F3}" type="datetimeFigureOut">
              <a:rPr lang="en-SG" smtClean="0"/>
              <a:t>13/5/2024</a:t>
            </a:fld>
            <a:endParaRPr lang="en-SG"/>
          </a:p>
        </p:txBody>
      </p:sp>
      <p:sp>
        <p:nvSpPr>
          <p:cNvPr id="6" name="Footer Placeholder 5">
            <a:extLst>
              <a:ext uri="{FF2B5EF4-FFF2-40B4-BE49-F238E27FC236}">
                <a16:creationId xmlns:a16="http://schemas.microsoft.com/office/drawing/2014/main" id="{17BC2F4A-B518-3491-0E12-5414588BB9A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B3C1B09-8E93-55BC-A075-3F6446D12F81}"/>
              </a:ext>
            </a:extLst>
          </p:cNvPr>
          <p:cNvSpPr>
            <a:spLocks noGrp="1"/>
          </p:cNvSpPr>
          <p:nvPr>
            <p:ph type="sldNum" sz="quarter" idx="12"/>
          </p:nvPr>
        </p:nvSpPr>
        <p:spPr/>
        <p:txBody>
          <a:bodyPr/>
          <a:lstStyle/>
          <a:p>
            <a:fld id="{90E939CC-C0E8-43A7-B0B9-F3682EBEF6B7}" type="slidenum">
              <a:rPr lang="en-SG" smtClean="0"/>
              <a:t>‹#›</a:t>
            </a:fld>
            <a:endParaRPr lang="en-SG"/>
          </a:p>
        </p:txBody>
      </p:sp>
    </p:spTree>
    <p:extLst>
      <p:ext uri="{BB962C8B-B14F-4D97-AF65-F5344CB8AC3E}">
        <p14:creationId xmlns:p14="http://schemas.microsoft.com/office/powerpoint/2010/main" val="396265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96B07-C621-D1F8-C3B1-75229B129D79}"/>
              </a:ext>
            </a:extLst>
          </p:cNvPr>
          <p:cNvSpPr>
            <a:spLocks noGrp="1"/>
          </p:cNvSpPr>
          <p:nvPr>
            <p:ph type="title"/>
          </p:nvPr>
        </p:nvSpPr>
        <p:spPr>
          <a:xfrm>
            <a:off x="839788" y="365125"/>
            <a:ext cx="10515600" cy="1325563"/>
          </a:xfrm>
        </p:spPr>
        <p:txBody>
          <a:bodyPr/>
          <a:lstStyle/>
          <a:p>
            <a:r>
              <a:rPr lang="en-GB"/>
              <a:t>Click to edit Master title style</a:t>
            </a:r>
            <a:endParaRPr lang="en-SG"/>
          </a:p>
        </p:txBody>
      </p:sp>
      <p:sp>
        <p:nvSpPr>
          <p:cNvPr id="3" name="Text Placeholder 2">
            <a:extLst>
              <a:ext uri="{FF2B5EF4-FFF2-40B4-BE49-F238E27FC236}">
                <a16:creationId xmlns:a16="http://schemas.microsoft.com/office/drawing/2014/main" id="{AA779F6B-17D3-80D9-6261-998585330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0FB7C01-5DDF-95FD-9BED-F5FE5520965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5" name="Text Placeholder 4">
            <a:extLst>
              <a:ext uri="{FF2B5EF4-FFF2-40B4-BE49-F238E27FC236}">
                <a16:creationId xmlns:a16="http://schemas.microsoft.com/office/drawing/2014/main" id="{AB6D57AA-8979-17C7-4B3D-E9D986B0C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07E68A0-AF40-A3C9-4B32-2376049AA56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7" name="Date Placeholder 6">
            <a:extLst>
              <a:ext uri="{FF2B5EF4-FFF2-40B4-BE49-F238E27FC236}">
                <a16:creationId xmlns:a16="http://schemas.microsoft.com/office/drawing/2014/main" id="{44104F31-68ED-192D-D119-E1FE3EAC9D0E}"/>
              </a:ext>
            </a:extLst>
          </p:cNvPr>
          <p:cNvSpPr>
            <a:spLocks noGrp="1"/>
          </p:cNvSpPr>
          <p:nvPr>
            <p:ph type="dt" sz="half" idx="10"/>
          </p:nvPr>
        </p:nvSpPr>
        <p:spPr/>
        <p:txBody>
          <a:bodyPr/>
          <a:lstStyle/>
          <a:p>
            <a:fld id="{9F505A09-138C-40AF-A43C-62CE0DFA70F3}" type="datetimeFigureOut">
              <a:rPr lang="en-SG" smtClean="0"/>
              <a:t>13/5/2024</a:t>
            </a:fld>
            <a:endParaRPr lang="en-SG"/>
          </a:p>
        </p:txBody>
      </p:sp>
      <p:sp>
        <p:nvSpPr>
          <p:cNvPr id="8" name="Footer Placeholder 7">
            <a:extLst>
              <a:ext uri="{FF2B5EF4-FFF2-40B4-BE49-F238E27FC236}">
                <a16:creationId xmlns:a16="http://schemas.microsoft.com/office/drawing/2014/main" id="{D7212C4E-4265-EFE6-20D3-83075CCEE9B9}"/>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56BA23F-C9BF-33B2-95C5-34C322DA0E20}"/>
              </a:ext>
            </a:extLst>
          </p:cNvPr>
          <p:cNvSpPr>
            <a:spLocks noGrp="1"/>
          </p:cNvSpPr>
          <p:nvPr>
            <p:ph type="sldNum" sz="quarter" idx="12"/>
          </p:nvPr>
        </p:nvSpPr>
        <p:spPr/>
        <p:txBody>
          <a:bodyPr/>
          <a:lstStyle/>
          <a:p>
            <a:fld id="{90E939CC-C0E8-43A7-B0B9-F3682EBEF6B7}" type="slidenum">
              <a:rPr lang="en-SG" smtClean="0"/>
              <a:t>‹#›</a:t>
            </a:fld>
            <a:endParaRPr lang="en-SG"/>
          </a:p>
        </p:txBody>
      </p:sp>
    </p:spTree>
    <p:extLst>
      <p:ext uri="{BB962C8B-B14F-4D97-AF65-F5344CB8AC3E}">
        <p14:creationId xmlns:p14="http://schemas.microsoft.com/office/powerpoint/2010/main" val="24822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7FE3-1E21-CEC1-E944-9FAC6424952B}"/>
              </a:ext>
            </a:extLst>
          </p:cNvPr>
          <p:cNvSpPr>
            <a:spLocks noGrp="1"/>
          </p:cNvSpPr>
          <p:nvPr>
            <p:ph type="title"/>
          </p:nvPr>
        </p:nvSpPr>
        <p:spPr/>
        <p:txBody>
          <a:bodyPr/>
          <a:lstStyle/>
          <a:p>
            <a:r>
              <a:rPr lang="en-GB"/>
              <a:t>Click to edit Master title style</a:t>
            </a:r>
            <a:endParaRPr lang="en-SG"/>
          </a:p>
        </p:txBody>
      </p:sp>
      <p:sp>
        <p:nvSpPr>
          <p:cNvPr id="3" name="Date Placeholder 2">
            <a:extLst>
              <a:ext uri="{FF2B5EF4-FFF2-40B4-BE49-F238E27FC236}">
                <a16:creationId xmlns:a16="http://schemas.microsoft.com/office/drawing/2014/main" id="{09580B1D-DE29-0524-9A49-67FA175BAF00}"/>
              </a:ext>
            </a:extLst>
          </p:cNvPr>
          <p:cNvSpPr>
            <a:spLocks noGrp="1"/>
          </p:cNvSpPr>
          <p:nvPr>
            <p:ph type="dt" sz="half" idx="10"/>
          </p:nvPr>
        </p:nvSpPr>
        <p:spPr/>
        <p:txBody>
          <a:bodyPr/>
          <a:lstStyle/>
          <a:p>
            <a:fld id="{9F505A09-138C-40AF-A43C-62CE0DFA70F3}" type="datetimeFigureOut">
              <a:rPr lang="en-SG" smtClean="0"/>
              <a:t>13/5/2024</a:t>
            </a:fld>
            <a:endParaRPr lang="en-SG"/>
          </a:p>
        </p:txBody>
      </p:sp>
      <p:sp>
        <p:nvSpPr>
          <p:cNvPr id="4" name="Footer Placeholder 3">
            <a:extLst>
              <a:ext uri="{FF2B5EF4-FFF2-40B4-BE49-F238E27FC236}">
                <a16:creationId xmlns:a16="http://schemas.microsoft.com/office/drawing/2014/main" id="{72164CAE-8E49-37AA-910F-397FB50B8E6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D71D488-678E-0474-EA26-1656E14328D4}"/>
              </a:ext>
            </a:extLst>
          </p:cNvPr>
          <p:cNvSpPr>
            <a:spLocks noGrp="1"/>
          </p:cNvSpPr>
          <p:nvPr>
            <p:ph type="sldNum" sz="quarter" idx="12"/>
          </p:nvPr>
        </p:nvSpPr>
        <p:spPr/>
        <p:txBody>
          <a:bodyPr/>
          <a:lstStyle/>
          <a:p>
            <a:fld id="{90E939CC-C0E8-43A7-B0B9-F3682EBEF6B7}" type="slidenum">
              <a:rPr lang="en-SG" smtClean="0"/>
              <a:t>‹#›</a:t>
            </a:fld>
            <a:endParaRPr lang="en-SG"/>
          </a:p>
        </p:txBody>
      </p:sp>
    </p:spTree>
    <p:extLst>
      <p:ext uri="{BB962C8B-B14F-4D97-AF65-F5344CB8AC3E}">
        <p14:creationId xmlns:p14="http://schemas.microsoft.com/office/powerpoint/2010/main" val="2321766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A5C08-ACAB-65BD-EE29-B6A594EF0E1C}"/>
              </a:ext>
            </a:extLst>
          </p:cNvPr>
          <p:cNvSpPr>
            <a:spLocks noGrp="1"/>
          </p:cNvSpPr>
          <p:nvPr>
            <p:ph type="dt" sz="half" idx="10"/>
          </p:nvPr>
        </p:nvSpPr>
        <p:spPr/>
        <p:txBody>
          <a:bodyPr/>
          <a:lstStyle/>
          <a:p>
            <a:fld id="{9F505A09-138C-40AF-A43C-62CE0DFA70F3}" type="datetimeFigureOut">
              <a:rPr lang="en-SG" smtClean="0"/>
              <a:t>13/5/2024</a:t>
            </a:fld>
            <a:endParaRPr lang="en-SG"/>
          </a:p>
        </p:txBody>
      </p:sp>
      <p:sp>
        <p:nvSpPr>
          <p:cNvPr id="3" name="Footer Placeholder 2">
            <a:extLst>
              <a:ext uri="{FF2B5EF4-FFF2-40B4-BE49-F238E27FC236}">
                <a16:creationId xmlns:a16="http://schemas.microsoft.com/office/drawing/2014/main" id="{502C9DA6-865E-B491-F6DC-7DACD2AB521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CD28020-CBBC-2C68-91CD-C2F752C0A9CC}"/>
              </a:ext>
            </a:extLst>
          </p:cNvPr>
          <p:cNvSpPr>
            <a:spLocks noGrp="1"/>
          </p:cNvSpPr>
          <p:nvPr>
            <p:ph type="sldNum" sz="quarter" idx="12"/>
          </p:nvPr>
        </p:nvSpPr>
        <p:spPr/>
        <p:txBody>
          <a:bodyPr/>
          <a:lstStyle/>
          <a:p>
            <a:fld id="{90E939CC-C0E8-43A7-B0B9-F3682EBEF6B7}" type="slidenum">
              <a:rPr lang="en-SG" smtClean="0"/>
              <a:t>‹#›</a:t>
            </a:fld>
            <a:endParaRPr lang="en-SG"/>
          </a:p>
        </p:txBody>
      </p:sp>
    </p:spTree>
    <p:extLst>
      <p:ext uri="{BB962C8B-B14F-4D97-AF65-F5344CB8AC3E}">
        <p14:creationId xmlns:p14="http://schemas.microsoft.com/office/powerpoint/2010/main" val="5967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107A-5962-D3D3-279C-568D1EB09C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G"/>
          </a:p>
        </p:txBody>
      </p:sp>
      <p:sp>
        <p:nvSpPr>
          <p:cNvPr id="3" name="Content Placeholder 2">
            <a:extLst>
              <a:ext uri="{FF2B5EF4-FFF2-40B4-BE49-F238E27FC236}">
                <a16:creationId xmlns:a16="http://schemas.microsoft.com/office/drawing/2014/main" id="{DE94C13B-6268-8764-9D4A-45A66DF7F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Text Placeholder 3">
            <a:extLst>
              <a:ext uri="{FF2B5EF4-FFF2-40B4-BE49-F238E27FC236}">
                <a16:creationId xmlns:a16="http://schemas.microsoft.com/office/drawing/2014/main" id="{F6FB6AD2-E809-FAE7-0F79-AEF4A3B35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059962-9F62-FAF2-9408-05E9FDD05931}"/>
              </a:ext>
            </a:extLst>
          </p:cNvPr>
          <p:cNvSpPr>
            <a:spLocks noGrp="1"/>
          </p:cNvSpPr>
          <p:nvPr>
            <p:ph type="dt" sz="half" idx="10"/>
          </p:nvPr>
        </p:nvSpPr>
        <p:spPr/>
        <p:txBody>
          <a:bodyPr/>
          <a:lstStyle/>
          <a:p>
            <a:fld id="{9F505A09-138C-40AF-A43C-62CE0DFA70F3}" type="datetimeFigureOut">
              <a:rPr lang="en-SG" smtClean="0"/>
              <a:t>13/5/2024</a:t>
            </a:fld>
            <a:endParaRPr lang="en-SG"/>
          </a:p>
        </p:txBody>
      </p:sp>
      <p:sp>
        <p:nvSpPr>
          <p:cNvPr id="6" name="Footer Placeholder 5">
            <a:extLst>
              <a:ext uri="{FF2B5EF4-FFF2-40B4-BE49-F238E27FC236}">
                <a16:creationId xmlns:a16="http://schemas.microsoft.com/office/drawing/2014/main" id="{6D835849-5FEF-C93E-2800-4F97F6C4B09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5112EA5-7D77-3CF7-FC66-101F8EAEA1F3}"/>
              </a:ext>
            </a:extLst>
          </p:cNvPr>
          <p:cNvSpPr>
            <a:spLocks noGrp="1"/>
          </p:cNvSpPr>
          <p:nvPr>
            <p:ph type="sldNum" sz="quarter" idx="12"/>
          </p:nvPr>
        </p:nvSpPr>
        <p:spPr/>
        <p:txBody>
          <a:bodyPr/>
          <a:lstStyle/>
          <a:p>
            <a:fld id="{90E939CC-C0E8-43A7-B0B9-F3682EBEF6B7}" type="slidenum">
              <a:rPr lang="en-SG" smtClean="0"/>
              <a:t>‹#›</a:t>
            </a:fld>
            <a:endParaRPr lang="en-SG"/>
          </a:p>
        </p:txBody>
      </p:sp>
    </p:spTree>
    <p:extLst>
      <p:ext uri="{BB962C8B-B14F-4D97-AF65-F5344CB8AC3E}">
        <p14:creationId xmlns:p14="http://schemas.microsoft.com/office/powerpoint/2010/main" val="66252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B2ED-1033-1B34-8F3E-622B513E17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G"/>
          </a:p>
        </p:txBody>
      </p:sp>
      <p:sp>
        <p:nvSpPr>
          <p:cNvPr id="3" name="Picture Placeholder 2">
            <a:extLst>
              <a:ext uri="{FF2B5EF4-FFF2-40B4-BE49-F238E27FC236}">
                <a16:creationId xmlns:a16="http://schemas.microsoft.com/office/drawing/2014/main" id="{1113BA3F-217D-35B1-9226-2EB02329A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3DEF50F-94D1-6DA6-08A6-FCCE137D8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1FE05C-AB52-7014-A4D6-9EF1CA8BB023}"/>
              </a:ext>
            </a:extLst>
          </p:cNvPr>
          <p:cNvSpPr>
            <a:spLocks noGrp="1"/>
          </p:cNvSpPr>
          <p:nvPr>
            <p:ph type="dt" sz="half" idx="10"/>
          </p:nvPr>
        </p:nvSpPr>
        <p:spPr/>
        <p:txBody>
          <a:bodyPr/>
          <a:lstStyle/>
          <a:p>
            <a:fld id="{9F505A09-138C-40AF-A43C-62CE0DFA70F3}" type="datetimeFigureOut">
              <a:rPr lang="en-SG" smtClean="0"/>
              <a:t>13/5/2024</a:t>
            </a:fld>
            <a:endParaRPr lang="en-SG"/>
          </a:p>
        </p:txBody>
      </p:sp>
      <p:sp>
        <p:nvSpPr>
          <p:cNvPr id="6" name="Footer Placeholder 5">
            <a:extLst>
              <a:ext uri="{FF2B5EF4-FFF2-40B4-BE49-F238E27FC236}">
                <a16:creationId xmlns:a16="http://schemas.microsoft.com/office/drawing/2014/main" id="{735E241A-EBB8-FA3D-ADE2-C3150911846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B06A1C3-C1C3-9758-E45A-11E2A2AFAB71}"/>
              </a:ext>
            </a:extLst>
          </p:cNvPr>
          <p:cNvSpPr>
            <a:spLocks noGrp="1"/>
          </p:cNvSpPr>
          <p:nvPr>
            <p:ph type="sldNum" sz="quarter" idx="12"/>
          </p:nvPr>
        </p:nvSpPr>
        <p:spPr/>
        <p:txBody>
          <a:bodyPr/>
          <a:lstStyle/>
          <a:p>
            <a:fld id="{90E939CC-C0E8-43A7-B0B9-F3682EBEF6B7}" type="slidenum">
              <a:rPr lang="en-SG" smtClean="0"/>
              <a:t>‹#›</a:t>
            </a:fld>
            <a:endParaRPr lang="en-SG"/>
          </a:p>
        </p:txBody>
      </p:sp>
    </p:spTree>
    <p:extLst>
      <p:ext uri="{BB962C8B-B14F-4D97-AF65-F5344CB8AC3E}">
        <p14:creationId xmlns:p14="http://schemas.microsoft.com/office/powerpoint/2010/main" val="134936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3C4DB3-74E1-B29F-7009-9E354D719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SG"/>
          </a:p>
        </p:txBody>
      </p:sp>
      <p:sp>
        <p:nvSpPr>
          <p:cNvPr id="3" name="Text Placeholder 2">
            <a:extLst>
              <a:ext uri="{FF2B5EF4-FFF2-40B4-BE49-F238E27FC236}">
                <a16:creationId xmlns:a16="http://schemas.microsoft.com/office/drawing/2014/main" id="{C12CB7BE-B64F-0F8F-8C28-9DD87BB9F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Date Placeholder 3">
            <a:extLst>
              <a:ext uri="{FF2B5EF4-FFF2-40B4-BE49-F238E27FC236}">
                <a16:creationId xmlns:a16="http://schemas.microsoft.com/office/drawing/2014/main" id="{6CB78BE2-C756-3AB8-2175-3B1BBF8B1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505A09-138C-40AF-A43C-62CE0DFA70F3}" type="datetimeFigureOut">
              <a:rPr lang="en-SG" smtClean="0"/>
              <a:t>13/5/2024</a:t>
            </a:fld>
            <a:endParaRPr lang="en-SG"/>
          </a:p>
        </p:txBody>
      </p:sp>
      <p:sp>
        <p:nvSpPr>
          <p:cNvPr id="5" name="Footer Placeholder 4">
            <a:extLst>
              <a:ext uri="{FF2B5EF4-FFF2-40B4-BE49-F238E27FC236}">
                <a16:creationId xmlns:a16="http://schemas.microsoft.com/office/drawing/2014/main" id="{1E49A9BB-4345-1A33-8811-596341E7B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A8FED0FA-F305-A2A4-2423-E357820A0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E939CC-C0E8-43A7-B0B9-F3682EBEF6B7}" type="slidenum">
              <a:rPr lang="en-SG" smtClean="0"/>
              <a:t>‹#›</a:t>
            </a:fld>
            <a:endParaRPr lang="en-SG"/>
          </a:p>
        </p:txBody>
      </p:sp>
    </p:spTree>
    <p:extLst>
      <p:ext uri="{BB962C8B-B14F-4D97-AF65-F5344CB8AC3E}">
        <p14:creationId xmlns:p14="http://schemas.microsoft.com/office/powerpoint/2010/main" val="1305842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AF9F-714D-8219-929E-4FC2CC08EEF7}"/>
              </a:ext>
            </a:extLst>
          </p:cNvPr>
          <p:cNvSpPr>
            <a:spLocks noGrp="1"/>
          </p:cNvSpPr>
          <p:nvPr>
            <p:ph type="ctrTitle"/>
          </p:nvPr>
        </p:nvSpPr>
        <p:spPr>
          <a:xfrm>
            <a:off x="1524000" y="933177"/>
            <a:ext cx="9144000" cy="2387600"/>
          </a:xfrm>
        </p:spPr>
        <p:txBody>
          <a:bodyPr>
            <a:normAutofit/>
          </a:bodyPr>
          <a:lstStyle/>
          <a:p>
            <a:r>
              <a:rPr lang="en-SG" dirty="0"/>
              <a:t>Code to Connect 2024</a:t>
            </a:r>
            <a:br>
              <a:rPr lang="en-SG" dirty="0"/>
            </a:br>
            <a:r>
              <a:rPr lang="en-SG" dirty="0"/>
              <a:t>Presentation Deck</a:t>
            </a:r>
          </a:p>
        </p:txBody>
      </p:sp>
      <p:sp>
        <p:nvSpPr>
          <p:cNvPr id="3" name="Subtitle 2">
            <a:extLst>
              <a:ext uri="{FF2B5EF4-FFF2-40B4-BE49-F238E27FC236}">
                <a16:creationId xmlns:a16="http://schemas.microsoft.com/office/drawing/2014/main" id="{63875028-8701-10ED-F5BA-21C1CC7F293F}"/>
              </a:ext>
            </a:extLst>
          </p:cNvPr>
          <p:cNvSpPr>
            <a:spLocks noGrp="1"/>
          </p:cNvSpPr>
          <p:nvPr>
            <p:ph type="subTitle" idx="1"/>
          </p:nvPr>
        </p:nvSpPr>
        <p:spPr>
          <a:xfrm>
            <a:off x="1524000" y="3715550"/>
            <a:ext cx="9144000" cy="1655762"/>
          </a:xfrm>
        </p:spPr>
        <p:txBody>
          <a:bodyPr>
            <a:normAutofit/>
          </a:bodyPr>
          <a:lstStyle/>
          <a:p>
            <a:r>
              <a:rPr lang="en-SG" sz="4800" dirty="0"/>
              <a:t>Group 3</a:t>
            </a:r>
          </a:p>
          <a:p>
            <a:r>
              <a:rPr lang="en-SG" sz="3600" dirty="0"/>
              <a:t>Jim, Shu Heng, Zi Xiang</a:t>
            </a:r>
          </a:p>
        </p:txBody>
      </p:sp>
    </p:spTree>
    <p:extLst>
      <p:ext uri="{BB962C8B-B14F-4D97-AF65-F5344CB8AC3E}">
        <p14:creationId xmlns:p14="http://schemas.microsoft.com/office/powerpoint/2010/main" val="238006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D5DD-453F-0B0A-D8E0-F4AA4673025D}"/>
              </a:ext>
            </a:extLst>
          </p:cNvPr>
          <p:cNvSpPr>
            <a:spLocks noGrp="1"/>
          </p:cNvSpPr>
          <p:nvPr>
            <p:ph type="title"/>
          </p:nvPr>
        </p:nvSpPr>
        <p:spPr/>
        <p:txBody>
          <a:bodyPr/>
          <a:lstStyle/>
          <a:p>
            <a:r>
              <a:rPr lang="en-SG" dirty="0"/>
              <a:t>Solution Overview &amp; Design</a:t>
            </a:r>
          </a:p>
        </p:txBody>
      </p:sp>
      <p:sp>
        <p:nvSpPr>
          <p:cNvPr id="3" name="Content Placeholder 2">
            <a:extLst>
              <a:ext uri="{FF2B5EF4-FFF2-40B4-BE49-F238E27FC236}">
                <a16:creationId xmlns:a16="http://schemas.microsoft.com/office/drawing/2014/main" id="{0AF59104-D5FA-C862-DE96-3D6422C96F50}"/>
              </a:ext>
            </a:extLst>
          </p:cNvPr>
          <p:cNvSpPr>
            <a:spLocks noGrp="1"/>
          </p:cNvSpPr>
          <p:nvPr>
            <p:ph idx="1"/>
          </p:nvPr>
        </p:nvSpPr>
        <p:spPr>
          <a:xfrm>
            <a:off x="838200" y="1642745"/>
            <a:ext cx="10515600" cy="5035528"/>
          </a:xfrm>
        </p:spPr>
        <p:txBody>
          <a:bodyPr>
            <a:normAutofit/>
          </a:bodyPr>
          <a:lstStyle/>
          <a:p>
            <a:pPr marL="0" indent="0">
              <a:spcAft>
                <a:spcPts val="800"/>
              </a:spcAft>
              <a:buNone/>
            </a:pPr>
            <a:r>
              <a:rPr lang="en-SG" u="sng" dirty="0"/>
              <a:t>4 main components:</a:t>
            </a:r>
          </a:p>
          <a:p>
            <a:pPr marL="514350" indent="-514350">
              <a:buAutoNum type="arabicParenR"/>
            </a:pPr>
            <a:r>
              <a:rPr lang="en-SG" dirty="0"/>
              <a:t>Filtering manager</a:t>
            </a:r>
          </a:p>
          <a:p>
            <a:pPr marL="457200" lvl="1" indent="0">
              <a:buNone/>
            </a:pPr>
            <a:r>
              <a:rPr lang="en-SG" dirty="0"/>
              <a:t>Read input data and clean the data (remove orders failing checks 1,2 or 3)</a:t>
            </a:r>
          </a:p>
          <a:p>
            <a:pPr marL="514350" indent="-514350">
              <a:buAutoNum type="arabicParenR"/>
            </a:pPr>
            <a:r>
              <a:rPr lang="en-SG" dirty="0"/>
              <a:t>Models</a:t>
            </a:r>
          </a:p>
          <a:p>
            <a:pPr marL="457200" lvl="1" indent="0">
              <a:buNone/>
            </a:pPr>
            <a:r>
              <a:rPr lang="en-SG" dirty="0"/>
              <a:t>Modelling key parts of the problem statement: Clients, Instruments, Orders</a:t>
            </a:r>
          </a:p>
          <a:p>
            <a:pPr marL="514350" indent="-514350">
              <a:buAutoNum type="arabicParenR"/>
            </a:pPr>
            <a:r>
              <a:rPr lang="en-SG" dirty="0"/>
              <a:t>Order manager</a:t>
            </a:r>
          </a:p>
          <a:p>
            <a:pPr marL="457200" lvl="1" indent="0">
              <a:buNone/>
            </a:pPr>
            <a:r>
              <a:rPr lang="en-SG" dirty="0"/>
              <a:t>Handles the matching, containing relevant algorithms and data structures</a:t>
            </a:r>
          </a:p>
          <a:p>
            <a:pPr marL="514350" indent="-514350">
              <a:buAutoNum type="arabicParenR"/>
            </a:pPr>
            <a:r>
              <a:rPr lang="en-SG" dirty="0"/>
              <a:t>Report manager</a:t>
            </a:r>
          </a:p>
          <a:p>
            <a:pPr marL="457200" lvl="1" indent="0">
              <a:buNone/>
            </a:pPr>
            <a:r>
              <a:rPr lang="en-SG" dirty="0"/>
              <a:t>All other components update the report manager, which will produce the final report at the end of the trading day.</a:t>
            </a:r>
          </a:p>
        </p:txBody>
      </p:sp>
      <p:pic>
        <p:nvPicPr>
          <p:cNvPr id="5" name="Picture 4">
            <a:extLst>
              <a:ext uri="{FF2B5EF4-FFF2-40B4-BE49-F238E27FC236}">
                <a16:creationId xmlns:a16="http://schemas.microsoft.com/office/drawing/2014/main" id="{04B983A7-0589-BB53-F35B-DF604FC471CE}"/>
              </a:ext>
            </a:extLst>
          </p:cNvPr>
          <p:cNvPicPr>
            <a:picLocks noChangeAspect="1"/>
          </p:cNvPicPr>
          <p:nvPr/>
        </p:nvPicPr>
        <p:blipFill>
          <a:blip r:embed="rId2"/>
          <a:stretch>
            <a:fillRect/>
          </a:stretch>
        </p:blipFill>
        <p:spPr>
          <a:xfrm>
            <a:off x="8065660" y="260206"/>
            <a:ext cx="3597144" cy="2003722"/>
          </a:xfrm>
          <a:prstGeom prst="rect">
            <a:avLst/>
          </a:prstGeom>
        </p:spPr>
      </p:pic>
    </p:spTree>
    <p:extLst>
      <p:ext uri="{BB962C8B-B14F-4D97-AF65-F5344CB8AC3E}">
        <p14:creationId xmlns:p14="http://schemas.microsoft.com/office/powerpoint/2010/main" val="388010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FD84-BD12-CCD6-AF81-6C2A5E5BD76A}"/>
              </a:ext>
            </a:extLst>
          </p:cNvPr>
          <p:cNvSpPr>
            <a:spLocks noGrp="1"/>
          </p:cNvSpPr>
          <p:nvPr>
            <p:ph type="title"/>
          </p:nvPr>
        </p:nvSpPr>
        <p:spPr>
          <a:xfrm>
            <a:off x="838200" y="346207"/>
            <a:ext cx="10515600" cy="1325563"/>
          </a:xfrm>
        </p:spPr>
        <p:txBody>
          <a:bodyPr/>
          <a:lstStyle/>
          <a:p>
            <a:r>
              <a:rPr lang="en-SG" dirty="0"/>
              <a:t>Design of models and order manager</a:t>
            </a:r>
          </a:p>
        </p:txBody>
      </p:sp>
      <p:sp>
        <p:nvSpPr>
          <p:cNvPr id="3" name="Content Placeholder 2">
            <a:extLst>
              <a:ext uri="{FF2B5EF4-FFF2-40B4-BE49-F238E27FC236}">
                <a16:creationId xmlns:a16="http://schemas.microsoft.com/office/drawing/2014/main" id="{9DA8BDFF-34A5-8C37-616D-3EC31A9A12FF}"/>
              </a:ext>
            </a:extLst>
          </p:cNvPr>
          <p:cNvSpPr>
            <a:spLocks noGrp="1"/>
          </p:cNvSpPr>
          <p:nvPr>
            <p:ph idx="1"/>
          </p:nvPr>
        </p:nvSpPr>
        <p:spPr>
          <a:xfrm>
            <a:off x="847134" y="1775177"/>
            <a:ext cx="10515600" cy="4351338"/>
          </a:xfrm>
        </p:spPr>
        <p:txBody>
          <a:bodyPr>
            <a:normAutofit/>
          </a:bodyPr>
          <a:lstStyle/>
          <a:p>
            <a:pPr marL="0" indent="0">
              <a:buNone/>
            </a:pPr>
            <a:r>
              <a:rPr lang="en-SG" sz="2200" dirty="0"/>
              <a:t>Each client keeps track of</a:t>
            </a:r>
            <a:r>
              <a:rPr lang="en-SG" sz="2200" b="1" dirty="0"/>
              <a:t> # of units of each instrument </a:t>
            </a:r>
            <a:r>
              <a:rPr lang="en-SG" sz="2200" dirty="0"/>
              <a:t>that it has.</a:t>
            </a:r>
          </a:p>
          <a:p>
            <a:pPr marL="0" indent="0">
              <a:buNone/>
            </a:pPr>
            <a:r>
              <a:rPr lang="en-SG" sz="2200" dirty="0"/>
              <a:t>Each instrument has a </a:t>
            </a:r>
            <a:r>
              <a:rPr lang="en-SG" sz="2200" b="1" dirty="0"/>
              <a:t>buy heap, sell heap, buy array and sell array. </a:t>
            </a:r>
            <a:r>
              <a:rPr lang="en-SG" sz="2200" dirty="0"/>
              <a:t>Arrays are used to store market orders, buy and sell heap for limit orders.</a:t>
            </a:r>
          </a:p>
          <a:p>
            <a:pPr marL="0" indent="0">
              <a:buNone/>
            </a:pPr>
            <a:r>
              <a:rPr lang="en-SG" sz="2200" dirty="0"/>
              <a:t>We keep track of rejected orders for the end of trading day report.</a:t>
            </a:r>
          </a:p>
          <a:p>
            <a:pPr marL="0" indent="0">
              <a:buNone/>
            </a:pPr>
            <a:r>
              <a:rPr lang="en-SG" sz="2200" dirty="0"/>
              <a:t>------------------------------------------------------------------------------------------------------------</a:t>
            </a:r>
          </a:p>
          <a:p>
            <a:pPr marL="0" indent="0">
              <a:buNone/>
            </a:pPr>
            <a:r>
              <a:rPr lang="en-SG" sz="2200" dirty="0"/>
              <a:t>Order manager takes in filtered data and runs our </a:t>
            </a:r>
            <a:r>
              <a:rPr lang="en-SG" sz="2200" b="1" dirty="0"/>
              <a:t>matching algorithm:</a:t>
            </a:r>
            <a:endParaRPr lang="en-SG" sz="2200" dirty="0"/>
          </a:p>
          <a:p>
            <a:pPr marL="0" indent="0">
              <a:buNone/>
            </a:pPr>
            <a:r>
              <a:rPr lang="en-SG" sz="2200" dirty="0"/>
              <a:t>Our implemented solution is in the next slide, and a proposed, more efficient solution (which we had no time to write) will be given in the following slide.</a:t>
            </a:r>
          </a:p>
        </p:txBody>
      </p:sp>
    </p:spTree>
    <p:extLst>
      <p:ext uri="{BB962C8B-B14F-4D97-AF65-F5344CB8AC3E}">
        <p14:creationId xmlns:p14="http://schemas.microsoft.com/office/powerpoint/2010/main" val="157019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3F3B-1EBD-92E1-88E7-22A7D538A0E1}"/>
              </a:ext>
            </a:extLst>
          </p:cNvPr>
          <p:cNvSpPr>
            <a:spLocks noGrp="1"/>
          </p:cNvSpPr>
          <p:nvPr>
            <p:ph type="title"/>
          </p:nvPr>
        </p:nvSpPr>
        <p:spPr>
          <a:xfrm>
            <a:off x="838200" y="-144576"/>
            <a:ext cx="10515600" cy="1325563"/>
          </a:xfrm>
        </p:spPr>
        <p:txBody>
          <a:bodyPr/>
          <a:lstStyle/>
          <a:p>
            <a:r>
              <a:rPr lang="en-SG" dirty="0"/>
              <a:t>Implemented solution for order manager</a:t>
            </a:r>
          </a:p>
        </p:txBody>
      </p:sp>
      <p:sp>
        <p:nvSpPr>
          <p:cNvPr id="3" name="Content Placeholder 2">
            <a:extLst>
              <a:ext uri="{FF2B5EF4-FFF2-40B4-BE49-F238E27FC236}">
                <a16:creationId xmlns:a16="http://schemas.microsoft.com/office/drawing/2014/main" id="{8BDCD3FD-2A16-EB36-CA58-FC141AA20FC0}"/>
              </a:ext>
            </a:extLst>
          </p:cNvPr>
          <p:cNvSpPr>
            <a:spLocks noGrp="1"/>
          </p:cNvSpPr>
          <p:nvPr>
            <p:ph idx="1"/>
          </p:nvPr>
        </p:nvSpPr>
        <p:spPr>
          <a:xfrm>
            <a:off x="751227" y="851822"/>
            <a:ext cx="10689546" cy="6245663"/>
          </a:xfrm>
        </p:spPr>
        <p:txBody>
          <a:bodyPr>
            <a:normAutofit/>
          </a:bodyPr>
          <a:lstStyle/>
          <a:p>
            <a:pPr marL="0" indent="0">
              <a:buNone/>
            </a:pPr>
            <a:r>
              <a:rPr lang="en-SG" dirty="0"/>
              <a:t>Filter inputs: If order fails any of the 3 checks (instrument, currency, lot size), we reject the order (logged by record manager)</a:t>
            </a:r>
          </a:p>
          <a:p>
            <a:pPr marL="0" indent="0">
              <a:buNone/>
            </a:pPr>
            <a:r>
              <a:rPr lang="en-SG" dirty="0"/>
              <a:t>Now, we go through each filtered order. When an order comes in…</a:t>
            </a:r>
          </a:p>
          <a:p>
            <a:pPr marL="0" indent="0">
              <a:buNone/>
            </a:pPr>
            <a:r>
              <a:rPr lang="en-SG" sz="2000" dirty="0"/>
              <a:t>Sell order –  For clients that require checks, check their positions to ensure no short selling.</a:t>
            </a:r>
          </a:p>
          <a:p>
            <a:r>
              <a:rPr lang="en-SG" sz="2600" dirty="0"/>
              <a:t>Limit order: If it’s a buy order, we throw it into a buy heap. Sell orders go to a sell heap. This heap will do the heavy-lifting for sorting the orders: a custom comparator is used to sort the orders by price, client rating, arrival time (in that order).</a:t>
            </a:r>
          </a:p>
          <a:p>
            <a:pPr marL="457200" lvl="1" indent="0">
              <a:buNone/>
            </a:pPr>
            <a:r>
              <a:rPr lang="en-SG" i="1" dirty="0"/>
              <a:t>We match the top element of the buy &amp; sell heap repeatedly until the heap is empty and no more valid matches are found.</a:t>
            </a:r>
            <a:endParaRPr lang="en-SG" dirty="0"/>
          </a:p>
          <a:p>
            <a:r>
              <a:rPr lang="en-SG" sz="2600" dirty="0"/>
              <a:t>MKT order: Check the opposing heap / store unfilled orders in an array of queues. </a:t>
            </a:r>
            <a:r>
              <a:rPr lang="en-SG" sz="2400" i="1" dirty="0"/>
              <a:t>E.g. a MKT buy order checks the sell heap for a match. If there’s a match, i.e. an order exists in the heap, we perform the transaction. If no match, store the unfilled MKT order into an array. The array index is the client rating and each array element is a queue, for FIFO ordering of the MKT orders.</a:t>
            </a:r>
            <a:endParaRPr lang="en-SG" dirty="0"/>
          </a:p>
          <a:p>
            <a:endParaRPr lang="en-SG" dirty="0"/>
          </a:p>
        </p:txBody>
      </p:sp>
      <p:sp>
        <p:nvSpPr>
          <p:cNvPr id="4" name="TextBox 3">
            <a:extLst>
              <a:ext uri="{FF2B5EF4-FFF2-40B4-BE49-F238E27FC236}">
                <a16:creationId xmlns:a16="http://schemas.microsoft.com/office/drawing/2014/main" id="{D664CE95-A149-CAD5-408C-77221FC87B6C}"/>
              </a:ext>
            </a:extLst>
          </p:cNvPr>
          <p:cNvSpPr txBox="1"/>
          <p:nvPr/>
        </p:nvSpPr>
        <p:spPr>
          <a:xfrm>
            <a:off x="7329715" y="1300822"/>
            <a:ext cx="4729654" cy="487825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SG" dirty="0">
                <a:solidFill>
                  <a:srgbClr val="FF0000"/>
                </a:solidFill>
              </a:rPr>
              <a:t>Time complexity analysis</a:t>
            </a:r>
          </a:p>
          <a:p>
            <a:pPr algn="ctr"/>
            <a:r>
              <a:rPr lang="en-SG" dirty="0"/>
              <a:t>While loop: O(M)</a:t>
            </a:r>
          </a:p>
          <a:p>
            <a:pPr algn="ctr"/>
            <a:r>
              <a:rPr lang="en-SG" i="1" dirty="0"/>
              <a:t>M is size of the </a:t>
            </a:r>
            <a:r>
              <a:rPr lang="en-SG" i="1" dirty="0" err="1"/>
              <a:t>dataframe</a:t>
            </a:r>
            <a:endParaRPr lang="en-SG" i="1" dirty="0"/>
          </a:p>
          <a:p>
            <a:pPr algn="ctr"/>
            <a:endParaRPr lang="en-SG" dirty="0"/>
          </a:p>
          <a:p>
            <a:pPr algn="ctr"/>
            <a:endParaRPr lang="en-SG" dirty="0"/>
          </a:p>
          <a:p>
            <a:pPr algn="ctr"/>
            <a:r>
              <a:rPr lang="en-SG" dirty="0"/>
              <a:t>O(1)</a:t>
            </a:r>
          </a:p>
          <a:p>
            <a:pPr algn="ctr"/>
            <a:r>
              <a:rPr lang="en-SG" dirty="0"/>
              <a:t>O(log N)</a:t>
            </a:r>
          </a:p>
          <a:p>
            <a:pPr algn="ctr"/>
            <a:r>
              <a:rPr lang="en-SG" i="1" dirty="0"/>
              <a:t>N is size of the heap</a:t>
            </a:r>
          </a:p>
          <a:p>
            <a:pPr algn="ctr"/>
            <a:r>
              <a:rPr lang="en-SG" dirty="0"/>
              <a:t>O(log K)</a:t>
            </a:r>
          </a:p>
          <a:p>
            <a:pPr algn="ctr">
              <a:spcAft>
                <a:spcPts val="600"/>
              </a:spcAft>
            </a:pPr>
            <a:r>
              <a:rPr lang="en-SG" i="1" dirty="0"/>
              <a:t>K is size of the queue</a:t>
            </a:r>
          </a:p>
          <a:p>
            <a:pPr algn="ctr"/>
            <a:r>
              <a:rPr lang="en-SG" dirty="0"/>
              <a:t>O(log N)</a:t>
            </a:r>
          </a:p>
          <a:p>
            <a:pPr algn="ctr"/>
            <a:r>
              <a:rPr lang="en-SG" dirty="0"/>
              <a:t>O(1)</a:t>
            </a:r>
          </a:p>
          <a:p>
            <a:pPr algn="ctr"/>
            <a:endParaRPr lang="en-SG" dirty="0"/>
          </a:p>
          <a:p>
            <a:pPr algn="ctr"/>
            <a:r>
              <a:rPr lang="en-SG" dirty="0"/>
              <a:t>O(1), or</a:t>
            </a:r>
          </a:p>
          <a:p>
            <a:pPr algn="ctr"/>
            <a:r>
              <a:rPr lang="en-SG" dirty="0"/>
              <a:t>O(log N) </a:t>
            </a:r>
            <a:r>
              <a:rPr lang="en-SG" i="1" dirty="0"/>
              <a:t>[if PQ reshuffled]</a:t>
            </a:r>
          </a:p>
          <a:p>
            <a:pPr algn="ctr"/>
            <a:endParaRPr lang="en-SG" i="1" dirty="0"/>
          </a:p>
          <a:p>
            <a:pPr algn="ctr"/>
            <a:r>
              <a:rPr lang="en-SG" b="1" u="sng" dirty="0"/>
              <a:t>Overall: O(M * (log N + log K))</a:t>
            </a:r>
          </a:p>
        </p:txBody>
      </p:sp>
      <p:sp>
        <p:nvSpPr>
          <p:cNvPr id="6" name="TextBox 5">
            <a:extLst>
              <a:ext uri="{FF2B5EF4-FFF2-40B4-BE49-F238E27FC236}">
                <a16:creationId xmlns:a16="http://schemas.microsoft.com/office/drawing/2014/main" id="{3B0F0BEB-3BC6-B6E8-2708-4FDC5C76C72D}"/>
              </a:ext>
            </a:extLst>
          </p:cNvPr>
          <p:cNvSpPr txBox="1"/>
          <p:nvPr/>
        </p:nvSpPr>
        <p:spPr>
          <a:xfrm>
            <a:off x="165862" y="1304292"/>
            <a:ext cx="7163852" cy="489364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SG" dirty="0">
                <a:solidFill>
                  <a:schemeClr val="tx1"/>
                </a:solidFill>
              </a:rPr>
              <a:t>while (not </a:t>
            </a:r>
            <a:r>
              <a:rPr lang="en-SG" dirty="0" err="1">
                <a:solidFill>
                  <a:schemeClr val="tx1"/>
                </a:solidFill>
              </a:rPr>
              <a:t>df.empty</a:t>
            </a:r>
            <a:r>
              <a:rPr lang="en-SG" dirty="0">
                <a:solidFill>
                  <a:schemeClr val="tx1"/>
                </a:solidFill>
              </a:rPr>
              <a:t>()) {</a:t>
            </a:r>
          </a:p>
          <a:p>
            <a:r>
              <a:rPr lang="en-SG" dirty="0">
                <a:solidFill>
                  <a:schemeClr val="tx1"/>
                </a:solidFill>
              </a:rPr>
              <a:t>	Take the next order.</a:t>
            </a:r>
          </a:p>
          <a:p>
            <a:r>
              <a:rPr lang="en-SG" dirty="0">
                <a:solidFill>
                  <a:schemeClr val="tx1"/>
                </a:solidFill>
              </a:rPr>
              <a:t>	Sell order: If client </a:t>
            </a:r>
            <a:r>
              <a:rPr lang="en-SG" dirty="0" err="1">
                <a:solidFill>
                  <a:schemeClr val="tx1"/>
                </a:solidFill>
              </a:rPr>
              <a:t>requiresCheck</a:t>
            </a:r>
            <a:r>
              <a:rPr lang="en-SG" dirty="0">
                <a:solidFill>
                  <a:schemeClr val="tx1"/>
                </a:solidFill>
              </a:rPr>
              <a:t>, check for qty 	available, reject invalid order.</a:t>
            </a:r>
          </a:p>
          <a:p>
            <a:endParaRPr lang="en-SG" sz="600" dirty="0">
              <a:solidFill>
                <a:schemeClr val="tx1"/>
              </a:solidFill>
            </a:endParaRPr>
          </a:p>
          <a:p>
            <a:r>
              <a:rPr lang="en-SG" dirty="0">
                <a:solidFill>
                  <a:schemeClr val="tx1"/>
                </a:solidFill>
              </a:rPr>
              <a:t>	If (order is MKT) {</a:t>
            </a:r>
          </a:p>
          <a:p>
            <a:r>
              <a:rPr lang="en-SG" dirty="0">
                <a:solidFill>
                  <a:schemeClr val="tx1"/>
                </a:solidFill>
              </a:rPr>
              <a:t>		Check opposing PQ for a match.</a:t>
            </a:r>
          </a:p>
          <a:p>
            <a:r>
              <a:rPr lang="en-SG" dirty="0">
                <a:solidFill>
                  <a:schemeClr val="tx1"/>
                </a:solidFill>
              </a:rPr>
              <a:t>		Match: Transact. PQ may be reshuffled if all 				                orders at the price are consumed.</a:t>
            </a:r>
          </a:p>
          <a:p>
            <a:r>
              <a:rPr lang="en-SG" dirty="0">
                <a:solidFill>
                  <a:schemeClr val="tx1"/>
                </a:solidFill>
              </a:rPr>
              <a:t>		No match: Store into array of queues.</a:t>
            </a:r>
          </a:p>
          <a:p>
            <a:r>
              <a:rPr lang="en-SG" dirty="0">
                <a:solidFill>
                  <a:schemeClr val="tx1"/>
                </a:solidFill>
              </a:rPr>
              <a:t>	} else { 			 </a:t>
            </a:r>
            <a:r>
              <a:rPr lang="en-SG" i="1" dirty="0">
                <a:solidFill>
                  <a:schemeClr val="tx1"/>
                </a:solidFill>
              </a:rPr>
              <a:t>// Is a limit order</a:t>
            </a:r>
          </a:p>
          <a:p>
            <a:r>
              <a:rPr lang="en-SG" dirty="0">
                <a:solidFill>
                  <a:schemeClr val="tx1"/>
                </a:solidFill>
              </a:rPr>
              <a:t>		Add order into PQ.</a:t>
            </a:r>
          </a:p>
          <a:p>
            <a:r>
              <a:rPr lang="en-SG" dirty="0">
                <a:solidFill>
                  <a:schemeClr val="tx1"/>
                </a:solidFill>
              </a:rPr>
              <a:t>		Check opposing MKT array – if there’s a match, we 		transact. PQ may be reshuffled.</a:t>
            </a:r>
          </a:p>
          <a:p>
            <a:r>
              <a:rPr lang="en-SG" dirty="0">
                <a:solidFill>
                  <a:schemeClr val="tx1"/>
                </a:solidFill>
              </a:rPr>
              <a:t>		If MKT array empty, we check opposing PQ for 			a match. Transact if there’s a match, else do nothing</a:t>
            </a:r>
          </a:p>
          <a:p>
            <a:r>
              <a:rPr lang="en-SG" dirty="0">
                <a:solidFill>
                  <a:schemeClr val="tx1"/>
                </a:solidFill>
              </a:rPr>
              <a:t>	}</a:t>
            </a:r>
          </a:p>
          <a:p>
            <a:r>
              <a:rPr lang="en-SG" dirty="0">
                <a:solidFill>
                  <a:schemeClr val="tx1"/>
                </a:solidFill>
              </a:rPr>
              <a:t>}</a:t>
            </a:r>
          </a:p>
        </p:txBody>
      </p:sp>
    </p:spTree>
    <p:extLst>
      <p:ext uri="{BB962C8B-B14F-4D97-AF65-F5344CB8AC3E}">
        <p14:creationId xmlns:p14="http://schemas.microsoft.com/office/powerpoint/2010/main" val="143329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26AA-937F-4DB1-46F3-48843A5C9004}"/>
              </a:ext>
            </a:extLst>
          </p:cNvPr>
          <p:cNvSpPr>
            <a:spLocks noGrp="1"/>
          </p:cNvSpPr>
          <p:nvPr>
            <p:ph type="title"/>
          </p:nvPr>
        </p:nvSpPr>
        <p:spPr>
          <a:xfrm>
            <a:off x="888650" y="-88917"/>
            <a:ext cx="10515600" cy="1325563"/>
          </a:xfrm>
        </p:spPr>
        <p:txBody>
          <a:bodyPr>
            <a:normAutofit/>
          </a:bodyPr>
          <a:lstStyle/>
          <a:p>
            <a:r>
              <a:rPr lang="en-SG" sz="3600" dirty="0"/>
              <a:t>Proposed Solution design - Walking through an order</a:t>
            </a:r>
          </a:p>
        </p:txBody>
      </p:sp>
      <p:pic>
        <p:nvPicPr>
          <p:cNvPr id="9" name="Picture 8">
            <a:extLst>
              <a:ext uri="{FF2B5EF4-FFF2-40B4-BE49-F238E27FC236}">
                <a16:creationId xmlns:a16="http://schemas.microsoft.com/office/drawing/2014/main" id="{EE540BF2-D316-F693-8A56-FF5B7F529EC3}"/>
              </a:ext>
            </a:extLst>
          </p:cNvPr>
          <p:cNvPicPr>
            <a:picLocks noChangeAspect="1"/>
          </p:cNvPicPr>
          <p:nvPr/>
        </p:nvPicPr>
        <p:blipFill rotWithShape="1">
          <a:blip r:embed="rId2"/>
          <a:srcRect t="2788" b="1453"/>
          <a:stretch/>
        </p:blipFill>
        <p:spPr>
          <a:xfrm>
            <a:off x="787750" y="838724"/>
            <a:ext cx="6648844" cy="5687286"/>
          </a:xfrm>
          <a:prstGeom prst="rect">
            <a:avLst/>
          </a:prstGeom>
        </p:spPr>
      </p:pic>
      <p:sp>
        <p:nvSpPr>
          <p:cNvPr id="10" name="TextBox 9">
            <a:extLst>
              <a:ext uri="{FF2B5EF4-FFF2-40B4-BE49-F238E27FC236}">
                <a16:creationId xmlns:a16="http://schemas.microsoft.com/office/drawing/2014/main" id="{E21CE893-1114-D0F0-6966-7B6F6D32FA82}"/>
              </a:ext>
            </a:extLst>
          </p:cNvPr>
          <p:cNvSpPr txBox="1"/>
          <p:nvPr/>
        </p:nvSpPr>
        <p:spPr>
          <a:xfrm>
            <a:off x="7731408" y="1053766"/>
            <a:ext cx="4288221" cy="5355312"/>
          </a:xfrm>
          <a:prstGeom prst="rect">
            <a:avLst/>
          </a:prstGeom>
          <a:noFill/>
        </p:spPr>
        <p:txBody>
          <a:bodyPr wrap="square" rtlCol="0">
            <a:spAutoFit/>
          </a:bodyPr>
          <a:lstStyle/>
          <a:p>
            <a:pPr marL="342900" indent="-342900">
              <a:buAutoNum type="arabicParenR"/>
            </a:pPr>
            <a:r>
              <a:rPr lang="en-SG" dirty="0"/>
              <a:t>Order comes in.</a:t>
            </a:r>
          </a:p>
          <a:p>
            <a:pPr marL="342900" indent="-342900">
              <a:buAutoNum type="arabicParenR"/>
            </a:pPr>
            <a:r>
              <a:rPr lang="en-SG" dirty="0" err="1"/>
              <a:t>HashTable</a:t>
            </a:r>
            <a:r>
              <a:rPr lang="en-SG" dirty="0"/>
              <a:t> maps INST_ID to a data structure (Array for MKT order and heap for Limit order).</a:t>
            </a:r>
          </a:p>
          <a:p>
            <a:pPr marL="342900" indent="-342900">
              <a:buAutoNum type="arabicParenR"/>
            </a:pPr>
            <a:r>
              <a:rPr lang="en-SG" dirty="0"/>
              <a:t>MKT order: similar to previous slide.</a:t>
            </a:r>
          </a:p>
          <a:p>
            <a:pPr marL="342900" indent="-342900">
              <a:buAutoNum type="arabicParenR"/>
            </a:pPr>
            <a:r>
              <a:rPr lang="en-SG" dirty="0"/>
              <a:t>Limit order: There will be a buy heap and a sell heap. Each node is a pair of (price, array) and the heap is sorted by the price. Each heap has its own ‘cache’ (a </a:t>
            </a:r>
            <a:r>
              <a:rPr lang="en-SG" dirty="0" err="1"/>
              <a:t>hashmap</a:t>
            </a:r>
            <a:r>
              <a:rPr lang="en-SG" dirty="0"/>
              <a:t> to keep track of prices existing in the heap). If the price doesn’t exist, add a new node.</a:t>
            </a:r>
          </a:p>
          <a:p>
            <a:endParaRPr lang="en-SG" dirty="0"/>
          </a:p>
          <a:p>
            <a:r>
              <a:rPr lang="en-SG" dirty="0">
                <a:solidFill>
                  <a:schemeClr val="bg1"/>
                </a:solidFill>
              </a:rPr>
              <a:t>…..</a:t>
            </a:r>
            <a:r>
              <a:rPr lang="en-SG" dirty="0"/>
              <a:t>The array in each node is of size 10, </a:t>
            </a:r>
            <a:r>
              <a:rPr lang="en-SG" dirty="0">
                <a:solidFill>
                  <a:schemeClr val="bg1"/>
                </a:solidFill>
              </a:rPr>
              <a:t>…..</a:t>
            </a:r>
            <a:r>
              <a:rPr lang="en-SG" dirty="0"/>
              <a:t>where array index represents client </a:t>
            </a:r>
            <a:r>
              <a:rPr lang="en-SG" dirty="0">
                <a:solidFill>
                  <a:schemeClr val="bg1"/>
                </a:solidFill>
              </a:rPr>
              <a:t>…..</a:t>
            </a:r>
            <a:r>
              <a:rPr lang="en-SG" dirty="0"/>
              <a:t>rating and each element is a queue </a:t>
            </a:r>
            <a:r>
              <a:rPr lang="en-SG" dirty="0">
                <a:solidFill>
                  <a:schemeClr val="bg1"/>
                </a:solidFill>
              </a:rPr>
              <a:t>…..</a:t>
            </a:r>
            <a:r>
              <a:rPr lang="en-SG" dirty="0"/>
              <a:t>(for time matching, as per previous </a:t>
            </a:r>
            <a:r>
              <a:rPr lang="en-SG" dirty="0">
                <a:solidFill>
                  <a:schemeClr val="bg1"/>
                </a:solidFill>
              </a:rPr>
              <a:t>…..</a:t>
            </a:r>
            <a:r>
              <a:rPr lang="en-SG" dirty="0"/>
              <a:t>slide). Now, we access the queue to </a:t>
            </a:r>
            <a:r>
              <a:rPr lang="en-SG" dirty="0">
                <a:solidFill>
                  <a:schemeClr val="bg1"/>
                </a:solidFill>
              </a:rPr>
              <a:t>…..</a:t>
            </a:r>
            <a:r>
              <a:rPr lang="en-SG" dirty="0"/>
              <a:t>find our orders.</a:t>
            </a:r>
          </a:p>
        </p:txBody>
      </p:sp>
    </p:spTree>
    <p:extLst>
      <p:ext uri="{BB962C8B-B14F-4D97-AF65-F5344CB8AC3E}">
        <p14:creationId xmlns:p14="http://schemas.microsoft.com/office/powerpoint/2010/main" val="3163422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251C-2F36-4BEF-4548-365413071FFA}"/>
              </a:ext>
            </a:extLst>
          </p:cNvPr>
          <p:cNvSpPr>
            <a:spLocks noGrp="1"/>
          </p:cNvSpPr>
          <p:nvPr>
            <p:ph type="title"/>
          </p:nvPr>
        </p:nvSpPr>
        <p:spPr/>
        <p:txBody>
          <a:bodyPr/>
          <a:lstStyle/>
          <a:p>
            <a:r>
              <a:rPr lang="en-SG" dirty="0"/>
              <a:t>Reports and screenshots of demo</a:t>
            </a:r>
          </a:p>
        </p:txBody>
      </p:sp>
      <p:sp>
        <p:nvSpPr>
          <p:cNvPr id="3" name="Content Placeholder 2">
            <a:extLst>
              <a:ext uri="{FF2B5EF4-FFF2-40B4-BE49-F238E27FC236}">
                <a16:creationId xmlns:a16="http://schemas.microsoft.com/office/drawing/2014/main" id="{6B9381E5-0419-E669-333E-ADFDF57FD1E1}"/>
              </a:ext>
            </a:extLst>
          </p:cNvPr>
          <p:cNvSpPr>
            <a:spLocks noGrp="1"/>
          </p:cNvSpPr>
          <p:nvPr>
            <p:ph idx="1"/>
          </p:nvPr>
        </p:nvSpPr>
        <p:spPr/>
        <p:txBody>
          <a:bodyPr/>
          <a:lstStyle/>
          <a:p>
            <a:pPr lvl="1"/>
            <a:endParaRPr lang="en-SG" dirty="0"/>
          </a:p>
        </p:txBody>
      </p:sp>
    </p:spTree>
    <p:extLst>
      <p:ext uri="{BB962C8B-B14F-4D97-AF65-F5344CB8AC3E}">
        <p14:creationId xmlns:p14="http://schemas.microsoft.com/office/powerpoint/2010/main" val="3044685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199</TotalTime>
  <Words>839</Words>
  <Application>Microsoft Office PowerPoint</Application>
  <PresentationFormat>Widescreen</PresentationFormat>
  <Paragraphs>66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Code to Connect 2024 Presentation Deck</vt:lpstr>
      <vt:lpstr>Solution Overview &amp; Design</vt:lpstr>
      <vt:lpstr>Design of models and order manager</vt:lpstr>
      <vt:lpstr>Implemented solution for order manager</vt:lpstr>
      <vt:lpstr>Proposed Solution design - Walking through an order</vt:lpstr>
      <vt:lpstr>Reports and screenshots of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to Connect 2024 Presentation Deck</dc:title>
  <dc:creator>Jim Seah</dc:creator>
  <cp:lastModifiedBy>Jim Seah</cp:lastModifiedBy>
  <cp:revision>15</cp:revision>
  <dcterms:created xsi:type="dcterms:W3CDTF">2024-05-13T05:26:43Z</dcterms:created>
  <dcterms:modified xsi:type="dcterms:W3CDTF">2024-05-13T08:50:52Z</dcterms:modified>
</cp:coreProperties>
</file>