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CB54-56B0-C058-428A-CA412645B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C10E36-EF4D-BE4A-2401-C83F1C722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7FDC950-494E-970C-4A63-A1152A5DD11C}"/>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809F8BC2-C449-E99D-F0A8-D3720465F9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7FD8B0-3D88-FAC4-BBDA-AFE4E679C927}"/>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180508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3736-F1E1-9985-6657-F158EFB9AC0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EF702A-BB99-F938-1F18-06A724576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5FE3F6-6268-C4B3-7010-681900BE387D}"/>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B59EA8AC-E57F-2803-7A50-467707B45A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B667E6-3599-00E9-4170-B7BD2EC45BFD}"/>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34913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2F7FD-9DCC-BFE5-3E8B-BC54F1CD4B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536242-7F87-3472-3B21-8E5B8B2D8A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DD6250-D7A4-B88B-56F9-0CEDE7AED176}"/>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B4466513-DF22-363F-2FA6-57AED7757D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D06644-9F48-931B-58BA-221A19C47291}"/>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35356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9098-EF4B-3BFE-EC2A-7BECAE3D53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FB8F7E-16F9-B6F9-0C2F-59F41038B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D583CE-C4AA-72E3-C3E4-B8DBAF6A4149}"/>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9A198566-7F7F-934E-1EEF-4A6E3203AF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95DDEF-86F2-9262-CED7-973A7740FB99}"/>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398969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0758-D461-B499-5362-54C3FE782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AF4042C-BDB4-67DA-0501-447D82054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C5A53-2E59-B79E-0F4A-F707F671B606}"/>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C027C646-83A2-01E7-E6F3-29705C08DB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2497B5-87CF-A2FF-87D4-938444F56D72}"/>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156637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C6B8-9512-E035-D01E-AF1E8858E2B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BF6AE4D-4F9F-F654-3569-77555649D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E0DA6D7-2499-EDB4-495C-61EE361D0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16E2D9E-6A28-62DC-665F-8C085290CC14}"/>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6" name="Footer Placeholder 5">
            <a:extLst>
              <a:ext uri="{FF2B5EF4-FFF2-40B4-BE49-F238E27FC236}">
                <a16:creationId xmlns:a16="http://schemas.microsoft.com/office/drawing/2014/main" id="{37B3E41F-765E-0E25-07F4-E658D68BAC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70A6E0-3E64-DD42-5379-32ECD5A8B056}"/>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403959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F999-DB5D-2FFD-CFD5-0A82847DD5C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10200-FF01-C8A2-D2EB-F16F70297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74BA-6CF0-56A8-8A95-9D8947C0E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14A18D-D8C4-DD40-D51A-9DA390882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8C5A7-3A14-4D03-4354-6CF564DD2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BC0AAA9-3411-C4EE-AF25-4B01FD64B4C5}"/>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8" name="Footer Placeholder 7">
            <a:extLst>
              <a:ext uri="{FF2B5EF4-FFF2-40B4-BE49-F238E27FC236}">
                <a16:creationId xmlns:a16="http://schemas.microsoft.com/office/drawing/2014/main" id="{FA4B4916-C64F-9FD1-858B-2255E576D31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3828C15-7DD1-CA54-BD1D-30C154AFEA63}"/>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374065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DCD7-885A-1603-03BD-3BEDCC8646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61E80C-7525-EFBF-63CC-A873CCEF025B}"/>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4" name="Footer Placeholder 3">
            <a:extLst>
              <a:ext uri="{FF2B5EF4-FFF2-40B4-BE49-F238E27FC236}">
                <a16:creationId xmlns:a16="http://schemas.microsoft.com/office/drawing/2014/main" id="{132428D7-7879-CBEE-CC75-221A67D3CF1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FF4C394-7A15-CF36-9523-0537D4D4BC17}"/>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220796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8AC19-E8FE-84A5-013D-B9697D082416}"/>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3" name="Footer Placeholder 2">
            <a:extLst>
              <a:ext uri="{FF2B5EF4-FFF2-40B4-BE49-F238E27FC236}">
                <a16:creationId xmlns:a16="http://schemas.microsoft.com/office/drawing/2014/main" id="{61B92594-0C8B-4941-BA35-8F4F90A5979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92EF71-226E-04B2-78E0-A4FE6A8D5A91}"/>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328597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A6E4-BD07-0B7D-2141-7B0F3E73B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C1C12B4-6E9C-541E-4CEC-1108CEA1C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711814-CACF-639E-7054-0038B564D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C3D80-2DED-1F4D-E63D-2FE6052603E1}"/>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6" name="Footer Placeholder 5">
            <a:extLst>
              <a:ext uri="{FF2B5EF4-FFF2-40B4-BE49-F238E27FC236}">
                <a16:creationId xmlns:a16="http://schemas.microsoft.com/office/drawing/2014/main" id="{64356172-2043-3469-71CA-20FE03B94F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5DA134-E587-5F02-0E83-F6DE2033F72D}"/>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424762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D1AD-8AF4-9D6B-34D9-BADB9AEFC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055F7C9-622C-1B3E-04D0-8A06825A8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1EE69F8-9F00-BD8F-339C-5CEEE54A1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F4BCC-C90C-F661-FD75-36FF12E540BF}"/>
              </a:ext>
            </a:extLst>
          </p:cNvPr>
          <p:cNvSpPr>
            <a:spLocks noGrp="1"/>
          </p:cNvSpPr>
          <p:nvPr>
            <p:ph type="dt" sz="half" idx="10"/>
          </p:nvPr>
        </p:nvSpPr>
        <p:spPr/>
        <p:txBody>
          <a:bodyPr/>
          <a:lstStyle/>
          <a:p>
            <a:fld id="{5F63E51D-2DC4-4313-836C-CA52FD6E6D96}" type="datetimeFigureOut">
              <a:rPr lang="en-CA" smtClean="0"/>
              <a:t>2023-03-28</a:t>
            </a:fld>
            <a:endParaRPr lang="en-CA"/>
          </a:p>
        </p:txBody>
      </p:sp>
      <p:sp>
        <p:nvSpPr>
          <p:cNvPr id="6" name="Footer Placeholder 5">
            <a:extLst>
              <a:ext uri="{FF2B5EF4-FFF2-40B4-BE49-F238E27FC236}">
                <a16:creationId xmlns:a16="http://schemas.microsoft.com/office/drawing/2014/main" id="{556A415E-BCCA-B40C-34DB-BE7C47CEC1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23051F9-D1D2-BCF6-2FF5-ECA43705BA3D}"/>
              </a:ext>
            </a:extLst>
          </p:cNvPr>
          <p:cNvSpPr>
            <a:spLocks noGrp="1"/>
          </p:cNvSpPr>
          <p:nvPr>
            <p:ph type="sldNum" sz="quarter" idx="12"/>
          </p:nvPr>
        </p:nvSpPr>
        <p:spPr/>
        <p:txBody>
          <a:bodyPr/>
          <a:lstStyle/>
          <a:p>
            <a:fld id="{1233F422-8D15-44CE-A84B-D7DC62F11C91}" type="slidenum">
              <a:rPr lang="en-CA" smtClean="0"/>
              <a:t>‹#›</a:t>
            </a:fld>
            <a:endParaRPr lang="en-CA"/>
          </a:p>
        </p:txBody>
      </p:sp>
    </p:spTree>
    <p:extLst>
      <p:ext uri="{BB962C8B-B14F-4D97-AF65-F5344CB8AC3E}">
        <p14:creationId xmlns:p14="http://schemas.microsoft.com/office/powerpoint/2010/main" val="132426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91DE0-3F7B-8F34-95D7-774BBC84B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148AE9-2775-0834-F27E-611E7DB28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79A0D-F514-956D-C7F2-EED2740C6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3E51D-2DC4-4313-836C-CA52FD6E6D96}" type="datetimeFigureOut">
              <a:rPr lang="en-CA" smtClean="0"/>
              <a:t>2023-03-28</a:t>
            </a:fld>
            <a:endParaRPr lang="en-CA"/>
          </a:p>
        </p:txBody>
      </p:sp>
      <p:sp>
        <p:nvSpPr>
          <p:cNvPr id="5" name="Footer Placeholder 4">
            <a:extLst>
              <a:ext uri="{FF2B5EF4-FFF2-40B4-BE49-F238E27FC236}">
                <a16:creationId xmlns:a16="http://schemas.microsoft.com/office/drawing/2014/main" id="{482A9DF4-3DAA-3253-B35C-0B38530AB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BF1575E-9D58-1FB0-7990-EB01995BF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3F422-8D15-44CE-A84B-D7DC62F11C91}" type="slidenum">
              <a:rPr lang="en-CA" smtClean="0"/>
              <a:t>‹#›</a:t>
            </a:fld>
            <a:endParaRPr lang="en-CA"/>
          </a:p>
        </p:txBody>
      </p:sp>
    </p:spTree>
    <p:extLst>
      <p:ext uri="{BB962C8B-B14F-4D97-AF65-F5344CB8AC3E}">
        <p14:creationId xmlns:p14="http://schemas.microsoft.com/office/powerpoint/2010/main" val="80287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2478-999A-A0EE-659F-5AA0ECB28031}"/>
              </a:ext>
            </a:extLst>
          </p:cNvPr>
          <p:cNvSpPr>
            <a:spLocks noGrp="1"/>
          </p:cNvSpPr>
          <p:nvPr>
            <p:ph type="ctrTitle"/>
          </p:nvPr>
        </p:nvSpPr>
        <p:spPr/>
        <p:txBody>
          <a:bodyPr/>
          <a:lstStyle/>
          <a:p>
            <a:r>
              <a:rPr lang="en-CA" dirty="0"/>
              <a:t>Reading and Iterating over JSON files</a:t>
            </a:r>
          </a:p>
        </p:txBody>
      </p:sp>
      <p:sp>
        <p:nvSpPr>
          <p:cNvPr id="3" name="Subtitle 2">
            <a:extLst>
              <a:ext uri="{FF2B5EF4-FFF2-40B4-BE49-F238E27FC236}">
                <a16:creationId xmlns:a16="http://schemas.microsoft.com/office/drawing/2014/main" id="{50A60CAF-3EEF-03C8-EDD1-8A473A9CE360}"/>
              </a:ext>
            </a:extLst>
          </p:cNvPr>
          <p:cNvSpPr>
            <a:spLocks noGrp="1"/>
          </p:cNvSpPr>
          <p:nvPr>
            <p:ph type="subTitle" idx="1"/>
          </p:nvPr>
        </p:nvSpPr>
        <p:spPr/>
        <p:txBody>
          <a:bodyPr/>
          <a:lstStyle/>
          <a:p>
            <a:r>
              <a:rPr lang="en-CA" dirty="0"/>
              <a:t>We open a JSON file with multiple records and using the </a:t>
            </a:r>
            <a:r>
              <a:rPr lang="en-CA" dirty="0" err="1"/>
              <a:t>ForEach</a:t>
            </a:r>
            <a:r>
              <a:rPr lang="en-CA" dirty="0"/>
              <a:t> array method iterate over all the records displaying the fields we want to the browser console.</a:t>
            </a:r>
          </a:p>
        </p:txBody>
      </p:sp>
    </p:spTree>
    <p:extLst>
      <p:ext uri="{BB962C8B-B14F-4D97-AF65-F5344CB8AC3E}">
        <p14:creationId xmlns:p14="http://schemas.microsoft.com/office/powerpoint/2010/main" val="407416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2A9E-B804-2318-14DB-01E353C28F6A}"/>
              </a:ext>
            </a:extLst>
          </p:cNvPr>
          <p:cNvSpPr>
            <a:spLocks noGrp="1"/>
          </p:cNvSpPr>
          <p:nvPr>
            <p:ph type="title"/>
          </p:nvPr>
        </p:nvSpPr>
        <p:spPr/>
        <p:txBody>
          <a:bodyPr/>
          <a:lstStyle/>
          <a:p>
            <a:r>
              <a:rPr lang="en-CA" dirty="0"/>
              <a:t>Reading a file with Fetch() API - security</a:t>
            </a:r>
          </a:p>
        </p:txBody>
      </p:sp>
      <p:sp>
        <p:nvSpPr>
          <p:cNvPr id="3" name="Content Placeholder 2">
            <a:extLst>
              <a:ext uri="{FF2B5EF4-FFF2-40B4-BE49-F238E27FC236}">
                <a16:creationId xmlns:a16="http://schemas.microsoft.com/office/drawing/2014/main" id="{362861AC-2F83-5CC2-F917-1FB860D4BB98}"/>
              </a:ext>
            </a:extLst>
          </p:cNvPr>
          <p:cNvSpPr>
            <a:spLocks noGrp="1"/>
          </p:cNvSpPr>
          <p:nvPr>
            <p:ph idx="1"/>
          </p:nvPr>
        </p:nvSpPr>
        <p:spPr/>
        <p:txBody>
          <a:bodyPr>
            <a:normAutofit lnSpcReduction="10000"/>
          </a:bodyPr>
          <a:lstStyle/>
          <a:p>
            <a:r>
              <a:rPr lang="en-US" dirty="0"/>
              <a:t>This method is considered secure because it uses the fetch API, which is built into modern browsers and Node.js, to retrieve the file. The fetch API is designed to work with network requests and has built-in security features to prevent cross-site scripting (XSS) and other attacks.</a:t>
            </a:r>
          </a:p>
          <a:p>
            <a:endParaRPr lang="en-US" dirty="0"/>
          </a:p>
          <a:p>
            <a:r>
              <a:rPr lang="en-US" dirty="0"/>
              <a:t>When reading a JSON file from disk, it's important to make sure that the file is located in a secure directory and that access to the file is restricted to authorized users. You should also validate the JSON data to ensure that it is in the expected format and does not contain any malicious code.</a:t>
            </a:r>
            <a:endParaRPr lang="en-CA" dirty="0"/>
          </a:p>
        </p:txBody>
      </p:sp>
    </p:spTree>
    <p:extLst>
      <p:ext uri="{BB962C8B-B14F-4D97-AF65-F5344CB8AC3E}">
        <p14:creationId xmlns:p14="http://schemas.microsoft.com/office/powerpoint/2010/main" val="409330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BDA1-4104-F486-215E-4429C3806C58}"/>
              </a:ext>
            </a:extLst>
          </p:cNvPr>
          <p:cNvSpPr>
            <a:spLocks noGrp="1"/>
          </p:cNvSpPr>
          <p:nvPr>
            <p:ph type="title"/>
          </p:nvPr>
        </p:nvSpPr>
        <p:spPr/>
        <p:txBody>
          <a:bodyPr/>
          <a:lstStyle/>
          <a:p>
            <a:r>
              <a:rPr lang="en-CA" dirty="0"/>
              <a:t>DEMO: Reading a JSON file from disk</a:t>
            </a:r>
          </a:p>
        </p:txBody>
      </p:sp>
      <p:sp>
        <p:nvSpPr>
          <p:cNvPr id="5" name="TextBox 4">
            <a:extLst>
              <a:ext uri="{FF2B5EF4-FFF2-40B4-BE49-F238E27FC236}">
                <a16:creationId xmlns:a16="http://schemas.microsoft.com/office/drawing/2014/main" id="{7F93A7E8-316C-9FBC-C19E-F99E8841B106}"/>
              </a:ext>
            </a:extLst>
          </p:cNvPr>
          <p:cNvSpPr txBox="1"/>
          <p:nvPr/>
        </p:nvSpPr>
        <p:spPr>
          <a:xfrm>
            <a:off x="838200" y="1599228"/>
            <a:ext cx="10515600" cy="4893647"/>
          </a:xfrm>
          <a:prstGeom prst="rect">
            <a:avLst/>
          </a:prstGeom>
          <a:noFill/>
        </p:spPr>
        <p:txBody>
          <a:bodyPr wrap="square">
            <a:spAutoFit/>
          </a:bodyPr>
          <a:lstStyle/>
          <a:p>
            <a:r>
              <a:rPr lang="en-US" sz="3200" b="1" dirty="0">
                <a:solidFill>
                  <a:srgbClr val="D4D4D4"/>
                </a:solidFill>
                <a:effectLst/>
                <a:latin typeface="Consolas" panose="020B0609020204030204" pitchFamily="49" charset="0"/>
              </a:rPr>
              <a:t>{</a:t>
            </a:r>
            <a:r>
              <a:rPr lang="en-US" sz="3200" b="1" dirty="0">
                <a:solidFill>
                  <a:srgbClr val="9CDCFE"/>
                </a:solidFill>
                <a:effectLst/>
                <a:latin typeface="Consolas" panose="020B0609020204030204" pitchFamily="49" charset="0"/>
              </a:rPr>
              <a:t>"name"</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"Tenor Banjo"</a:t>
            </a:r>
            <a:r>
              <a:rPr lang="en-US" sz="3200" b="1" dirty="0">
                <a:solidFill>
                  <a:srgbClr val="D4D4D4"/>
                </a:solidFill>
                <a:effectLst/>
                <a:latin typeface="Consolas" panose="020B0609020204030204" pitchFamily="49" charset="0"/>
              </a:rPr>
              <a:t>, </a:t>
            </a:r>
            <a:r>
              <a:rPr lang="en-US" sz="3200" b="1" dirty="0">
                <a:solidFill>
                  <a:srgbClr val="9CDCFE"/>
                </a:solidFill>
                <a:effectLst/>
                <a:latin typeface="Consolas" panose="020B0609020204030204" pitchFamily="49" charset="0"/>
              </a:rPr>
              <a:t>"key-octave"</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"G2"</a:t>
            </a:r>
            <a:r>
              <a:rPr lang="en-US" sz="3200" b="1" dirty="0">
                <a:solidFill>
                  <a:srgbClr val="D4D4D4"/>
                </a:solidFill>
                <a:effectLst/>
                <a:latin typeface="Consolas" panose="020B0609020204030204" pitchFamily="49" charset="0"/>
              </a:rPr>
              <a:t>}</a:t>
            </a:r>
          </a:p>
          <a:p>
            <a:endParaRPr lang="en-CA" sz="2000" dirty="0">
              <a:latin typeface="Courier New" panose="02070309020205020404" pitchFamily="49" charset="0"/>
              <a:cs typeface="Courier New" panose="02070309020205020404" pitchFamily="49" charset="0"/>
            </a:endParaRPr>
          </a:p>
          <a:p>
            <a:endParaRPr lang="en-CA" sz="2000" dirty="0">
              <a:latin typeface="Courier New" panose="02070309020205020404" pitchFamily="49" charset="0"/>
              <a:cs typeface="Courier New" panose="02070309020205020404" pitchFamily="49" charset="0"/>
            </a:endParaRPr>
          </a:p>
          <a:p>
            <a:r>
              <a:rPr lang="en-CA" sz="2000" dirty="0">
                <a:latin typeface="Courier New" panose="02070309020205020404" pitchFamily="49" charset="0"/>
                <a:cs typeface="Courier New" panose="02070309020205020404" pitchFamily="49" charset="0"/>
              </a:rPr>
              <a:t>fetch('./</a:t>
            </a:r>
            <a:r>
              <a:rPr lang="en-CA" sz="2000" dirty="0" err="1">
                <a:latin typeface="Courier New" panose="02070309020205020404" pitchFamily="49" charset="0"/>
                <a:cs typeface="Courier New" panose="02070309020205020404" pitchFamily="49" charset="0"/>
              </a:rPr>
              <a:t>instruments.json</a:t>
            </a:r>
            <a:r>
              <a:rPr lang="en-CA" sz="2000" dirty="0">
                <a:latin typeface="Courier New" panose="02070309020205020404" pitchFamily="49" charset="0"/>
                <a:cs typeface="Courier New" panose="02070309020205020404" pitchFamily="49" charset="0"/>
              </a:rPr>
              <a:t>')</a:t>
            </a:r>
          </a:p>
          <a:p>
            <a:r>
              <a:rPr lang="en-CA" sz="2000" dirty="0">
                <a:latin typeface="Courier New" panose="02070309020205020404" pitchFamily="49" charset="0"/>
                <a:cs typeface="Courier New" panose="02070309020205020404" pitchFamily="49" charset="0"/>
              </a:rPr>
              <a:t>  .then(response =&gt; </a:t>
            </a:r>
            <a:r>
              <a:rPr lang="en-CA" sz="2000" dirty="0" err="1">
                <a:latin typeface="Courier New" panose="02070309020205020404" pitchFamily="49" charset="0"/>
                <a:cs typeface="Courier New" panose="02070309020205020404" pitchFamily="49" charset="0"/>
              </a:rPr>
              <a:t>response.json</a:t>
            </a:r>
            <a:r>
              <a:rPr lang="en-CA" sz="2000" dirty="0">
                <a:latin typeface="Courier New" panose="02070309020205020404" pitchFamily="49" charset="0"/>
                <a:cs typeface="Courier New" panose="02070309020205020404" pitchFamily="49" charset="0"/>
              </a:rPr>
              <a:t>())</a:t>
            </a:r>
          </a:p>
          <a:p>
            <a:r>
              <a:rPr lang="en-CA" sz="2000" dirty="0">
                <a:latin typeface="Courier New" panose="02070309020205020404" pitchFamily="49" charset="0"/>
                <a:cs typeface="Courier New" panose="02070309020205020404" pitchFamily="49" charset="0"/>
              </a:rPr>
              <a:t>  .then(data =&gt; {</a:t>
            </a:r>
          </a:p>
          <a:p>
            <a:r>
              <a:rPr lang="en-CA" sz="2000" dirty="0">
                <a:latin typeface="Courier New" panose="02070309020205020404" pitchFamily="49" charset="0"/>
                <a:cs typeface="Courier New" panose="02070309020205020404" pitchFamily="49" charset="0"/>
              </a:rPr>
              <a:t>    // Do something with the JSON data</a:t>
            </a:r>
          </a:p>
          <a:p>
            <a:r>
              <a:rPr lang="en-CA" sz="2000" dirty="0">
                <a:highlight>
                  <a:srgbClr val="FFFF00"/>
                </a:highlight>
                <a:latin typeface="Courier New" panose="02070309020205020404" pitchFamily="49" charset="0"/>
                <a:cs typeface="Courier New" panose="02070309020205020404" pitchFamily="49" charset="0"/>
              </a:rPr>
              <a:t>    for(let </a:t>
            </a:r>
            <a:r>
              <a:rPr lang="en-CA" sz="2000" dirty="0" err="1">
                <a:highlight>
                  <a:srgbClr val="FFFF00"/>
                </a:highlight>
                <a:latin typeface="Courier New" panose="02070309020205020404" pitchFamily="49" charset="0"/>
                <a:cs typeface="Courier New" panose="02070309020205020404" pitchFamily="49" charset="0"/>
              </a:rPr>
              <a:t>i</a:t>
            </a:r>
            <a:r>
              <a:rPr lang="en-CA" sz="2000" dirty="0">
                <a:highlight>
                  <a:srgbClr val="FFFF00"/>
                </a:highlight>
                <a:latin typeface="Courier New" panose="02070309020205020404" pitchFamily="49" charset="0"/>
                <a:cs typeface="Courier New" panose="02070309020205020404" pitchFamily="49" charset="0"/>
              </a:rPr>
              <a:t> = 0; </a:t>
            </a:r>
            <a:r>
              <a:rPr lang="en-CA" sz="2000" dirty="0" err="1">
                <a:highlight>
                  <a:srgbClr val="FFFF00"/>
                </a:highlight>
                <a:latin typeface="Courier New" panose="02070309020205020404" pitchFamily="49" charset="0"/>
                <a:cs typeface="Courier New" panose="02070309020205020404" pitchFamily="49" charset="0"/>
              </a:rPr>
              <a:t>i</a:t>
            </a:r>
            <a:r>
              <a:rPr lang="en-CA" sz="2000" dirty="0">
                <a:highlight>
                  <a:srgbClr val="FFFF00"/>
                </a:highlight>
                <a:latin typeface="Courier New" panose="02070309020205020404" pitchFamily="49" charset="0"/>
                <a:cs typeface="Courier New" panose="02070309020205020404" pitchFamily="49" charset="0"/>
              </a:rPr>
              <a:t> &lt; </a:t>
            </a:r>
            <a:r>
              <a:rPr lang="en-CA" sz="2000" dirty="0" err="1">
                <a:highlight>
                  <a:srgbClr val="FFFF00"/>
                </a:highlight>
                <a:latin typeface="Courier New" panose="02070309020205020404" pitchFamily="49" charset="0"/>
                <a:cs typeface="Courier New" panose="02070309020205020404" pitchFamily="49" charset="0"/>
              </a:rPr>
              <a:t>data.length</a:t>
            </a:r>
            <a:r>
              <a:rPr lang="en-CA" sz="2000" dirty="0">
                <a:highlight>
                  <a:srgbClr val="FFFF00"/>
                </a:highlight>
                <a:latin typeface="Courier New" panose="02070309020205020404" pitchFamily="49" charset="0"/>
                <a:cs typeface="Courier New" panose="02070309020205020404" pitchFamily="49" charset="0"/>
              </a:rPr>
              <a:t>; </a:t>
            </a:r>
            <a:r>
              <a:rPr lang="en-CA" sz="2000" dirty="0" err="1">
                <a:highlight>
                  <a:srgbClr val="FFFF00"/>
                </a:highlight>
                <a:latin typeface="Courier New" panose="02070309020205020404" pitchFamily="49" charset="0"/>
                <a:cs typeface="Courier New" panose="02070309020205020404" pitchFamily="49" charset="0"/>
              </a:rPr>
              <a:t>i</a:t>
            </a:r>
            <a:r>
              <a:rPr lang="en-CA" sz="2000" dirty="0">
                <a:highlight>
                  <a:srgbClr val="FFFF00"/>
                </a:highlight>
                <a:latin typeface="Courier New" panose="02070309020205020404" pitchFamily="49" charset="0"/>
                <a:cs typeface="Courier New" panose="02070309020205020404" pitchFamily="49" charset="0"/>
              </a:rPr>
              <a:t>++){</a:t>
            </a:r>
          </a:p>
          <a:p>
            <a:r>
              <a:rPr lang="en-CA" sz="2000" dirty="0">
                <a:highlight>
                  <a:srgbClr val="FFFF00"/>
                </a:highlight>
                <a:latin typeface="Courier New" panose="02070309020205020404" pitchFamily="49" charset="0"/>
                <a:cs typeface="Courier New" panose="02070309020205020404" pitchFamily="49" charset="0"/>
              </a:rPr>
              <a:t>      console.log(data[</a:t>
            </a:r>
            <a:r>
              <a:rPr lang="en-CA" sz="2000" dirty="0" err="1">
                <a:highlight>
                  <a:srgbClr val="FFFF00"/>
                </a:highlight>
                <a:latin typeface="Courier New" panose="02070309020205020404" pitchFamily="49" charset="0"/>
                <a:cs typeface="Courier New" panose="02070309020205020404" pitchFamily="49" charset="0"/>
              </a:rPr>
              <a:t>i</a:t>
            </a:r>
            <a:r>
              <a:rPr lang="en-CA" sz="2000" dirty="0">
                <a:highlight>
                  <a:srgbClr val="FFFF00"/>
                </a:highlight>
                <a:latin typeface="Courier New" panose="02070309020205020404" pitchFamily="49" charset="0"/>
                <a:cs typeface="Courier New" panose="02070309020205020404" pitchFamily="49" charset="0"/>
              </a:rPr>
              <a:t>].name); </a:t>
            </a:r>
          </a:p>
          <a:p>
            <a:r>
              <a:rPr lang="en-CA" sz="2000" dirty="0">
                <a:highlight>
                  <a:srgbClr val="FFFF00"/>
                </a:highlight>
                <a:latin typeface="Courier New" panose="02070309020205020404" pitchFamily="49" charset="0"/>
                <a:cs typeface="Courier New" panose="02070309020205020404" pitchFamily="49" charset="0"/>
              </a:rPr>
              <a:t>    }</a:t>
            </a:r>
          </a:p>
          <a:p>
            <a:r>
              <a:rPr lang="en-CA" sz="2000" dirty="0">
                <a:latin typeface="Courier New" panose="02070309020205020404" pitchFamily="49" charset="0"/>
                <a:cs typeface="Courier New" panose="02070309020205020404" pitchFamily="49" charset="0"/>
              </a:rPr>
              <a:t>  })</a:t>
            </a:r>
          </a:p>
          <a:p>
            <a:r>
              <a:rPr lang="en-CA" sz="2000" dirty="0">
                <a:latin typeface="Courier New" panose="02070309020205020404" pitchFamily="49" charset="0"/>
                <a:cs typeface="Courier New" panose="02070309020205020404" pitchFamily="49" charset="0"/>
              </a:rPr>
              <a:t>  .catch(error =&gt; {</a:t>
            </a:r>
          </a:p>
          <a:p>
            <a:r>
              <a:rPr lang="en-CA" sz="2000" dirty="0">
                <a:latin typeface="Courier New" panose="02070309020205020404" pitchFamily="49" charset="0"/>
                <a:cs typeface="Courier New" panose="02070309020205020404" pitchFamily="49" charset="0"/>
              </a:rPr>
              <a:t>    // Handle any errors that occur while fetching the file</a:t>
            </a:r>
          </a:p>
          <a:p>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console.error</a:t>
            </a:r>
            <a:r>
              <a:rPr lang="en-CA" sz="2000" dirty="0">
                <a:latin typeface="Courier New" panose="02070309020205020404" pitchFamily="49" charset="0"/>
                <a:cs typeface="Courier New" panose="02070309020205020404" pitchFamily="49" charset="0"/>
              </a:rPr>
              <a:t>(error);</a:t>
            </a:r>
          </a:p>
          <a:p>
            <a:r>
              <a:rPr lang="en-CA"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8125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E8F3-F397-51CA-E08F-06C47BE17E1E}"/>
              </a:ext>
            </a:extLst>
          </p:cNvPr>
          <p:cNvSpPr>
            <a:spLocks noGrp="1"/>
          </p:cNvSpPr>
          <p:nvPr>
            <p:ph type="title"/>
          </p:nvPr>
        </p:nvSpPr>
        <p:spPr/>
        <p:txBody>
          <a:bodyPr/>
          <a:lstStyle/>
          <a:p>
            <a:r>
              <a:rPr lang="en-CA" dirty="0"/>
              <a:t>DEMO: building functions with iterators</a:t>
            </a:r>
          </a:p>
        </p:txBody>
      </p:sp>
      <p:sp>
        <p:nvSpPr>
          <p:cNvPr id="5" name="TextBox 4">
            <a:extLst>
              <a:ext uri="{FF2B5EF4-FFF2-40B4-BE49-F238E27FC236}">
                <a16:creationId xmlns:a16="http://schemas.microsoft.com/office/drawing/2014/main" id="{FF8D3D16-2E9D-D353-B765-9769B63E754C}"/>
              </a:ext>
            </a:extLst>
          </p:cNvPr>
          <p:cNvSpPr txBox="1"/>
          <p:nvPr/>
        </p:nvSpPr>
        <p:spPr>
          <a:xfrm>
            <a:off x="471948" y="2000297"/>
            <a:ext cx="11503742" cy="3785652"/>
          </a:xfrm>
          <a:prstGeom prst="rect">
            <a:avLst/>
          </a:prstGeom>
          <a:noFill/>
        </p:spPr>
        <p:txBody>
          <a:bodyPr wrap="square">
            <a:spAutoFit/>
          </a:bodyPr>
          <a:lstStyle/>
          <a:p>
            <a:r>
              <a:rPr lang="en-CA" sz="2400" dirty="0" err="1">
                <a:latin typeface="Courier New" panose="02070309020205020404" pitchFamily="49" charset="0"/>
                <a:cs typeface="Courier New" panose="02070309020205020404" pitchFamily="49" charset="0"/>
              </a:rPr>
              <a:t>people.forEach</a:t>
            </a:r>
            <a:r>
              <a:rPr lang="en-CA" sz="2400" dirty="0">
                <a:latin typeface="Courier New" panose="02070309020205020404" pitchFamily="49" charset="0"/>
                <a:cs typeface="Courier New" panose="02070309020205020404" pitchFamily="49" charset="0"/>
              </a:rPr>
              <a:t>( person =&gt; {</a:t>
            </a:r>
          </a:p>
          <a:p>
            <a:r>
              <a:rPr lang="en-CA" sz="2400" dirty="0">
                <a:latin typeface="Courier New" panose="02070309020205020404" pitchFamily="49" charset="0"/>
                <a:cs typeface="Courier New" panose="02070309020205020404" pitchFamily="49" charset="0"/>
              </a:rPr>
              <a:t>  console.log(`${person.name} is a ${</a:t>
            </a:r>
            <a:r>
              <a:rPr lang="en-CA" sz="2400" dirty="0">
                <a:highlight>
                  <a:srgbClr val="FFFF00"/>
                </a:highlight>
                <a:latin typeface="Courier New" panose="02070309020205020404" pitchFamily="49" charset="0"/>
                <a:cs typeface="Courier New" panose="02070309020205020404" pitchFamily="49" charset="0"/>
              </a:rPr>
              <a:t>maturity</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person.age</a:t>
            </a:r>
            <a:r>
              <a:rPr lang="en-CA" sz="2400" dirty="0">
                <a:latin typeface="Courier New" panose="02070309020205020404" pitchFamily="49" charset="0"/>
                <a:cs typeface="Courier New" panose="02070309020205020404" pitchFamily="49" charset="0"/>
              </a:rPr>
              <a:t>)}.`)</a:t>
            </a:r>
          </a:p>
          <a:p>
            <a:r>
              <a:rPr lang="en-CA" sz="2400" dirty="0">
                <a:latin typeface="Courier New" panose="02070309020205020404" pitchFamily="49" charset="0"/>
                <a:cs typeface="Courier New" panose="02070309020205020404" pitchFamily="49" charset="0"/>
              </a:rPr>
              <a:t>})</a:t>
            </a:r>
          </a:p>
          <a:p>
            <a:endParaRPr lang="en-CA" sz="2400" dirty="0">
              <a:latin typeface="Courier New" panose="02070309020205020404" pitchFamily="49" charset="0"/>
              <a:cs typeface="Courier New" panose="02070309020205020404" pitchFamily="49" charset="0"/>
            </a:endParaRPr>
          </a:p>
          <a:p>
            <a:r>
              <a:rPr lang="en-CA" sz="2400" dirty="0">
                <a:latin typeface="Courier New" panose="02070309020205020404" pitchFamily="49" charset="0"/>
                <a:cs typeface="Courier New" panose="02070309020205020404" pitchFamily="49" charset="0"/>
              </a:rPr>
              <a:t>function </a:t>
            </a:r>
            <a:r>
              <a:rPr lang="en-CA" sz="2400" dirty="0">
                <a:highlight>
                  <a:srgbClr val="FFFF00"/>
                </a:highlight>
                <a:latin typeface="Courier New" panose="02070309020205020404" pitchFamily="49" charset="0"/>
                <a:cs typeface="Courier New" panose="02070309020205020404" pitchFamily="49" charset="0"/>
              </a:rPr>
              <a:t>maturity</a:t>
            </a:r>
            <a:r>
              <a:rPr lang="en-CA" sz="2400" dirty="0">
                <a:latin typeface="Courier New" panose="02070309020205020404" pitchFamily="49" charset="0"/>
                <a:cs typeface="Courier New" panose="02070309020205020404" pitchFamily="49" charset="0"/>
              </a:rPr>
              <a:t>(age) {</a:t>
            </a:r>
          </a:p>
          <a:p>
            <a:r>
              <a:rPr lang="en-CA" sz="2400" dirty="0">
                <a:latin typeface="Courier New" panose="02070309020205020404" pitchFamily="49" charset="0"/>
                <a:cs typeface="Courier New" panose="02070309020205020404" pitchFamily="49" charset="0"/>
              </a:rPr>
              <a:t>  if(age &lt;= 12) return 'child'</a:t>
            </a:r>
          </a:p>
          <a:p>
            <a:r>
              <a:rPr lang="en-CA" sz="2400" dirty="0">
                <a:latin typeface="Courier New" panose="02070309020205020404" pitchFamily="49" charset="0"/>
                <a:cs typeface="Courier New" panose="02070309020205020404" pitchFamily="49" charset="0"/>
              </a:rPr>
              <a:t>  else if(age &gt; 12 &amp;&amp; age &lt;= 19) return 'teenager'</a:t>
            </a:r>
          </a:p>
          <a:p>
            <a:r>
              <a:rPr lang="en-CA" sz="2400" dirty="0">
                <a:latin typeface="Courier New" panose="02070309020205020404" pitchFamily="49" charset="0"/>
                <a:cs typeface="Courier New" panose="02070309020205020404" pitchFamily="49" charset="0"/>
              </a:rPr>
              <a:t>  else if(age &gt; 19 &amp;&amp; age &lt;= 65) return 'adult'</a:t>
            </a:r>
          </a:p>
          <a:p>
            <a:r>
              <a:rPr lang="en-CA" sz="2400" dirty="0">
                <a:latin typeface="Courier New" panose="02070309020205020404" pitchFamily="49" charset="0"/>
                <a:cs typeface="Courier New" panose="02070309020205020404" pitchFamily="49" charset="0"/>
              </a:rPr>
              <a:t>  else return 'retiree'</a:t>
            </a:r>
          </a:p>
          <a:p>
            <a:r>
              <a:rPr lang="en-CA"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845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D058-4296-1D49-D6A6-CF2BF11AC7DE}"/>
              </a:ext>
            </a:extLst>
          </p:cNvPr>
          <p:cNvSpPr>
            <a:spLocks noGrp="1"/>
          </p:cNvSpPr>
          <p:nvPr>
            <p:ph type="title"/>
          </p:nvPr>
        </p:nvSpPr>
        <p:spPr/>
        <p:txBody>
          <a:bodyPr/>
          <a:lstStyle/>
          <a:p>
            <a:r>
              <a:rPr lang="en-CA" dirty="0"/>
              <a:t>What is an array?</a:t>
            </a:r>
          </a:p>
        </p:txBody>
      </p:sp>
      <p:sp>
        <p:nvSpPr>
          <p:cNvPr id="3" name="Content Placeholder 2">
            <a:extLst>
              <a:ext uri="{FF2B5EF4-FFF2-40B4-BE49-F238E27FC236}">
                <a16:creationId xmlns:a16="http://schemas.microsoft.com/office/drawing/2014/main" id="{AE5AB669-4E06-33BE-8641-FFF44A798C0C}"/>
              </a:ext>
            </a:extLst>
          </p:cNvPr>
          <p:cNvSpPr>
            <a:spLocks noGrp="1"/>
          </p:cNvSpPr>
          <p:nvPr>
            <p:ph idx="1"/>
          </p:nvPr>
        </p:nvSpPr>
        <p:spPr>
          <a:xfrm>
            <a:off x="838200" y="1690688"/>
            <a:ext cx="11039168" cy="4802187"/>
          </a:xfrm>
        </p:spPr>
        <p:txBody>
          <a:bodyPr>
            <a:normAutofit lnSpcReduction="10000"/>
          </a:bodyPr>
          <a:lstStyle/>
          <a:p>
            <a:pPr marL="0" indent="0">
              <a:buNone/>
            </a:pPr>
            <a:r>
              <a:rPr lang="en-CA" sz="2400" dirty="0">
                <a:latin typeface="Courier New" panose="02070309020205020404" pitchFamily="49" charset="0"/>
                <a:cs typeface="Courier New" panose="02070309020205020404" pitchFamily="49" charset="0"/>
              </a:rPr>
              <a:t>const integers = [98,56,345,87,5,76,91,123,43];</a:t>
            </a:r>
          </a:p>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const instruments = ['</a:t>
            </a:r>
            <a:r>
              <a:rPr lang="en-CA" sz="2400" dirty="0" err="1">
                <a:latin typeface="Courier New" panose="02070309020205020404" pitchFamily="49" charset="0"/>
                <a:cs typeface="Courier New" panose="02070309020205020404" pitchFamily="49" charset="0"/>
              </a:rPr>
              <a:t>piano','flute','guitar','ukulele</a:t>
            </a:r>
            <a:r>
              <a:rPr lang="en-CA" sz="2400" dirty="0">
                <a:latin typeface="Courier New" panose="02070309020205020404" pitchFamily="49" charset="0"/>
                <a:cs typeface="Courier New" panose="02070309020205020404" pitchFamily="49" charset="0"/>
              </a:rPr>
              <a:t>’];</a:t>
            </a:r>
          </a:p>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const octaves = [</a:t>
            </a:r>
          </a:p>
          <a:p>
            <a:pPr marL="0" indent="0">
              <a:buNone/>
            </a:pPr>
            <a:r>
              <a:rPr lang="en-CA" sz="2400" dirty="0">
                <a:latin typeface="Courier New" panose="02070309020205020404" pitchFamily="49" charset="0"/>
                <a:cs typeface="Courier New" panose="02070309020205020404" pitchFamily="49" charset="0"/>
              </a:rPr>
              <a:t>  {id: 10, instrument: 'Tenor Banjo', </a:t>
            </a:r>
            <a:r>
              <a:rPr lang="en-CA" sz="2400" dirty="0" err="1">
                <a:latin typeface="Courier New" panose="02070309020205020404" pitchFamily="49" charset="0"/>
                <a:cs typeface="Courier New" panose="02070309020205020404" pitchFamily="49" charset="0"/>
              </a:rPr>
              <a:t>keyOctave</a:t>
            </a:r>
            <a:r>
              <a:rPr lang="en-CA" sz="2400" dirty="0">
                <a:latin typeface="Courier New" panose="02070309020205020404" pitchFamily="49" charset="0"/>
                <a:cs typeface="Courier New" panose="02070309020205020404" pitchFamily="49" charset="0"/>
              </a:rPr>
              <a:t>: 'G2'},</a:t>
            </a:r>
          </a:p>
          <a:p>
            <a:pPr marL="0" indent="0">
              <a:buNone/>
            </a:pPr>
            <a:r>
              <a:rPr lang="en-CA" sz="2400" dirty="0">
                <a:latin typeface="Courier New" panose="02070309020205020404" pitchFamily="49" charset="0"/>
                <a:cs typeface="Courier New" panose="02070309020205020404" pitchFamily="49" charset="0"/>
              </a:rPr>
              <a:t>  {id: 20, instrument: 'Guitar', </a:t>
            </a:r>
            <a:r>
              <a:rPr lang="en-CA" sz="2400" dirty="0" err="1">
                <a:latin typeface="Courier New" panose="02070309020205020404" pitchFamily="49" charset="0"/>
                <a:cs typeface="Courier New" panose="02070309020205020404" pitchFamily="49" charset="0"/>
              </a:rPr>
              <a:t>keyOctave</a:t>
            </a:r>
            <a:r>
              <a:rPr lang="en-CA" sz="2400" dirty="0">
                <a:latin typeface="Courier New" panose="02070309020205020404" pitchFamily="49" charset="0"/>
                <a:cs typeface="Courier New" panose="02070309020205020404" pitchFamily="49" charset="0"/>
              </a:rPr>
              <a:t>: 'E2'},</a:t>
            </a:r>
          </a:p>
          <a:p>
            <a:pPr marL="0" indent="0">
              <a:buNone/>
            </a:pPr>
            <a:r>
              <a:rPr lang="en-CA" sz="2400" dirty="0">
                <a:latin typeface="Courier New" panose="02070309020205020404" pitchFamily="49" charset="0"/>
                <a:cs typeface="Courier New" panose="02070309020205020404" pitchFamily="49" charset="0"/>
              </a:rPr>
              <a:t>  {id: 30, instrument: 'Bass Guitar', </a:t>
            </a:r>
            <a:r>
              <a:rPr lang="en-CA" sz="2400" dirty="0" err="1">
                <a:latin typeface="Courier New" panose="02070309020205020404" pitchFamily="49" charset="0"/>
                <a:cs typeface="Courier New" panose="02070309020205020404" pitchFamily="49" charset="0"/>
              </a:rPr>
              <a:t>keyOctave</a:t>
            </a:r>
            <a:r>
              <a:rPr lang="en-CA" sz="2400" dirty="0">
                <a:latin typeface="Courier New" panose="02070309020205020404" pitchFamily="49" charset="0"/>
                <a:cs typeface="Courier New" panose="02070309020205020404" pitchFamily="49" charset="0"/>
              </a:rPr>
              <a:t>: 'E1'},</a:t>
            </a:r>
          </a:p>
          <a:p>
            <a:pPr marL="0" indent="0">
              <a:buNone/>
            </a:pPr>
            <a:r>
              <a:rPr lang="en-CA" sz="2400" dirty="0">
                <a:latin typeface="Courier New" panose="02070309020205020404" pitchFamily="49" charset="0"/>
                <a:cs typeface="Courier New" panose="02070309020205020404" pitchFamily="49" charset="0"/>
              </a:rPr>
              <a:t>  {id: 40, instrument: 'Mandolin', </a:t>
            </a:r>
            <a:r>
              <a:rPr lang="en-CA" sz="2400" dirty="0" err="1">
                <a:latin typeface="Courier New" panose="02070309020205020404" pitchFamily="49" charset="0"/>
                <a:cs typeface="Courier New" panose="02070309020205020404" pitchFamily="49" charset="0"/>
              </a:rPr>
              <a:t>keyOctave</a:t>
            </a:r>
            <a:r>
              <a:rPr lang="en-CA" sz="2400" dirty="0">
                <a:latin typeface="Courier New" panose="02070309020205020404" pitchFamily="49" charset="0"/>
                <a:cs typeface="Courier New" panose="02070309020205020404" pitchFamily="49" charset="0"/>
              </a:rPr>
              <a:t>: 'G2'},</a:t>
            </a:r>
          </a:p>
          <a:p>
            <a:pPr marL="0" indent="0">
              <a:buNone/>
            </a:pPr>
            <a:r>
              <a:rPr lang="en-CA" sz="2400" dirty="0">
                <a:latin typeface="Courier New" panose="02070309020205020404" pitchFamily="49" charset="0"/>
                <a:cs typeface="Courier New" panose="02070309020205020404" pitchFamily="49" charset="0"/>
              </a:rPr>
              <a:t>  {id: 50, instrument: 'Ukulele', </a:t>
            </a:r>
            <a:r>
              <a:rPr lang="en-CA" sz="2400" dirty="0" err="1">
                <a:latin typeface="Courier New" panose="02070309020205020404" pitchFamily="49" charset="0"/>
                <a:cs typeface="Courier New" panose="02070309020205020404" pitchFamily="49" charset="0"/>
              </a:rPr>
              <a:t>keyOctave</a:t>
            </a:r>
            <a:r>
              <a:rPr lang="en-CA" sz="2400" dirty="0">
                <a:latin typeface="Courier New" panose="02070309020205020404" pitchFamily="49" charset="0"/>
                <a:cs typeface="Courier New" panose="02070309020205020404" pitchFamily="49" charset="0"/>
              </a:rPr>
              <a:t>: 'G4'}</a:t>
            </a:r>
          </a:p>
          <a:p>
            <a:pPr marL="0" indent="0">
              <a:buNone/>
            </a:pPr>
            <a:r>
              <a:rPr lang="en-CA"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43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AEE-55BB-9DC1-AA9E-D38CF58DC641}"/>
              </a:ext>
            </a:extLst>
          </p:cNvPr>
          <p:cNvSpPr>
            <a:spLocks noGrp="1"/>
          </p:cNvSpPr>
          <p:nvPr>
            <p:ph type="title"/>
          </p:nvPr>
        </p:nvSpPr>
        <p:spPr/>
        <p:txBody>
          <a:bodyPr/>
          <a:lstStyle/>
          <a:p>
            <a:r>
              <a:rPr lang="en-CA" dirty="0"/>
              <a:t>What is JSON?</a:t>
            </a:r>
          </a:p>
        </p:txBody>
      </p:sp>
      <p:sp>
        <p:nvSpPr>
          <p:cNvPr id="3" name="Content Placeholder 2">
            <a:extLst>
              <a:ext uri="{FF2B5EF4-FFF2-40B4-BE49-F238E27FC236}">
                <a16:creationId xmlns:a16="http://schemas.microsoft.com/office/drawing/2014/main" id="{18BCC65B-0DC3-1F70-64A3-A9703CA55665}"/>
              </a:ext>
            </a:extLst>
          </p:cNvPr>
          <p:cNvSpPr>
            <a:spLocks noGrp="1"/>
          </p:cNvSpPr>
          <p:nvPr>
            <p:ph idx="1"/>
          </p:nvPr>
        </p:nvSpPr>
        <p:spPr/>
        <p:txBody>
          <a:bodyPr/>
          <a:lstStyle/>
          <a:p>
            <a:r>
              <a:rPr lang="en-CA" b="0" i="0" dirty="0">
                <a:solidFill>
                  <a:srgbClr val="374151"/>
                </a:solidFill>
                <a:effectLst/>
                <a:latin typeface="Söhne"/>
              </a:rPr>
              <a:t>JSON stands for JavaScript Object Notation.</a:t>
            </a:r>
          </a:p>
          <a:p>
            <a:endParaRPr lang="en-CA" b="0" i="0" dirty="0">
              <a:solidFill>
                <a:srgbClr val="374151"/>
              </a:solidFill>
              <a:effectLst/>
              <a:latin typeface="Söhne"/>
            </a:endParaRPr>
          </a:p>
          <a:p>
            <a:r>
              <a:rPr lang="en-US" b="0" i="0" dirty="0">
                <a:solidFill>
                  <a:srgbClr val="374151"/>
                </a:solidFill>
                <a:effectLst/>
                <a:latin typeface="Söhne"/>
              </a:rPr>
              <a:t>It is a lightweight data interchange format that is easy for humans to read and write, and easy for machines to parse and generate. JSON is based on a subset of the JavaScript programming language, but is language-independent, which means that it can be used with many programming languages, not just JavaScript.</a:t>
            </a:r>
            <a:endParaRPr lang="en-CA" dirty="0"/>
          </a:p>
        </p:txBody>
      </p:sp>
    </p:spTree>
    <p:extLst>
      <p:ext uri="{BB962C8B-B14F-4D97-AF65-F5344CB8AC3E}">
        <p14:creationId xmlns:p14="http://schemas.microsoft.com/office/powerpoint/2010/main" val="25307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981CE9-D421-D462-A9B4-3334E3675A62}"/>
              </a:ext>
            </a:extLst>
          </p:cNvPr>
          <p:cNvSpPr txBox="1"/>
          <p:nvPr/>
        </p:nvSpPr>
        <p:spPr>
          <a:xfrm>
            <a:off x="1258529" y="797510"/>
            <a:ext cx="9930581" cy="5262979"/>
          </a:xfrm>
          <a:prstGeom prst="rect">
            <a:avLst/>
          </a:prstGeom>
          <a:noFill/>
        </p:spPr>
        <p:txBody>
          <a:bodyPr wrap="square">
            <a:spAutoFit/>
          </a:bodyPr>
          <a:lstStyle/>
          <a:p>
            <a:r>
              <a:rPr lang="en-CA" sz="2800" dirty="0">
                <a:latin typeface="Courier New" panose="02070309020205020404" pitchFamily="49" charset="0"/>
                <a:cs typeface="Courier New" panose="02070309020205020404" pitchFamily="49" charset="0"/>
              </a:rPr>
              <a:t>{</a:t>
            </a:r>
          </a:p>
          <a:p>
            <a:r>
              <a:rPr lang="en-CA" sz="2800" dirty="0">
                <a:latin typeface="Courier New" panose="02070309020205020404" pitchFamily="49" charset="0"/>
                <a:cs typeface="Courier New" panose="02070309020205020404" pitchFamily="49" charset="0"/>
              </a:rPr>
              <a:t>  "name": "John",</a:t>
            </a:r>
          </a:p>
          <a:p>
            <a:r>
              <a:rPr lang="en-CA" sz="2800" dirty="0">
                <a:latin typeface="Courier New" panose="02070309020205020404" pitchFamily="49" charset="0"/>
                <a:cs typeface="Courier New" panose="02070309020205020404" pitchFamily="49" charset="0"/>
              </a:rPr>
              <a:t>  "age": 30,</a:t>
            </a:r>
          </a:p>
          <a:p>
            <a:r>
              <a:rPr lang="en-CA" sz="2800" dirty="0">
                <a:latin typeface="Courier New" panose="02070309020205020404" pitchFamily="49" charset="0"/>
                <a:cs typeface="Courier New" panose="02070309020205020404" pitchFamily="49" charset="0"/>
              </a:rPr>
              <a:t>  "</a:t>
            </a:r>
            <a:r>
              <a:rPr lang="en-CA" sz="2800" dirty="0" err="1">
                <a:latin typeface="Courier New" panose="02070309020205020404" pitchFamily="49" charset="0"/>
                <a:cs typeface="Courier New" panose="02070309020205020404" pitchFamily="49" charset="0"/>
              </a:rPr>
              <a:t>isStudent</a:t>
            </a:r>
            <a:r>
              <a:rPr lang="en-CA" sz="2800" dirty="0">
                <a:latin typeface="Courier New" panose="02070309020205020404" pitchFamily="49" charset="0"/>
                <a:cs typeface="Courier New" panose="02070309020205020404" pitchFamily="49" charset="0"/>
              </a:rPr>
              <a:t>": true,</a:t>
            </a:r>
          </a:p>
          <a:p>
            <a:r>
              <a:rPr lang="en-CA" sz="2800" dirty="0">
                <a:latin typeface="Courier New" panose="02070309020205020404" pitchFamily="49" charset="0"/>
                <a:cs typeface="Courier New" panose="02070309020205020404" pitchFamily="49" charset="0"/>
              </a:rPr>
              <a:t>  "courses": ["Math", "Science", "English"],</a:t>
            </a:r>
          </a:p>
          <a:p>
            <a:r>
              <a:rPr lang="en-CA" sz="2800" dirty="0">
                <a:latin typeface="Courier New" panose="02070309020205020404" pitchFamily="49" charset="0"/>
                <a:cs typeface="Courier New" panose="02070309020205020404" pitchFamily="49" charset="0"/>
              </a:rPr>
              <a:t>  "address": {</a:t>
            </a:r>
          </a:p>
          <a:p>
            <a:r>
              <a:rPr lang="en-CA" sz="2800" dirty="0">
                <a:latin typeface="Courier New" panose="02070309020205020404" pitchFamily="49" charset="0"/>
                <a:cs typeface="Courier New" panose="02070309020205020404" pitchFamily="49" charset="0"/>
              </a:rPr>
              <a:t>    "street": "123 Main St",</a:t>
            </a:r>
          </a:p>
          <a:p>
            <a:r>
              <a:rPr lang="en-CA" sz="2800" dirty="0">
                <a:latin typeface="Courier New" panose="02070309020205020404" pitchFamily="49" charset="0"/>
                <a:cs typeface="Courier New" panose="02070309020205020404" pitchFamily="49" charset="0"/>
              </a:rPr>
              <a:t>    "city": "New York",</a:t>
            </a:r>
          </a:p>
          <a:p>
            <a:r>
              <a:rPr lang="en-CA" sz="2800" dirty="0">
                <a:latin typeface="Courier New" panose="02070309020205020404" pitchFamily="49" charset="0"/>
                <a:cs typeface="Courier New" panose="02070309020205020404" pitchFamily="49" charset="0"/>
              </a:rPr>
              <a:t>    "state": "NY",</a:t>
            </a:r>
          </a:p>
          <a:p>
            <a:r>
              <a:rPr lang="en-CA" sz="2800" dirty="0">
                <a:latin typeface="Courier New" panose="02070309020205020404" pitchFamily="49" charset="0"/>
                <a:cs typeface="Courier New" panose="02070309020205020404" pitchFamily="49" charset="0"/>
              </a:rPr>
              <a:t>    "zip": "10001"</a:t>
            </a:r>
          </a:p>
          <a:p>
            <a:r>
              <a:rPr lang="en-CA" sz="2800" dirty="0">
                <a:latin typeface="Courier New" panose="02070309020205020404" pitchFamily="49" charset="0"/>
                <a:cs typeface="Courier New" panose="02070309020205020404" pitchFamily="49" charset="0"/>
              </a:rPr>
              <a:t>  }</a:t>
            </a:r>
          </a:p>
          <a:p>
            <a:r>
              <a:rPr lang="en-CA"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923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A498-CFB5-E9EA-4BB9-97CBB19C1B2A}"/>
              </a:ext>
            </a:extLst>
          </p:cNvPr>
          <p:cNvSpPr>
            <a:spLocks noGrp="1"/>
          </p:cNvSpPr>
          <p:nvPr>
            <p:ph type="title"/>
          </p:nvPr>
        </p:nvSpPr>
        <p:spPr/>
        <p:txBody>
          <a:bodyPr/>
          <a:lstStyle/>
          <a:p>
            <a:r>
              <a:rPr lang="en-CA" dirty="0"/>
              <a:t>key-value pairs 1</a:t>
            </a:r>
          </a:p>
        </p:txBody>
      </p:sp>
      <p:sp>
        <p:nvSpPr>
          <p:cNvPr id="4" name="Content Placeholder 3">
            <a:extLst>
              <a:ext uri="{FF2B5EF4-FFF2-40B4-BE49-F238E27FC236}">
                <a16:creationId xmlns:a16="http://schemas.microsoft.com/office/drawing/2014/main" id="{AD7B3559-9A4B-F718-2262-15349BDFF3D1}"/>
              </a:ext>
            </a:extLst>
          </p:cNvPr>
          <p:cNvSpPr>
            <a:spLocks noGrp="1"/>
          </p:cNvSpPr>
          <p:nvPr>
            <p:ph sz="half" idx="2"/>
          </p:nvPr>
        </p:nvSpPr>
        <p:spPr>
          <a:xfrm>
            <a:off x="6172200" y="855406"/>
            <a:ext cx="5181600" cy="5321557"/>
          </a:xfrm>
        </p:spPr>
        <p:txBody>
          <a:bodyPr>
            <a:normAutofit lnSpcReduction="10000"/>
          </a:bodyPr>
          <a:lstStyle/>
          <a:p>
            <a:r>
              <a:rPr lang="en-US" b="0" i="0" dirty="0">
                <a:solidFill>
                  <a:srgbClr val="374151"/>
                </a:solidFill>
                <a:effectLst/>
                <a:latin typeface="Söhne"/>
              </a:rPr>
              <a:t>JSON data is represented as key-value pairs, where the key is a string and the value can be a string, number, </a:t>
            </a:r>
            <a:r>
              <a:rPr lang="en-US" b="0" i="0" dirty="0" err="1">
                <a:solidFill>
                  <a:srgbClr val="374151"/>
                </a:solidFill>
                <a:effectLst/>
                <a:latin typeface="Söhne"/>
              </a:rPr>
              <a:t>boolean</a:t>
            </a:r>
            <a:r>
              <a:rPr lang="en-US" b="0" i="0" dirty="0">
                <a:solidFill>
                  <a:srgbClr val="374151"/>
                </a:solidFill>
                <a:effectLst/>
                <a:latin typeface="Söhne"/>
              </a:rPr>
              <a:t>, array, or another JSON object.</a:t>
            </a:r>
          </a:p>
          <a:p>
            <a:r>
              <a:rPr lang="en-US" b="0" i="0" dirty="0">
                <a:solidFill>
                  <a:srgbClr val="374151"/>
                </a:solidFill>
                <a:effectLst/>
                <a:latin typeface="Söhne"/>
              </a:rPr>
              <a:t>JSON is commonly used for exchanging data between a client and a server, or between different applications. It has become the standard format for web APIs because it is easy to read and parse, and can be used with many different programming languages.</a:t>
            </a:r>
            <a:endParaRPr lang="en-CA" dirty="0"/>
          </a:p>
        </p:txBody>
      </p:sp>
      <p:sp>
        <p:nvSpPr>
          <p:cNvPr id="5" name="TextBox 4">
            <a:extLst>
              <a:ext uri="{FF2B5EF4-FFF2-40B4-BE49-F238E27FC236}">
                <a16:creationId xmlns:a16="http://schemas.microsoft.com/office/drawing/2014/main" id="{FD0904FE-7CCA-D520-C4BB-599E4B620CBC}"/>
              </a:ext>
            </a:extLst>
          </p:cNvPr>
          <p:cNvSpPr txBox="1"/>
          <p:nvPr/>
        </p:nvSpPr>
        <p:spPr>
          <a:xfrm>
            <a:off x="1091381" y="1825625"/>
            <a:ext cx="4395019" cy="2677656"/>
          </a:xfrm>
          <a:prstGeom prst="rect">
            <a:avLst/>
          </a:prstGeom>
          <a:noFill/>
        </p:spPr>
        <p:txBody>
          <a:bodyPr wrap="square" rtlCol="0">
            <a:spAutoFit/>
          </a:bodyPr>
          <a:lstStyle/>
          <a:p>
            <a:r>
              <a:rPr lang="en-CA" sz="2800" dirty="0">
                <a:latin typeface="Courier New" panose="02070309020205020404" pitchFamily="49" charset="0"/>
                <a:cs typeface="Courier New" panose="02070309020205020404" pitchFamily="49" charset="0"/>
              </a:rPr>
              <a:t>{</a:t>
            </a:r>
          </a:p>
          <a:p>
            <a:r>
              <a:rPr lang="en-CA" sz="2800" dirty="0">
                <a:latin typeface="Courier New" panose="02070309020205020404" pitchFamily="49" charset="0"/>
                <a:cs typeface="Courier New" panose="02070309020205020404" pitchFamily="49" charset="0"/>
              </a:rPr>
              <a:t>  "name": "John",</a:t>
            </a:r>
          </a:p>
          <a:p>
            <a:r>
              <a:rPr lang="en-CA" sz="2800" dirty="0">
                <a:latin typeface="Courier New" panose="02070309020205020404" pitchFamily="49" charset="0"/>
                <a:cs typeface="Courier New" panose="02070309020205020404" pitchFamily="49" charset="0"/>
              </a:rPr>
              <a:t>  "age": 30,</a:t>
            </a:r>
          </a:p>
          <a:p>
            <a:r>
              <a:rPr lang="en-CA" sz="2800" dirty="0">
                <a:latin typeface="Courier New" panose="02070309020205020404" pitchFamily="49" charset="0"/>
                <a:cs typeface="Courier New" panose="02070309020205020404" pitchFamily="49" charset="0"/>
              </a:rPr>
              <a:t>  "</a:t>
            </a:r>
            <a:r>
              <a:rPr lang="en-CA" sz="2800" dirty="0" err="1">
                <a:latin typeface="Courier New" panose="02070309020205020404" pitchFamily="49" charset="0"/>
                <a:cs typeface="Courier New" panose="02070309020205020404" pitchFamily="49" charset="0"/>
              </a:rPr>
              <a:t>isStudent</a:t>
            </a:r>
            <a:r>
              <a:rPr lang="en-CA" sz="2800" dirty="0">
                <a:latin typeface="Courier New" panose="02070309020205020404" pitchFamily="49" charset="0"/>
                <a:cs typeface="Courier New" panose="02070309020205020404" pitchFamily="49" charset="0"/>
              </a:rPr>
              <a:t>": true</a:t>
            </a:r>
          </a:p>
          <a:p>
            <a:r>
              <a:rPr lang="en-CA" sz="2800" dirty="0">
                <a:latin typeface="Courier New" panose="02070309020205020404" pitchFamily="49" charset="0"/>
                <a:cs typeface="Courier New" panose="02070309020205020404" pitchFamily="49" charset="0"/>
              </a:rPr>
              <a:t>}</a:t>
            </a:r>
          </a:p>
          <a:p>
            <a:endParaRPr lang="en-CA" sz="2800" dirty="0"/>
          </a:p>
        </p:txBody>
      </p:sp>
    </p:spTree>
    <p:extLst>
      <p:ext uri="{BB962C8B-B14F-4D97-AF65-F5344CB8AC3E}">
        <p14:creationId xmlns:p14="http://schemas.microsoft.com/office/powerpoint/2010/main" val="13346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D058-4296-1D49-D6A6-CF2BF11AC7DE}"/>
              </a:ext>
            </a:extLst>
          </p:cNvPr>
          <p:cNvSpPr>
            <a:spLocks noGrp="1"/>
          </p:cNvSpPr>
          <p:nvPr>
            <p:ph type="title"/>
          </p:nvPr>
        </p:nvSpPr>
        <p:spPr/>
        <p:txBody>
          <a:bodyPr/>
          <a:lstStyle/>
          <a:p>
            <a:r>
              <a:rPr lang="en-CA" dirty="0"/>
              <a:t>key-value pairs 2</a:t>
            </a:r>
          </a:p>
        </p:txBody>
      </p:sp>
      <p:sp>
        <p:nvSpPr>
          <p:cNvPr id="3" name="Content Placeholder 2">
            <a:extLst>
              <a:ext uri="{FF2B5EF4-FFF2-40B4-BE49-F238E27FC236}">
                <a16:creationId xmlns:a16="http://schemas.microsoft.com/office/drawing/2014/main" id="{AE5AB669-4E06-33BE-8641-FFF44A798C0C}"/>
              </a:ext>
            </a:extLst>
          </p:cNvPr>
          <p:cNvSpPr>
            <a:spLocks noGrp="1"/>
          </p:cNvSpPr>
          <p:nvPr>
            <p:ph idx="1"/>
          </p:nvPr>
        </p:nvSpPr>
        <p:spPr>
          <a:xfrm>
            <a:off x="766916" y="1690688"/>
            <a:ext cx="11110452" cy="4802187"/>
          </a:xfrm>
        </p:spPr>
        <p:txBody>
          <a:bodyPr>
            <a:normAutofit/>
          </a:bodyPr>
          <a:lstStyle/>
          <a:p>
            <a:pPr marL="0" indent="0">
              <a:buNone/>
            </a:pPr>
            <a:r>
              <a:rPr lang="en-CA" sz="2000" dirty="0">
                <a:latin typeface="Courier New" panose="02070309020205020404" pitchFamily="49" charset="0"/>
                <a:cs typeface="Courier New" panose="02070309020205020404" pitchFamily="49" charset="0"/>
              </a:rPr>
              <a:t>const octaves = [</a:t>
            </a:r>
          </a:p>
          <a:p>
            <a:pPr marL="0" indent="0">
              <a:buNone/>
            </a:pPr>
            <a:r>
              <a:rPr lang="en-CA" sz="2000" dirty="0">
                <a:latin typeface="Courier New" panose="02070309020205020404" pitchFamily="49" charset="0"/>
                <a:cs typeface="Courier New" panose="02070309020205020404" pitchFamily="49" charset="0"/>
              </a:rPr>
              <a:t>  {id: 10, instrument: 'Tenor Banjo', </a:t>
            </a:r>
            <a:r>
              <a:rPr lang="en-CA" sz="2000" dirty="0" err="1">
                <a:latin typeface="Courier New" panose="02070309020205020404" pitchFamily="49" charset="0"/>
                <a:cs typeface="Courier New" panose="02070309020205020404" pitchFamily="49" charset="0"/>
              </a:rPr>
              <a:t>keyOctave</a:t>
            </a:r>
            <a:r>
              <a:rPr lang="en-CA" sz="2000" dirty="0">
                <a:latin typeface="Courier New" panose="02070309020205020404" pitchFamily="49" charset="0"/>
                <a:cs typeface="Courier New" panose="02070309020205020404" pitchFamily="49" charset="0"/>
              </a:rPr>
              <a:t>: 'G2'},</a:t>
            </a:r>
          </a:p>
          <a:p>
            <a:pPr marL="0" indent="0">
              <a:buNone/>
            </a:pPr>
            <a:r>
              <a:rPr lang="en-CA" sz="2000" dirty="0">
                <a:latin typeface="Courier New" panose="02070309020205020404" pitchFamily="49" charset="0"/>
                <a:cs typeface="Courier New" panose="02070309020205020404" pitchFamily="49" charset="0"/>
              </a:rPr>
              <a:t>  {id: 20, instrument: 'Guitar', </a:t>
            </a:r>
            <a:r>
              <a:rPr lang="en-CA" sz="2000" dirty="0" err="1">
                <a:latin typeface="Courier New" panose="02070309020205020404" pitchFamily="49" charset="0"/>
                <a:cs typeface="Courier New" panose="02070309020205020404" pitchFamily="49" charset="0"/>
              </a:rPr>
              <a:t>keyOctave</a:t>
            </a:r>
            <a:r>
              <a:rPr lang="en-CA" sz="2000" dirty="0">
                <a:latin typeface="Courier New" panose="02070309020205020404" pitchFamily="49" charset="0"/>
                <a:cs typeface="Courier New" panose="02070309020205020404" pitchFamily="49" charset="0"/>
              </a:rPr>
              <a:t>: 'E2'},</a:t>
            </a:r>
          </a:p>
          <a:p>
            <a:pPr marL="0" indent="0">
              <a:buNone/>
            </a:pPr>
            <a:r>
              <a:rPr lang="en-CA" sz="2000" dirty="0">
                <a:latin typeface="Courier New" panose="02070309020205020404" pitchFamily="49" charset="0"/>
                <a:cs typeface="Courier New" panose="02070309020205020404" pitchFamily="49" charset="0"/>
              </a:rPr>
              <a:t>  {id: 30, instrument: 'Bass Guitar', </a:t>
            </a:r>
            <a:r>
              <a:rPr lang="en-CA" sz="2000" dirty="0" err="1">
                <a:latin typeface="Courier New" panose="02070309020205020404" pitchFamily="49" charset="0"/>
                <a:cs typeface="Courier New" panose="02070309020205020404" pitchFamily="49" charset="0"/>
              </a:rPr>
              <a:t>keyOctave</a:t>
            </a:r>
            <a:r>
              <a:rPr lang="en-CA" sz="2000" dirty="0">
                <a:latin typeface="Courier New" panose="02070309020205020404" pitchFamily="49" charset="0"/>
                <a:cs typeface="Courier New" panose="02070309020205020404" pitchFamily="49" charset="0"/>
              </a:rPr>
              <a:t>: 'E1'},</a:t>
            </a:r>
          </a:p>
          <a:p>
            <a:pPr marL="0" indent="0">
              <a:buNone/>
            </a:pPr>
            <a:r>
              <a:rPr lang="en-CA" sz="2000" dirty="0">
                <a:latin typeface="Courier New" panose="02070309020205020404" pitchFamily="49" charset="0"/>
                <a:cs typeface="Courier New" panose="02070309020205020404" pitchFamily="49" charset="0"/>
              </a:rPr>
              <a:t>  {id: 40, instrument: 'Mandolin', </a:t>
            </a:r>
            <a:r>
              <a:rPr lang="en-CA" sz="2000" dirty="0" err="1">
                <a:latin typeface="Courier New" panose="02070309020205020404" pitchFamily="49" charset="0"/>
                <a:cs typeface="Courier New" panose="02070309020205020404" pitchFamily="49" charset="0"/>
              </a:rPr>
              <a:t>keyOctave</a:t>
            </a:r>
            <a:r>
              <a:rPr lang="en-CA" sz="2000" dirty="0">
                <a:latin typeface="Courier New" panose="02070309020205020404" pitchFamily="49" charset="0"/>
                <a:cs typeface="Courier New" panose="02070309020205020404" pitchFamily="49" charset="0"/>
              </a:rPr>
              <a:t>: 'G2'},</a:t>
            </a:r>
          </a:p>
          <a:p>
            <a:pPr marL="0" indent="0">
              <a:buNone/>
            </a:pPr>
            <a:r>
              <a:rPr lang="en-CA" sz="2000" dirty="0">
                <a:latin typeface="Courier New" panose="02070309020205020404" pitchFamily="49" charset="0"/>
                <a:cs typeface="Courier New" panose="02070309020205020404" pitchFamily="49" charset="0"/>
              </a:rPr>
              <a:t>  {id: 50, instrument: 'Ukulele', </a:t>
            </a:r>
            <a:r>
              <a:rPr lang="en-CA" sz="2000" dirty="0" err="1">
                <a:latin typeface="Courier New" panose="02070309020205020404" pitchFamily="49" charset="0"/>
                <a:cs typeface="Courier New" panose="02070309020205020404" pitchFamily="49" charset="0"/>
              </a:rPr>
              <a:t>keyOctave</a:t>
            </a:r>
            <a:r>
              <a:rPr lang="en-CA" sz="2000" dirty="0">
                <a:latin typeface="Courier New" panose="02070309020205020404" pitchFamily="49" charset="0"/>
                <a:cs typeface="Courier New" panose="02070309020205020404" pitchFamily="49" charset="0"/>
              </a:rPr>
              <a:t>: 'G4'}</a:t>
            </a:r>
          </a:p>
          <a:p>
            <a:pPr marL="0" indent="0">
              <a:buNone/>
            </a:pPr>
            <a:r>
              <a:rPr lang="en-CA" sz="2000" dirty="0">
                <a:latin typeface="Courier New" panose="02070309020205020404" pitchFamily="49" charset="0"/>
                <a:cs typeface="Courier New" panose="02070309020205020404" pitchFamily="49" charset="0"/>
              </a:rPr>
              <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err="1">
                <a:latin typeface="Courier New" panose="02070309020205020404" pitchFamily="49" charset="0"/>
                <a:cs typeface="Courier New" panose="02070309020205020404" pitchFamily="49" charset="0"/>
              </a:rPr>
              <a:t>octaves.forEach</a:t>
            </a:r>
            <a:r>
              <a:rPr lang="en-CA" sz="2000" dirty="0">
                <a:latin typeface="Courier New" panose="02070309020205020404" pitchFamily="49" charset="0"/>
                <a:cs typeface="Courier New" panose="02070309020205020404" pitchFamily="49" charset="0"/>
              </a:rPr>
              <a:t>(function(item) {</a:t>
            </a:r>
          </a:p>
          <a:p>
            <a:pPr marL="0" indent="0">
              <a:buNone/>
            </a:pPr>
            <a:r>
              <a:rPr lang="en-CA" sz="2000" dirty="0">
                <a:latin typeface="Courier New" panose="02070309020205020404" pitchFamily="49" charset="0"/>
                <a:cs typeface="Courier New" panose="02070309020205020404" pitchFamily="49" charset="0"/>
              </a:rPr>
              <a:t>  console.log(`instrument of id ${item.id} is a ${</a:t>
            </a:r>
            <a:r>
              <a:rPr lang="en-CA" sz="2000" dirty="0" err="1">
                <a:latin typeface="Courier New" panose="02070309020205020404" pitchFamily="49" charset="0"/>
                <a:cs typeface="Courier New" panose="02070309020205020404" pitchFamily="49" charset="0"/>
              </a:rPr>
              <a:t>item.instrument</a:t>
            </a: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528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113A-3E62-1E01-4BEE-8DA893B6372B}"/>
              </a:ext>
            </a:extLst>
          </p:cNvPr>
          <p:cNvSpPr>
            <a:spLocks noGrp="1"/>
          </p:cNvSpPr>
          <p:nvPr>
            <p:ph type="title"/>
          </p:nvPr>
        </p:nvSpPr>
        <p:spPr/>
        <p:txBody>
          <a:bodyPr/>
          <a:lstStyle/>
          <a:p>
            <a:r>
              <a:rPr lang="en-CA" dirty="0"/>
              <a:t>JSON file can store an array of records. </a:t>
            </a:r>
            <a:br>
              <a:rPr lang="en-CA" dirty="0"/>
            </a:br>
            <a:r>
              <a:rPr lang="en-CA" dirty="0"/>
              <a:t>	OR an array of JSON objects.</a:t>
            </a:r>
          </a:p>
        </p:txBody>
      </p:sp>
      <p:sp>
        <p:nvSpPr>
          <p:cNvPr id="5" name="TextBox 4">
            <a:extLst>
              <a:ext uri="{FF2B5EF4-FFF2-40B4-BE49-F238E27FC236}">
                <a16:creationId xmlns:a16="http://schemas.microsoft.com/office/drawing/2014/main" id="{8C1D3AEB-472E-43A3-F1F4-A5663379E965}"/>
              </a:ext>
            </a:extLst>
          </p:cNvPr>
          <p:cNvSpPr txBox="1"/>
          <p:nvPr/>
        </p:nvSpPr>
        <p:spPr>
          <a:xfrm>
            <a:off x="838199" y="1825625"/>
            <a:ext cx="5181599" cy="44627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As a disk file;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"John",</a:t>
            </a:r>
          </a:p>
          <a:p>
            <a:r>
              <a:rPr lang="en-US" sz="2000" dirty="0">
                <a:latin typeface="Courier New" panose="02070309020205020404" pitchFamily="49" charset="0"/>
                <a:cs typeface="Courier New" panose="02070309020205020404" pitchFamily="49" charset="0"/>
              </a:rPr>
              <a:t>  "age": 30,</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"Sue",</a:t>
            </a:r>
          </a:p>
          <a:p>
            <a:r>
              <a:rPr lang="en-US" sz="2000" dirty="0">
                <a:latin typeface="Courier New" panose="02070309020205020404" pitchFamily="49" charset="0"/>
                <a:cs typeface="Courier New" panose="02070309020205020404" pitchFamily="49" charset="0"/>
              </a:rPr>
              <a:t>  "age": 27,</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"Bob",</a:t>
            </a:r>
          </a:p>
          <a:p>
            <a:r>
              <a:rPr lang="en-US" sz="2000" dirty="0">
                <a:latin typeface="Courier New" panose="02070309020205020404" pitchFamily="49" charset="0"/>
                <a:cs typeface="Courier New" panose="02070309020205020404" pitchFamily="49" charset="0"/>
              </a:rPr>
              <a:t>  "age": 32,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false</a:t>
            </a:r>
          </a:p>
          <a:p>
            <a:r>
              <a:rPr lang="en-US" sz="2000" dirty="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67D6A36-0727-0BBF-EDE5-8C74F92ABA70}"/>
              </a:ext>
            </a:extLst>
          </p:cNvPr>
          <p:cNvSpPr txBox="1"/>
          <p:nvPr/>
        </p:nvSpPr>
        <p:spPr>
          <a:xfrm>
            <a:off x="6172204" y="1825625"/>
            <a:ext cx="5181599" cy="44627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As a </a:t>
            </a:r>
            <a:r>
              <a:rPr lang="en-US" sz="2400" b="1" dirty="0" err="1">
                <a:latin typeface="Courier New" panose="02070309020205020404" pitchFamily="49" charset="0"/>
                <a:cs typeface="Courier New" panose="02070309020205020404" pitchFamily="49" charset="0"/>
              </a:rPr>
              <a:t>javascript</a:t>
            </a:r>
            <a:r>
              <a:rPr lang="en-US" sz="2400" b="1" dirty="0">
                <a:latin typeface="Courier New" panose="02070309020205020404" pitchFamily="49" charset="0"/>
                <a:cs typeface="Courier New" panose="02070309020205020404" pitchFamily="49" charset="0"/>
              </a:rPr>
              <a:t> array;</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‘John’,</a:t>
            </a:r>
          </a:p>
          <a:p>
            <a:r>
              <a:rPr lang="en-US" sz="2000" dirty="0">
                <a:latin typeface="Courier New" panose="02070309020205020404" pitchFamily="49" charset="0"/>
                <a:cs typeface="Courier New" panose="02070309020205020404" pitchFamily="49" charset="0"/>
              </a:rPr>
              <a:t>  age: 30,</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‘Sue’,</a:t>
            </a:r>
          </a:p>
          <a:p>
            <a:r>
              <a:rPr lang="en-US" sz="2000" dirty="0">
                <a:latin typeface="Courier New" panose="02070309020205020404" pitchFamily="49" charset="0"/>
                <a:cs typeface="Courier New" panose="02070309020205020404" pitchFamily="49" charset="0"/>
              </a:rPr>
              <a:t>  age: 27,</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name: ‘Bob’,</a:t>
            </a:r>
          </a:p>
          <a:p>
            <a:r>
              <a:rPr lang="en-US" sz="2000" dirty="0">
                <a:latin typeface="Courier New" panose="02070309020205020404" pitchFamily="49" charset="0"/>
                <a:cs typeface="Courier New" panose="02070309020205020404" pitchFamily="49" charset="0"/>
              </a:rPr>
              <a:t>  age: 32,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isStudent</a:t>
            </a:r>
            <a:r>
              <a:rPr lang="en-US" sz="2000" dirty="0">
                <a:latin typeface="Courier New" panose="02070309020205020404" pitchFamily="49" charset="0"/>
                <a:cs typeface="Courier New" panose="02070309020205020404" pitchFamily="49" charset="0"/>
              </a:rPr>
              <a:t>: false</a:t>
            </a:r>
          </a:p>
          <a:p>
            <a:r>
              <a:rPr lang="en-US" sz="2000" dirty="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256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BB8224-5172-135B-B52E-35E9C72DE754}"/>
              </a:ext>
            </a:extLst>
          </p:cNvPr>
          <p:cNvSpPr>
            <a:spLocks noGrp="1"/>
          </p:cNvSpPr>
          <p:nvPr>
            <p:ph type="title"/>
          </p:nvPr>
        </p:nvSpPr>
        <p:spPr/>
        <p:txBody>
          <a:bodyPr/>
          <a:lstStyle/>
          <a:p>
            <a:r>
              <a:rPr lang="en-CA" dirty="0"/>
              <a:t>DEMO: Iterating through an array</a:t>
            </a:r>
          </a:p>
        </p:txBody>
      </p:sp>
      <p:sp>
        <p:nvSpPr>
          <p:cNvPr id="6" name="Content Placeholder 5">
            <a:extLst>
              <a:ext uri="{FF2B5EF4-FFF2-40B4-BE49-F238E27FC236}">
                <a16:creationId xmlns:a16="http://schemas.microsoft.com/office/drawing/2014/main" id="{2430758B-5EBD-F53A-530D-11F7388E0EA0}"/>
              </a:ext>
            </a:extLst>
          </p:cNvPr>
          <p:cNvSpPr>
            <a:spLocks noGrp="1"/>
          </p:cNvSpPr>
          <p:nvPr>
            <p:ph idx="1"/>
          </p:nvPr>
        </p:nvSpPr>
        <p:spPr/>
        <p:txBody>
          <a:bodyPr>
            <a:normAutofit lnSpcReduction="10000"/>
          </a:bodyPr>
          <a:lstStyle/>
          <a:p>
            <a:pPr marL="0" indent="0">
              <a:buNone/>
            </a:pPr>
            <a:r>
              <a:rPr lang="en-CA" dirty="0">
                <a:latin typeface="Courier New" panose="02070309020205020404" pitchFamily="49" charset="0"/>
                <a:cs typeface="Courier New" panose="02070309020205020404" pitchFamily="49" charset="0"/>
              </a:rPr>
              <a:t>const people = [</a:t>
            </a:r>
          </a:p>
          <a:p>
            <a:pPr marL="0" indent="0">
              <a:buNone/>
            </a:pPr>
            <a:r>
              <a:rPr lang="en-CA" dirty="0">
                <a:latin typeface="Courier New" panose="02070309020205020404" pitchFamily="49" charset="0"/>
                <a:cs typeface="Courier New" panose="02070309020205020404" pitchFamily="49" charset="0"/>
              </a:rPr>
              <a:t>  {name: 'John', age: 3, </a:t>
            </a:r>
            <a:r>
              <a:rPr lang="en-CA" dirty="0" err="1">
                <a:latin typeface="Courier New" panose="02070309020205020404" pitchFamily="49" charset="0"/>
                <a:cs typeface="Courier New" panose="02070309020205020404" pitchFamily="49" charset="0"/>
              </a:rPr>
              <a:t>isStudent</a:t>
            </a:r>
            <a:r>
              <a:rPr lang="en-CA" dirty="0">
                <a:latin typeface="Courier New" panose="02070309020205020404" pitchFamily="49" charset="0"/>
                <a:cs typeface="Courier New" panose="02070309020205020404" pitchFamily="49" charset="0"/>
              </a:rPr>
              <a:t>: true},</a:t>
            </a:r>
          </a:p>
          <a:p>
            <a:pPr marL="0" indent="0">
              <a:buNone/>
            </a:pPr>
            <a:r>
              <a:rPr lang="en-CA" dirty="0">
                <a:latin typeface="Courier New" panose="02070309020205020404" pitchFamily="49" charset="0"/>
                <a:cs typeface="Courier New" panose="02070309020205020404" pitchFamily="49" charset="0"/>
              </a:rPr>
              <a:t>  {name: 'Sue', age: 27, </a:t>
            </a:r>
            <a:r>
              <a:rPr lang="en-CA" dirty="0" err="1">
                <a:latin typeface="Courier New" panose="02070309020205020404" pitchFamily="49" charset="0"/>
                <a:cs typeface="Courier New" panose="02070309020205020404" pitchFamily="49" charset="0"/>
              </a:rPr>
              <a:t>isStudent</a:t>
            </a:r>
            <a:r>
              <a:rPr lang="en-CA" dirty="0">
                <a:latin typeface="Courier New" panose="02070309020205020404" pitchFamily="49" charset="0"/>
                <a:cs typeface="Courier New" panose="02070309020205020404" pitchFamily="49" charset="0"/>
              </a:rPr>
              <a:t>: true},</a:t>
            </a:r>
          </a:p>
          <a:p>
            <a:pPr marL="0" indent="0">
              <a:buNone/>
            </a:pPr>
            <a:r>
              <a:rPr lang="en-CA" dirty="0">
                <a:latin typeface="Courier New" panose="02070309020205020404" pitchFamily="49" charset="0"/>
                <a:cs typeface="Courier New" panose="02070309020205020404" pitchFamily="49" charset="0"/>
              </a:rPr>
              <a:t>  {name: 'Bob', age: 18, </a:t>
            </a:r>
            <a:r>
              <a:rPr lang="en-CA" dirty="0" err="1">
                <a:latin typeface="Courier New" panose="02070309020205020404" pitchFamily="49" charset="0"/>
                <a:cs typeface="Courier New" panose="02070309020205020404" pitchFamily="49" charset="0"/>
              </a:rPr>
              <a:t>isStudent</a:t>
            </a:r>
            <a:r>
              <a:rPr lang="en-CA" dirty="0">
                <a:latin typeface="Courier New" panose="02070309020205020404" pitchFamily="49" charset="0"/>
                <a:cs typeface="Courier New" panose="02070309020205020404" pitchFamily="49" charset="0"/>
              </a:rPr>
              <a:t>: false}</a:t>
            </a:r>
          </a:p>
          <a:p>
            <a:pPr marL="0" indent="0">
              <a:buNone/>
            </a:pPr>
            <a:r>
              <a:rPr lang="en-CA" dirty="0">
                <a:latin typeface="Courier New" panose="02070309020205020404" pitchFamily="49" charset="0"/>
                <a:cs typeface="Courier New" panose="02070309020205020404" pitchFamily="49" charset="0"/>
              </a:rPr>
              <a:t>];</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err="1">
                <a:latin typeface="Courier New" panose="02070309020205020404" pitchFamily="49" charset="0"/>
                <a:cs typeface="Courier New" panose="02070309020205020404" pitchFamily="49" charset="0"/>
              </a:rPr>
              <a:t>people.forEach</a:t>
            </a:r>
            <a:r>
              <a:rPr lang="en-CA" dirty="0">
                <a:latin typeface="Courier New" panose="02070309020205020404" pitchFamily="49" charset="0"/>
                <a:cs typeface="Courier New" panose="02070309020205020404" pitchFamily="49" charset="0"/>
              </a:rPr>
              <a:t>( person =&gt; {</a:t>
            </a:r>
          </a:p>
          <a:p>
            <a:pPr marL="0" indent="0">
              <a:buNone/>
            </a:pPr>
            <a:r>
              <a:rPr lang="en-CA" dirty="0">
                <a:latin typeface="Courier New" panose="02070309020205020404" pitchFamily="49" charset="0"/>
                <a:cs typeface="Courier New" panose="02070309020205020404" pitchFamily="49" charset="0"/>
              </a:rPr>
              <a:t>  console.log(`Welcome ${person.name}.`)</a:t>
            </a:r>
          </a:p>
          <a:p>
            <a:pPr marL="0" indent="0">
              <a:buNone/>
            </a:pPr>
            <a:r>
              <a:rPr lang="en-CA" dirty="0">
                <a:latin typeface="Courier New" panose="02070309020205020404" pitchFamily="49" charset="0"/>
                <a:cs typeface="Courier New" panose="02070309020205020404" pitchFamily="49" charset="0"/>
              </a:rPr>
              <a:t>})</a:t>
            </a:r>
          </a:p>
          <a:p>
            <a:endParaRPr lang="en-CA" dirty="0"/>
          </a:p>
        </p:txBody>
      </p:sp>
      <p:sp>
        <p:nvSpPr>
          <p:cNvPr id="7" name="TextBox 6">
            <a:extLst>
              <a:ext uri="{FF2B5EF4-FFF2-40B4-BE49-F238E27FC236}">
                <a16:creationId xmlns:a16="http://schemas.microsoft.com/office/drawing/2014/main" id="{399B4975-B8F1-1015-8F96-E3328127EDE6}"/>
              </a:ext>
            </a:extLst>
          </p:cNvPr>
          <p:cNvSpPr txBox="1"/>
          <p:nvPr/>
        </p:nvSpPr>
        <p:spPr>
          <a:xfrm>
            <a:off x="10166555" y="6308209"/>
            <a:ext cx="1838965" cy="369332"/>
          </a:xfrm>
          <a:prstGeom prst="rect">
            <a:avLst/>
          </a:prstGeom>
          <a:noFill/>
        </p:spPr>
        <p:txBody>
          <a:bodyPr wrap="none" rtlCol="0">
            <a:spAutoFit/>
          </a:bodyPr>
          <a:lstStyle/>
          <a:p>
            <a:r>
              <a:rPr lang="en-CA" dirty="0">
                <a:solidFill>
                  <a:srgbClr val="0070C0"/>
                </a:solidFill>
                <a:latin typeface="Courier New" panose="02070309020205020404" pitchFamily="49" charset="0"/>
                <a:cs typeface="Courier New" panose="02070309020205020404" pitchFamily="49" charset="0"/>
              </a:rPr>
              <a:t>functions.js</a:t>
            </a:r>
          </a:p>
        </p:txBody>
      </p:sp>
    </p:spTree>
    <p:extLst>
      <p:ext uri="{BB962C8B-B14F-4D97-AF65-F5344CB8AC3E}">
        <p14:creationId xmlns:p14="http://schemas.microsoft.com/office/powerpoint/2010/main" val="331046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09C7-2164-F9F9-D149-088491F5F924}"/>
              </a:ext>
            </a:extLst>
          </p:cNvPr>
          <p:cNvSpPr>
            <a:spLocks noGrp="1"/>
          </p:cNvSpPr>
          <p:nvPr>
            <p:ph type="title"/>
          </p:nvPr>
        </p:nvSpPr>
        <p:spPr/>
        <p:txBody>
          <a:bodyPr/>
          <a:lstStyle/>
          <a:p>
            <a:r>
              <a:rPr lang="en-CA" dirty="0"/>
              <a:t>Reading a file with Fetch() API</a:t>
            </a:r>
          </a:p>
        </p:txBody>
      </p:sp>
      <p:sp>
        <p:nvSpPr>
          <p:cNvPr id="5" name="TextBox 4">
            <a:extLst>
              <a:ext uri="{FF2B5EF4-FFF2-40B4-BE49-F238E27FC236}">
                <a16:creationId xmlns:a16="http://schemas.microsoft.com/office/drawing/2014/main" id="{C97D4434-14BD-D4FC-7968-1B31EF0094B6}"/>
              </a:ext>
            </a:extLst>
          </p:cNvPr>
          <p:cNvSpPr txBox="1"/>
          <p:nvPr/>
        </p:nvSpPr>
        <p:spPr>
          <a:xfrm>
            <a:off x="838200" y="3309684"/>
            <a:ext cx="10095271" cy="2554545"/>
          </a:xfrm>
          <a:prstGeom prst="rect">
            <a:avLst/>
          </a:prstGeom>
          <a:noFill/>
        </p:spPr>
        <p:txBody>
          <a:bodyPr wrap="square">
            <a:spAutoFit/>
          </a:bodyPr>
          <a:lstStyle/>
          <a:p>
            <a:r>
              <a:rPr lang="en-CA" sz="2000" dirty="0">
                <a:latin typeface="Courier New" panose="02070309020205020404" pitchFamily="49" charset="0"/>
                <a:cs typeface="Courier New" panose="02070309020205020404" pitchFamily="49" charset="0"/>
              </a:rPr>
              <a:t>fetch('path/to/</a:t>
            </a:r>
            <a:r>
              <a:rPr lang="en-CA" sz="2000" dirty="0" err="1">
                <a:latin typeface="Courier New" panose="02070309020205020404" pitchFamily="49" charset="0"/>
                <a:cs typeface="Courier New" panose="02070309020205020404" pitchFamily="49" charset="0"/>
              </a:rPr>
              <a:t>file.json</a:t>
            </a:r>
            <a:r>
              <a:rPr lang="en-CA" sz="2000" dirty="0">
                <a:latin typeface="Courier New" panose="02070309020205020404" pitchFamily="49" charset="0"/>
                <a:cs typeface="Courier New" panose="02070309020205020404" pitchFamily="49" charset="0"/>
              </a:rPr>
              <a:t>')</a:t>
            </a:r>
          </a:p>
          <a:p>
            <a:r>
              <a:rPr lang="en-CA" sz="2000" dirty="0">
                <a:latin typeface="Courier New" panose="02070309020205020404" pitchFamily="49" charset="0"/>
                <a:cs typeface="Courier New" panose="02070309020205020404" pitchFamily="49" charset="0"/>
              </a:rPr>
              <a:t>  .then(response =&gt; </a:t>
            </a:r>
            <a:r>
              <a:rPr lang="en-CA" sz="2000" dirty="0" err="1">
                <a:latin typeface="Courier New" panose="02070309020205020404" pitchFamily="49" charset="0"/>
                <a:cs typeface="Courier New" panose="02070309020205020404" pitchFamily="49" charset="0"/>
              </a:rPr>
              <a:t>response.</a:t>
            </a:r>
            <a:r>
              <a:rPr lang="en-CA" sz="2000" dirty="0" err="1">
                <a:highlight>
                  <a:srgbClr val="FFFF00"/>
                </a:highlight>
                <a:latin typeface="Courier New" panose="02070309020205020404" pitchFamily="49" charset="0"/>
                <a:cs typeface="Courier New" panose="02070309020205020404" pitchFamily="49" charset="0"/>
              </a:rPr>
              <a:t>json</a:t>
            </a:r>
            <a:r>
              <a:rPr lang="en-CA" sz="2000" dirty="0">
                <a:latin typeface="Courier New" panose="02070309020205020404" pitchFamily="49" charset="0"/>
                <a:cs typeface="Courier New" panose="02070309020205020404" pitchFamily="49" charset="0"/>
              </a:rPr>
              <a:t>())</a:t>
            </a:r>
          </a:p>
          <a:p>
            <a:r>
              <a:rPr lang="en-CA" sz="2000" dirty="0">
                <a:latin typeface="Courier New" panose="02070309020205020404" pitchFamily="49" charset="0"/>
                <a:cs typeface="Courier New" panose="02070309020205020404" pitchFamily="49" charset="0"/>
              </a:rPr>
              <a:t>  .then(data =&gt; {</a:t>
            </a:r>
          </a:p>
          <a:p>
            <a:r>
              <a:rPr lang="en-CA" sz="2000" dirty="0">
                <a:latin typeface="Courier New" panose="02070309020205020404" pitchFamily="49" charset="0"/>
                <a:cs typeface="Courier New" panose="02070309020205020404" pitchFamily="49" charset="0"/>
              </a:rPr>
              <a:t>    // Do something with the JSON data</a:t>
            </a:r>
          </a:p>
          <a:p>
            <a:r>
              <a:rPr lang="en-CA" sz="2000" dirty="0">
                <a:latin typeface="Courier New" panose="02070309020205020404" pitchFamily="49" charset="0"/>
                <a:cs typeface="Courier New" panose="02070309020205020404" pitchFamily="49" charset="0"/>
              </a:rPr>
              <a:t>  })</a:t>
            </a:r>
          </a:p>
          <a:p>
            <a:r>
              <a:rPr lang="en-CA" sz="2000" dirty="0">
                <a:latin typeface="Courier New" panose="02070309020205020404" pitchFamily="49" charset="0"/>
                <a:cs typeface="Courier New" panose="02070309020205020404" pitchFamily="49" charset="0"/>
              </a:rPr>
              <a:t>  .catch(error =&gt; {</a:t>
            </a:r>
          </a:p>
          <a:p>
            <a:r>
              <a:rPr lang="en-CA" sz="2000" dirty="0">
                <a:latin typeface="Courier New" panose="02070309020205020404" pitchFamily="49" charset="0"/>
                <a:cs typeface="Courier New" panose="02070309020205020404" pitchFamily="49" charset="0"/>
              </a:rPr>
              <a:t>    // Handle any errors that occur while fetching the file</a:t>
            </a:r>
          </a:p>
          <a:p>
            <a:r>
              <a:rPr lang="en-CA" sz="2000" dirty="0">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D6E3E5CB-3148-9A2A-CCD4-F25077463211}"/>
              </a:ext>
            </a:extLst>
          </p:cNvPr>
          <p:cNvSpPr txBox="1"/>
          <p:nvPr/>
        </p:nvSpPr>
        <p:spPr>
          <a:xfrm>
            <a:off x="838200" y="1898926"/>
            <a:ext cx="10515599" cy="954107"/>
          </a:xfrm>
          <a:prstGeom prst="rect">
            <a:avLst/>
          </a:prstGeom>
          <a:noFill/>
        </p:spPr>
        <p:txBody>
          <a:bodyPr wrap="square">
            <a:spAutoFit/>
          </a:bodyPr>
          <a:lstStyle/>
          <a:p>
            <a:r>
              <a:rPr lang="en-CA" sz="2800" dirty="0">
                <a:latin typeface="Söhne"/>
              </a:rPr>
              <a:t>In JavaScript ES6, you can use the built-in </a:t>
            </a:r>
            <a:r>
              <a:rPr lang="en-CA" sz="2800" b="1" dirty="0">
                <a:latin typeface="Söhne"/>
              </a:rPr>
              <a:t>fetch</a:t>
            </a:r>
            <a:r>
              <a:rPr lang="en-CA" sz="2800" dirty="0">
                <a:latin typeface="Söhne"/>
              </a:rPr>
              <a:t> API to read a JSON file from disk.</a:t>
            </a:r>
          </a:p>
        </p:txBody>
      </p:sp>
    </p:spTree>
    <p:extLst>
      <p:ext uri="{BB962C8B-B14F-4D97-AF65-F5344CB8AC3E}">
        <p14:creationId xmlns:p14="http://schemas.microsoft.com/office/powerpoint/2010/main" val="989794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1097</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Courier New</vt:lpstr>
      <vt:lpstr>Söhne</vt:lpstr>
      <vt:lpstr>Office Theme</vt:lpstr>
      <vt:lpstr>Reading and Iterating over JSON files</vt:lpstr>
      <vt:lpstr>What is an array?</vt:lpstr>
      <vt:lpstr>What is JSON?</vt:lpstr>
      <vt:lpstr>PowerPoint Presentation</vt:lpstr>
      <vt:lpstr>key-value pairs 1</vt:lpstr>
      <vt:lpstr>key-value pairs 2</vt:lpstr>
      <vt:lpstr>JSON file can store an array of records.   OR an array of JSON objects.</vt:lpstr>
      <vt:lpstr>DEMO: Iterating through an array</vt:lpstr>
      <vt:lpstr>Reading a file with Fetch() API</vt:lpstr>
      <vt:lpstr>Reading a file with Fetch() API - security</vt:lpstr>
      <vt:lpstr>DEMO: Reading a JSON file from disk</vt:lpstr>
      <vt:lpstr>DEMO: building functions with iterators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and Iterating over JSON files</dc:title>
  <dc:creator>Peter Rawsthorne</dc:creator>
  <cp:lastModifiedBy>Peter Rawsthorne</cp:lastModifiedBy>
  <cp:revision>3</cp:revision>
  <dcterms:created xsi:type="dcterms:W3CDTF">2023-03-27T19:24:47Z</dcterms:created>
  <dcterms:modified xsi:type="dcterms:W3CDTF">2023-03-28T09:29:24Z</dcterms:modified>
</cp:coreProperties>
</file>