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9" r:id="rId12"/>
    <p:sldId id="270" r:id="rId13"/>
    <p:sldId id="266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230A-47BB-4DAA-9E38-D229F4BB87AA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9DF9-779A-43D0-B111-49262D4A93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9DF9-779A-43D0-B111-49262D4A93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3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9DF9-779A-43D0-B111-49262D4A93B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19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35F4-FE72-4D9B-8CD6-3B2D97FB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70F82-7E64-4858-9091-1C16D991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AD5F-F90B-4356-B918-8C6E0014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EF6-591E-4C31-80BC-5087511F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D06B-6BB1-4241-A3E6-835DA5F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4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BBB7-B61E-4927-B35A-83B36AE8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46A3-60B3-4729-9513-9F2588F2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B1AB-CEB5-4391-8E75-A12E11D0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EEF8-B2D3-4B39-88C5-D0456468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A0B3-6A7E-4BD6-B8E5-02A6D34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D8262-89BD-442D-B66D-9B7E13E55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57EC7-324C-4B66-8A50-499C6B10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CBE5-F7BC-4A49-80D8-06F4813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1A33-5435-4593-9C83-4148A374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030F-F611-4AE8-A4C9-ADECFFD1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0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68A-421C-46EC-9CD2-0418E14C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1459-4AA2-4DB3-BDD9-2E8A164A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B909-E5D8-41BA-9486-0B1EED23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0BB6-152B-4595-AC1A-DCA6B8F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D4C8-C7E6-446E-AA85-868EF708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7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B03-ED4A-4F65-8B4D-76A0498A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DE56-7CCE-4FAA-8E69-1C4F2D1D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1A0C-4AB4-4B4E-8067-FF836206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C6EE-FC17-44BD-9B1F-E3081D1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2AE6-2199-4085-AADB-5E85B4DB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5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83F1-D129-4C1E-A0F5-640225C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A2CD-FD79-4291-8B77-AAD0D8E9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B09D-CDD6-4DB7-A568-589C2ABD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C66C-8C40-4AC7-8D6C-CFCCB751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2E27-A990-46B9-8538-CF92BBB1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687A-D90C-47C8-9E7A-1816B7C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6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B7EB-19E6-46AD-B4A7-E982FB50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0B0C-67CE-4E3B-BFBD-3DEA062C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CA2C-467C-4B0D-B704-073921A5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ED81-8F39-4C4A-9AA6-A7BB61475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8009-7A58-42C5-9C1A-7F9346298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5115E-994E-4E1D-A5BE-721A345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B3293-7F69-4CF2-A368-CBA3879E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E4B6B-FCE8-400B-ADAA-3247A27E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0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A59D-FAC5-4067-BEC7-A21C0EF4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B802D-D1CA-4D85-8D77-D47C5549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AA05-0F4C-4E01-A330-0DF1B130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33DB0-90FB-4147-9D48-58641B5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4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47A2A-58F3-42B9-BF82-51E7C35A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FEAB6-1CB5-4F00-90B4-F747D98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B895-3990-4669-992C-91240F1D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A44-E91A-4594-8817-062D198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FC8F-6474-4F0F-80CC-9FB2A01B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2428B-5BC3-4B22-90B7-0F61B636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BDAB-F174-4557-AFA2-1941110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54C89-80D8-4D26-844E-AC3F708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88C5-FC78-4C4D-BCC8-3036DA0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66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6E-769A-442B-B966-4923939C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DCFB-EC08-417D-91EA-FB490135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A324-A311-43A3-B2EF-0B4A5761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59BC4-3291-4386-B04A-4B3BF241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E2A3-7BBA-4940-B50B-CC8DED81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03F3-D97B-44BF-A7DC-7DA12AF8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1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4A0D-D426-44F4-8046-B3183532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8212-FE9F-4F6B-9DE6-82F14FC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727C-F3E8-4CCC-99A1-EFFBDFF3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066D-5E6F-44E1-A014-6CCA1BCE4C22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D22A-55A1-41D6-817D-A7419069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464B-22C3-4190-94C8-0E561464D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7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4544-1BC6-4264-8A35-D8EB34E66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People and their Clothes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ABBB-E572-49B5-B5B4-6D192812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do we keep track of all the clothes for people who live in the same house?</a:t>
            </a:r>
          </a:p>
        </p:txBody>
      </p:sp>
    </p:spTree>
    <p:extLst>
      <p:ext uri="{BB962C8B-B14F-4D97-AF65-F5344CB8AC3E}">
        <p14:creationId xmlns:p14="http://schemas.microsoft.com/office/powerpoint/2010/main" val="392808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F10387-3434-4A71-8DD0-C7525E6F91D1}"/>
              </a:ext>
            </a:extLst>
          </p:cNvPr>
          <p:cNvGrpSpPr/>
          <p:nvPr/>
        </p:nvGrpSpPr>
        <p:grpSpPr>
          <a:xfrm>
            <a:off x="684187" y="4405744"/>
            <a:ext cx="3057953" cy="1477328"/>
            <a:chOff x="6663617" y="1304144"/>
            <a:chExt cx="305795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691A4-BE11-40CC-B8EB-B112FEBFB230}"/>
                </a:ext>
              </a:extLst>
            </p:cNvPr>
            <p:cNvSpPr txBox="1"/>
            <p:nvPr/>
          </p:nvSpPr>
          <p:spPr>
            <a:xfrm>
              <a:off x="6663617" y="1304144"/>
              <a:ext cx="147354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clothing_id</a:t>
              </a:r>
              <a:endParaRPr lang="en-CA" dirty="0"/>
            </a:p>
            <a:p>
              <a:pPr algn="r"/>
              <a:r>
                <a:rPr lang="en-CA" dirty="0" err="1"/>
                <a:t>person_id</a:t>
              </a:r>
              <a:endParaRPr lang="en-CA" dirty="0"/>
            </a:p>
            <a:p>
              <a:pPr algn="r"/>
              <a:r>
                <a:rPr lang="en-CA" dirty="0" err="1"/>
                <a:t>clothing_type</a:t>
              </a:r>
              <a:endParaRPr lang="en-CA" dirty="0"/>
            </a:p>
            <a:p>
              <a:pPr algn="r"/>
              <a:r>
                <a:rPr lang="en-CA" dirty="0"/>
                <a:t>name</a:t>
              </a:r>
            </a:p>
            <a:p>
              <a:pPr algn="r"/>
              <a:r>
                <a:rPr lang="en-CA" dirty="0"/>
                <a:t>count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8FB26-B5E1-4BEB-839E-5C4D726610B1}"/>
                </a:ext>
              </a:extLst>
            </p:cNvPr>
            <p:cNvSpPr txBox="1"/>
            <p:nvPr/>
          </p:nvSpPr>
          <p:spPr>
            <a:xfrm>
              <a:off x="8137161" y="1304144"/>
              <a:ext cx="158440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Integer</a:t>
              </a:r>
            </a:p>
            <a:p>
              <a:r>
                <a:rPr lang="en-CA" dirty="0"/>
                <a:t>Integer</a:t>
              </a:r>
            </a:p>
            <a:p>
              <a:r>
                <a:rPr lang="en-CA" dirty="0"/>
                <a:t>Character(16)</a:t>
              </a:r>
            </a:p>
            <a:p>
              <a:r>
                <a:rPr lang="en-CA" dirty="0"/>
                <a:t>Character(32)</a:t>
              </a:r>
            </a:p>
            <a:p>
              <a:r>
                <a:rPr lang="en-CA" dirty="0"/>
                <a:t>Integer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84FBC-A665-4C35-A323-97C9AE219778}"/>
              </a:ext>
            </a:extLst>
          </p:cNvPr>
          <p:cNvSpPr txBox="1"/>
          <p:nvPr/>
        </p:nvSpPr>
        <p:spPr>
          <a:xfrm>
            <a:off x="684184" y="4036412"/>
            <a:ext cx="30579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Clothes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6750-E720-4FDE-A71A-59A76F8E623C}"/>
              </a:ext>
            </a:extLst>
          </p:cNvPr>
          <p:cNvGrpSpPr/>
          <p:nvPr/>
        </p:nvGrpSpPr>
        <p:grpSpPr>
          <a:xfrm>
            <a:off x="684184" y="1859339"/>
            <a:ext cx="3389382" cy="1569661"/>
            <a:chOff x="1976489" y="1582340"/>
            <a:chExt cx="3389382" cy="15696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45CD7-125D-4C50-93AC-D819A304F465}"/>
                </a:ext>
              </a:extLst>
            </p:cNvPr>
            <p:cNvGrpSpPr/>
            <p:nvPr/>
          </p:nvGrpSpPr>
          <p:grpSpPr>
            <a:xfrm>
              <a:off x="1976490" y="1951672"/>
              <a:ext cx="3057952" cy="1200329"/>
              <a:chOff x="6665669" y="1304144"/>
              <a:chExt cx="3057952" cy="120032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9E051-1889-421F-99D6-7805E95FA182}"/>
                  </a:ext>
                </a:extLst>
              </p:cNvPr>
              <p:cNvSpPr txBox="1"/>
              <p:nvPr/>
            </p:nvSpPr>
            <p:spPr>
              <a:xfrm>
                <a:off x="6665669" y="1304144"/>
                <a:ext cx="146110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/>
                  <a:t>person_id</a:t>
                </a:r>
                <a:endParaRPr lang="en-CA" dirty="0"/>
              </a:p>
              <a:p>
                <a:pPr algn="r"/>
                <a:r>
                  <a:rPr lang="en-CA" dirty="0" err="1"/>
                  <a:t>first_name</a:t>
                </a:r>
                <a:endParaRPr lang="en-CA" dirty="0"/>
              </a:p>
              <a:p>
                <a:pPr algn="r"/>
                <a:r>
                  <a:rPr lang="en-CA" dirty="0" err="1"/>
                  <a:t>last_name</a:t>
                </a:r>
                <a:endParaRPr lang="en-CA" dirty="0"/>
              </a:p>
              <a:p>
                <a:pPr algn="r"/>
                <a:r>
                  <a:rPr lang="en-CA" dirty="0"/>
                  <a:t>email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41ADE2-7C09-4FC1-973F-F5E8E1174D94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646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Character(32)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Character(200)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70C3A-6057-4F44-A5F0-B4BB81DB7A4D}"/>
                </a:ext>
              </a:extLst>
            </p:cNvPr>
            <p:cNvSpPr txBox="1"/>
            <p:nvPr/>
          </p:nvSpPr>
          <p:spPr>
            <a:xfrm>
              <a:off x="1976489" y="1582340"/>
              <a:ext cx="30579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People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E3442-B76A-4031-86BF-4C0720545D8B}"/>
                </a:ext>
              </a:extLst>
            </p:cNvPr>
            <p:cNvSpPr txBox="1"/>
            <p:nvPr/>
          </p:nvSpPr>
          <p:spPr>
            <a:xfrm>
              <a:off x="5064185" y="1767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73E5EF-80B5-4678-BF71-50DAD9391A4D}"/>
              </a:ext>
            </a:extLst>
          </p:cNvPr>
          <p:cNvSpPr txBox="1"/>
          <p:nvPr/>
        </p:nvSpPr>
        <p:spPr>
          <a:xfrm>
            <a:off x="3731690" y="45250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40C90-C75E-4571-B0F9-BCCD3A8B466A}"/>
              </a:ext>
            </a:extLst>
          </p:cNvPr>
          <p:cNvSpPr txBox="1"/>
          <p:nvPr/>
        </p:nvSpPr>
        <p:spPr>
          <a:xfrm>
            <a:off x="200980" y="384596"/>
            <a:ext cx="592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One to Many Relationship     (1:M)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23F7-C542-4BE6-AA41-149EDA4FFB4E}"/>
              </a:ext>
            </a:extLst>
          </p:cNvPr>
          <p:cNvSpPr txBox="1"/>
          <p:nvPr/>
        </p:nvSpPr>
        <p:spPr>
          <a:xfrm>
            <a:off x="200980" y="974928"/>
            <a:ext cx="122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a family, a person can have many items of clothing. Within the family an item of clothing cannot be owned by many people.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5A8C59-E29A-46C7-A27E-71747DED7D3E}"/>
              </a:ext>
            </a:extLst>
          </p:cNvPr>
          <p:cNvCxnSpPr/>
          <p:nvPr/>
        </p:nvCxnSpPr>
        <p:spPr>
          <a:xfrm>
            <a:off x="3004457" y="2413337"/>
            <a:ext cx="1480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8C6A42-3747-4A5F-BE03-44DC537AEFC9}"/>
              </a:ext>
            </a:extLst>
          </p:cNvPr>
          <p:cNvCxnSpPr>
            <a:cxnSpLocks/>
          </p:cNvCxnSpPr>
          <p:nvPr/>
        </p:nvCxnSpPr>
        <p:spPr>
          <a:xfrm>
            <a:off x="4484914" y="2413337"/>
            <a:ext cx="0" cy="249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353A25-F5F6-433F-82E7-186EC6828A67}"/>
              </a:ext>
            </a:extLst>
          </p:cNvPr>
          <p:cNvCxnSpPr>
            <a:cxnSpLocks/>
          </p:cNvCxnSpPr>
          <p:nvPr/>
        </p:nvCxnSpPr>
        <p:spPr>
          <a:xfrm flipH="1">
            <a:off x="3004458" y="4905829"/>
            <a:ext cx="14804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740EBD4-C147-4ACA-B33F-67A959AA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09" y="2040145"/>
            <a:ext cx="6651505" cy="33945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2E3928-47B1-4268-9F89-7DB3077B721D}"/>
              </a:ext>
            </a:extLst>
          </p:cNvPr>
          <p:cNvSpPr txBox="1"/>
          <p:nvPr/>
        </p:nvSpPr>
        <p:spPr>
          <a:xfrm>
            <a:off x="4547032" y="6130591"/>
            <a:ext cx="722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Which item of clothing (</a:t>
            </a:r>
            <a:r>
              <a:rPr lang="en-CA" dirty="0" err="1"/>
              <a:t>clothing_id</a:t>
            </a:r>
            <a:r>
              <a:rPr lang="en-CA" dirty="0"/>
              <a:t>) is owned by which person (</a:t>
            </a:r>
            <a:r>
              <a:rPr lang="en-CA" dirty="0" err="1"/>
              <a:t>person_id</a:t>
            </a:r>
            <a:r>
              <a:rPr lang="en-CA" dirty="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D1FC-1A49-401A-88C0-F2DA1AFD4D5B}"/>
              </a:ext>
            </a:extLst>
          </p:cNvPr>
          <p:cNvSpPr txBox="1"/>
          <p:nvPr/>
        </p:nvSpPr>
        <p:spPr>
          <a:xfrm>
            <a:off x="5130402" y="1528776"/>
            <a:ext cx="6645212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800" dirty="0"/>
              <a:t>Clothes</a:t>
            </a:r>
          </a:p>
        </p:txBody>
      </p:sp>
    </p:spTree>
    <p:extLst>
      <p:ext uri="{BB962C8B-B14F-4D97-AF65-F5344CB8AC3E}">
        <p14:creationId xmlns:p14="http://schemas.microsoft.com/office/powerpoint/2010/main" val="415050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AFA75-27F9-4772-A5C2-EDE14F9D44D1}"/>
              </a:ext>
            </a:extLst>
          </p:cNvPr>
          <p:cNvSpPr txBox="1"/>
          <p:nvPr/>
        </p:nvSpPr>
        <p:spPr>
          <a:xfrm>
            <a:off x="1651183" y="1351508"/>
            <a:ext cx="88896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One – Many (1:M)</a:t>
            </a:r>
          </a:p>
          <a:p>
            <a:r>
              <a:rPr lang="en-CA" sz="4400" dirty="0"/>
              <a:t>Parent – Children</a:t>
            </a:r>
          </a:p>
          <a:p>
            <a:r>
              <a:rPr lang="en-CA" sz="4400" dirty="0"/>
              <a:t>Master – Details</a:t>
            </a:r>
          </a:p>
          <a:p>
            <a:endParaRPr lang="en-CA" sz="4400" dirty="0"/>
          </a:p>
          <a:p>
            <a:r>
              <a:rPr lang="en-CA" sz="4400" dirty="0"/>
              <a:t>Child or Detail cannot exist without the Parent or Master.</a:t>
            </a:r>
          </a:p>
        </p:txBody>
      </p:sp>
    </p:spTree>
    <p:extLst>
      <p:ext uri="{BB962C8B-B14F-4D97-AF65-F5344CB8AC3E}">
        <p14:creationId xmlns:p14="http://schemas.microsoft.com/office/powerpoint/2010/main" val="286232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6750-E720-4FDE-A71A-59A76F8E623C}"/>
              </a:ext>
            </a:extLst>
          </p:cNvPr>
          <p:cNvGrpSpPr/>
          <p:nvPr/>
        </p:nvGrpSpPr>
        <p:grpSpPr>
          <a:xfrm>
            <a:off x="1738141" y="2421549"/>
            <a:ext cx="3389382" cy="1569661"/>
            <a:chOff x="1976489" y="1582340"/>
            <a:chExt cx="3389382" cy="15696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45CD7-125D-4C50-93AC-D819A304F465}"/>
                </a:ext>
              </a:extLst>
            </p:cNvPr>
            <p:cNvGrpSpPr/>
            <p:nvPr/>
          </p:nvGrpSpPr>
          <p:grpSpPr>
            <a:xfrm>
              <a:off x="1976490" y="1951672"/>
              <a:ext cx="3057952" cy="1200329"/>
              <a:chOff x="6665669" y="1304144"/>
              <a:chExt cx="3057952" cy="120032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9E051-1889-421F-99D6-7805E95FA182}"/>
                  </a:ext>
                </a:extLst>
              </p:cNvPr>
              <p:cNvSpPr txBox="1"/>
              <p:nvPr/>
            </p:nvSpPr>
            <p:spPr>
              <a:xfrm>
                <a:off x="6665669" y="1304144"/>
                <a:ext cx="146110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/>
                  <a:t>person_id</a:t>
                </a:r>
                <a:endParaRPr lang="en-CA" dirty="0"/>
              </a:p>
              <a:p>
                <a:pPr algn="r"/>
                <a:r>
                  <a:rPr lang="en-CA" dirty="0" err="1"/>
                  <a:t>first_name</a:t>
                </a:r>
                <a:endParaRPr lang="en-CA" dirty="0"/>
              </a:p>
              <a:p>
                <a:pPr algn="r"/>
                <a:r>
                  <a:rPr lang="en-CA" dirty="0" err="1"/>
                  <a:t>last_name</a:t>
                </a:r>
                <a:endParaRPr lang="en-CA" dirty="0"/>
              </a:p>
              <a:p>
                <a:pPr algn="r"/>
                <a:r>
                  <a:rPr lang="en-CA" dirty="0"/>
                  <a:t>email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41ADE2-7C09-4FC1-973F-F5E8E1174D94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646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Character(32)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Character(200)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70C3A-6057-4F44-A5F0-B4BB81DB7A4D}"/>
                </a:ext>
              </a:extLst>
            </p:cNvPr>
            <p:cNvSpPr txBox="1"/>
            <p:nvPr/>
          </p:nvSpPr>
          <p:spPr>
            <a:xfrm>
              <a:off x="1976489" y="1582340"/>
              <a:ext cx="30579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People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E3442-B76A-4031-86BF-4C0720545D8B}"/>
                </a:ext>
              </a:extLst>
            </p:cNvPr>
            <p:cNvSpPr txBox="1"/>
            <p:nvPr/>
          </p:nvSpPr>
          <p:spPr>
            <a:xfrm>
              <a:off x="5064185" y="1767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F10387-3434-4A71-8DD0-C7525E6F91D1}"/>
              </a:ext>
            </a:extLst>
          </p:cNvPr>
          <p:cNvGrpSpPr/>
          <p:nvPr/>
        </p:nvGrpSpPr>
        <p:grpSpPr>
          <a:xfrm>
            <a:off x="7189918" y="2515238"/>
            <a:ext cx="3057953" cy="1477328"/>
            <a:chOff x="6663617" y="1304144"/>
            <a:chExt cx="305795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691A4-BE11-40CC-B8EB-B112FEBFB230}"/>
                </a:ext>
              </a:extLst>
            </p:cNvPr>
            <p:cNvSpPr txBox="1"/>
            <p:nvPr/>
          </p:nvSpPr>
          <p:spPr>
            <a:xfrm>
              <a:off x="6663617" y="1304144"/>
              <a:ext cx="147354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clothing_id</a:t>
              </a:r>
              <a:endParaRPr lang="en-CA" dirty="0"/>
            </a:p>
            <a:p>
              <a:pPr algn="r"/>
              <a:r>
                <a:rPr lang="en-CA" dirty="0" err="1"/>
                <a:t>person_id</a:t>
              </a:r>
              <a:endParaRPr lang="en-CA" dirty="0"/>
            </a:p>
            <a:p>
              <a:pPr algn="r"/>
              <a:r>
                <a:rPr lang="en-CA" dirty="0" err="1"/>
                <a:t>clothing_type</a:t>
              </a:r>
              <a:endParaRPr lang="en-CA" dirty="0"/>
            </a:p>
            <a:p>
              <a:pPr algn="r"/>
              <a:r>
                <a:rPr lang="en-CA" dirty="0"/>
                <a:t>name</a:t>
              </a:r>
            </a:p>
            <a:p>
              <a:pPr algn="r"/>
              <a:r>
                <a:rPr lang="en-CA" dirty="0"/>
                <a:t>count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8FB26-B5E1-4BEB-839E-5C4D726610B1}"/>
                </a:ext>
              </a:extLst>
            </p:cNvPr>
            <p:cNvSpPr txBox="1"/>
            <p:nvPr/>
          </p:nvSpPr>
          <p:spPr>
            <a:xfrm>
              <a:off x="8137161" y="1304144"/>
              <a:ext cx="158440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Integer</a:t>
              </a:r>
            </a:p>
            <a:p>
              <a:r>
                <a:rPr lang="en-CA" dirty="0"/>
                <a:t>Integer</a:t>
              </a:r>
            </a:p>
            <a:p>
              <a:r>
                <a:rPr lang="en-CA" dirty="0"/>
                <a:t>Character(16)</a:t>
              </a:r>
            </a:p>
            <a:p>
              <a:r>
                <a:rPr lang="en-CA" dirty="0"/>
                <a:t>Character(32)</a:t>
              </a:r>
            </a:p>
            <a:p>
              <a:r>
                <a:rPr lang="en-CA" dirty="0"/>
                <a:t>Integer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84FBC-A665-4C35-A323-97C9AE219778}"/>
              </a:ext>
            </a:extLst>
          </p:cNvPr>
          <p:cNvSpPr txBox="1"/>
          <p:nvPr/>
        </p:nvSpPr>
        <p:spPr>
          <a:xfrm>
            <a:off x="7189915" y="2145906"/>
            <a:ext cx="30579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Clothes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3E5EF-80B5-4678-BF71-50DAD9391A4D}"/>
              </a:ext>
            </a:extLst>
          </p:cNvPr>
          <p:cNvSpPr txBox="1"/>
          <p:nvPr/>
        </p:nvSpPr>
        <p:spPr>
          <a:xfrm>
            <a:off x="6808079" y="257081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40C90-C75E-4571-B0F9-BCCD3A8B466A}"/>
              </a:ext>
            </a:extLst>
          </p:cNvPr>
          <p:cNvSpPr txBox="1"/>
          <p:nvPr/>
        </p:nvSpPr>
        <p:spPr>
          <a:xfrm>
            <a:off x="200980" y="384596"/>
            <a:ext cx="592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One to Many Relationship     (1:M)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23F7-C542-4BE6-AA41-149EDA4FFB4E}"/>
              </a:ext>
            </a:extLst>
          </p:cNvPr>
          <p:cNvSpPr txBox="1"/>
          <p:nvPr/>
        </p:nvSpPr>
        <p:spPr>
          <a:xfrm>
            <a:off x="200980" y="974928"/>
            <a:ext cx="122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a family, a person can have many items of clothing. Within the family an item of clothing cannot be owned by many people.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3C2C4E-59F6-41A7-97E0-7A16FEC73FA8}"/>
              </a:ext>
            </a:extLst>
          </p:cNvPr>
          <p:cNvCxnSpPr>
            <a:cxnSpLocks/>
          </p:cNvCxnSpPr>
          <p:nvPr/>
        </p:nvCxnSpPr>
        <p:spPr>
          <a:xfrm>
            <a:off x="4137285" y="2975547"/>
            <a:ext cx="338777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77E7FD-9416-4005-8E3E-2BEF48EF078F}"/>
              </a:ext>
            </a:extLst>
          </p:cNvPr>
          <p:cNvSpPr txBox="1"/>
          <p:nvPr/>
        </p:nvSpPr>
        <p:spPr>
          <a:xfrm>
            <a:off x="1408318" y="4451518"/>
            <a:ext cx="371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the People table the </a:t>
            </a:r>
            <a:r>
              <a:rPr lang="en-CA" dirty="0" err="1"/>
              <a:t>person_id</a:t>
            </a:r>
            <a:r>
              <a:rPr lang="en-CA" dirty="0"/>
              <a:t> is known as the </a:t>
            </a:r>
            <a:r>
              <a:rPr lang="en-CA" b="1" dirty="0"/>
              <a:t>PRIMARY KEY</a:t>
            </a:r>
            <a:r>
              <a:rPr lang="en-CA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F7D82-7F94-4888-934D-7E2F4D2FCA0A}"/>
              </a:ext>
            </a:extLst>
          </p:cNvPr>
          <p:cNvSpPr txBox="1"/>
          <p:nvPr/>
        </p:nvSpPr>
        <p:spPr>
          <a:xfrm>
            <a:off x="7000406" y="4361898"/>
            <a:ext cx="350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the Clothes table the </a:t>
            </a:r>
            <a:r>
              <a:rPr lang="en-CA" dirty="0" err="1"/>
              <a:t>clothing_id</a:t>
            </a:r>
            <a:r>
              <a:rPr lang="en-CA" dirty="0"/>
              <a:t> is known as the </a:t>
            </a:r>
            <a:r>
              <a:rPr lang="en-CA" b="1" dirty="0"/>
              <a:t>PRIMARY KEY</a:t>
            </a:r>
            <a:r>
              <a:rPr lang="en-CA" dirty="0"/>
              <a:t>.</a:t>
            </a:r>
          </a:p>
          <a:p>
            <a:r>
              <a:rPr lang="en-CA" dirty="0"/>
              <a:t>In the Clothes table the </a:t>
            </a:r>
            <a:r>
              <a:rPr lang="en-CA" dirty="0" err="1"/>
              <a:t>person_id</a:t>
            </a:r>
            <a:r>
              <a:rPr lang="en-CA" dirty="0"/>
              <a:t> is known as the </a:t>
            </a:r>
            <a:r>
              <a:rPr lang="en-CA" b="1" dirty="0"/>
              <a:t>FOREIGN KEY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33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68440-6388-401F-8EE9-4AD8581D1E2F}"/>
              </a:ext>
            </a:extLst>
          </p:cNvPr>
          <p:cNvSpPr txBox="1"/>
          <p:nvPr/>
        </p:nvSpPr>
        <p:spPr>
          <a:xfrm>
            <a:off x="460961" y="1095128"/>
            <a:ext cx="112700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</a:t>
            </a:r>
            <a:r>
              <a:rPr lang="en-GB" sz="2400" dirty="0" err="1"/>
              <a:t>clothing_type</a:t>
            </a:r>
            <a:r>
              <a:rPr lang="en-GB" sz="2400" dirty="0"/>
              <a:t>, name, count FROM </a:t>
            </a:r>
            <a:r>
              <a:rPr lang="en-GB" sz="2400" dirty="0" err="1"/>
              <a:t>public."People</a:t>
            </a:r>
            <a:r>
              <a:rPr lang="en-GB" sz="2400" dirty="0"/>
              <a:t>"</a:t>
            </a:r>
          </a:p>
          <a:p>
            <a:r>
              <a:rPr lang="en-GB" sz="2400" dirty="0"/>
              <a:t>INNER JOIN </a:t>
            </a:r>
            <a:r>
              <a:rPr lang="en-GB" sz="2400" dirty="0" err="1"/>
              <a:t>public."Clothes</a:t>
            </a:r>
            <a:r>
              <a:rPr lang="en-GB" sz="2400" dirty="0"/>
              <a:t>" ON public."People".</a:t>
            </a:r>
            <a:r>
              <a:rPr lang="en-GB" sz="2400" dirty="0" err="1"/>
              <a:t>person_id</a:t>
            </a:r>
            <a:r>
              <a:rPr lang="en-GB" sz="2400" dirty="0"/>
              <a:t> = public."Clothes".</a:t>
            </a:r>
            <a:r>
              <a:rPr lang="en-GB" sz="2400" dirty="0" err="1"/>
              <a:t>person_id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FF0B3-E2C0-4B64-86ED-9143DD2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349692"/>
            <a:ext cx="8692979" cy="3659330"/>
          </a:xfrm>
          <a:prstGeom prst="rect">
            <a:avLst/>
          </a:prstGeom>
        </p:spPr>
      </p:pic>
      <p:pic>
        <p:nvPicPr>
          <p:cNvPr id="1030" name="Picture 6" descr="Visual Representation of SQL Joins - CodeProject">
            <a:extLst>
              <a:ext uri="{FF2B5EF4-FFF2-40B4-BE49-F238E27FC236}">
                <a16:creationId xmlns:a16="http://schemas.microsoft.com/office/drawing/2014/main" id="{6DEF4DB5-05D7-486A-891D-1C7A4EEB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0" y="234969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311BE-20C9-41C8-9FAE-E03F30026024}"/>
              </a:ext>
            </a:extLst>
          </p:cNvPr>
          <p:cNvSpPr txBox="1"/>
          <p:nvPr/>
        </p:nvSpPr>
        <p:spPr>
          <a:xfrm>
            <a:off x="460961" y="302229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36071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68440-6388-401F-8EE9-4AD8581D1E2F}"/>
              </a:ext>
            </a:extLst>
          </p:cNvPr>
          <p:cNvSpPr txBox="1"/>
          <p:nvPr/>
        </p:nvSpPr>
        <p:spPr>
          <a:xfrm>
            <a:off x="460961" y="1095128"/>
            <a:ext cx="112700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</a:t>
            </a:r>
            <a:r>
              <a:rPr lang="en-GB" sz="2400" dirty="0" err="1"/>
              <a:t>clothing_type</a:t>
            </a:r>
            <a:r>
              <a:rPr lang="en-GB" sz="2400" dirty="0"/>
              <a:t>, name, count FROM </a:t>
            </a:r>
            <a:r>
              <a:rPr lang="en-GB" sz="2400" dirty="0" err="1"/>
              <a:t>public."People</a:t>
            </a:r>
            <a:r>
              <a:rPr lang="en-GB" sz="2400" dirty="0"/>
              <a:t>"</a:t>
            </a:r>
          </a:p>
          <a:p>
            <a:r>
              <a:rPr lang="en-GB" sz="2400" dirty="0"/>
              <a:t>LEFT JOIN </a:t>
            </a:r>
            <a:r>
              <a:rPr lang="en-GB" sz="2400" dirty="0" err="1"/>
              <a:t>public."Clothes</a:t>
            </a:r>
            <a:r>
              <a:rPr lang="en-GB" sz="2400" dirty="0"/>
              <a:t>" ON public."People".</a:t>
            </a:r>
            <a:r>
              <a:rPr lang="en-GB" sz="2400" dirty="0" err="1"/>
              <a:t>person_id</a:t>
            </a:r>
            <a:r>
              <a:rPr lang="en-GB" sz="2400" dirty="0"/>
              <a:t> = public."Clothes".</a:t>
            </a:r>
            <a:r>
              <a:rPr lang="en-GB" sz="2400" dirty="0" err="1"/>
              <a:t>person_id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11BE-20C9-41C8-9FAE-E03F30026024}"/>
              </a:ext>
            </a:extLst>
          </p:cNvPr>
          <p:cNvSpPr txBox="1"/>
          <p:nvPr/>
        </p:nvSpPr>
        <p:spPr>
          <a:xfrm>
            <a:off x="460961" y="302229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LEFT JOIN</a:t>
            </a:r>
          </a:p>
        </p:txBody>
      </p:sp>
      <p:pic>
        <p:nvPicPr>
          <p:cNvPr id="3074" name="Picture 2" descr="Introduction to SQL JOINs - ugodoc">
            <a:extLst>
              <a:ext uri="{FF2B5EF4-FFF2-40B4-BE49-F238E27FC236}">
                <a16:creationId xmlns:a16="http://schemas.microsoft.com/office/drawing/2014/main" id="{436900D9-C6D2-49CD-83A7-D7F91702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4" y="2349692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20B71-3F64-4D51-917B-B53C3AF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52" y="2349692"/>
            <a:ext cx="6753871" cy="42316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B3A6D5-B06D-400F-8B84-CB357C2F04FE}"/>
              </a:ext>
            </a:extLst>
          </p:cNvPr>
          <p:cNvSpPr/>
          <p:nvPr/>
        </p:nvSpPr>
        <p:spPr>
          <a:xfrm>
            <a:off x="6096000" y="5331416"/>
            <a:ext cx="4876800" cy="135628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34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68440-6388-401F-8EE9-4AD8581D1E2F}"/>
              </a:ext>
            </a:extLst>
          </p:cNvPr>
          <p:cNvSpPr txBox="1"/>
          <p:nvPr/>
        </p:nvSpPr>
        <p:spPr>
          <a:xfrm>
            <a:off x="460961" y="1095128"/>
            <a:ext cx="11270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</a:t>
            </a:r>
            <a:r>
              <a:rPr lang="en-GB" sz="2400" dirty="0" err="1"/>
              <a:t>clothing_type</a:t>
            </a:r>
            <a:r>
              <a:rPr lang="en-GB" sz="2400" dirty="0"/>
              <a:t>, name, count FROM </a:t>
            </a:r>
            <a:r>
              <a:rPr lang="en-GB" sz="2400" dirty="0" err="1"/>
              <a:t>public."People</a:t>
            </a:r>
            <a:r>
              <a:rPr lang="en-GB" sz="2400" dirty="0"/>
              <a:t>"</a:t>
            </a:r>
          </a:p>
          <a:p>
            <a:r>
              <a:rPr lang="en-GB" sz="2400" dirty="0"/>
              <a:t>LEFT JOIN </a:t>
            </a:r>
            <a:r>
              <a:rPr lang="en-GB" sz="2400" dirty="0" err="1"/>
              <a:t>public."Clothes</a:t>
            </a:r>
            <a:r>
              <a:rPr lang="en-GB" sz="2400" dirty="0"/>
              <a:t>" ON public."People".</a:t>
            </a:r>
            <a:r>
              <a:rPr lang="en-GB" sz="2400" dirty="0" err="1"/>
              <a:t>person_id</a:t>
            </a:r>
            <a:r>
              <a:rPr lang="en-GB" sz="2400" dirty="0"/>
              <a:t> = public."Clothes".</a:t>
            </a:r>
            <a:r>
              <a:rPr lang="en-GB" sz="2400" dirty="0" err="1"/>
              <a:t>person_id</a:t>
            </a:r>
            <a:endParaRPr lang="en-GB" sz="2400" dirty="0"/>
          </a:p>
          <a:p>
            <a:r>
              <a:rPr lang="en-GB" sz="2400" dirty="0"/>
              <a:t>WHERE </a:t>
            </a:r>
            <a:r>
              <a:rPr lang="en-GB" sz="2400" dirty="0" err="1"/>
              <a:t>clothing_type</a:t>
            </a:r>
            <a:r>
              <a:rPr lang="en-GB" sz="2400" dirty="0"/>
              <a:t> IS NULL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11BE-20C9-41C8-9FAE-E03F30026024}"/>
              </a:ext>
            </a:extLst>
          </p:cNvPr>
          <p:cNvSpPr txBox="1"/>
          <p:nvPr/>
        </p:nvSpPr>
        <p:spPr>
          <a:xfrm>
            <a:off x="460961" y="302229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LEFT OUTER JOIN</a:t>
            </a:r>
          </a:p>
        </p:txBody>
      </p:sp>
      <p:pic>
        <p:nvPicPr>
          <p:cNvPr id="4098" name="Picture 2" descr="Introduction to SQL JOINs - ugodoc">
            <a:extLst>
              <a:ext uri="{FF2B5EF4-FFF2-40B4-BE49-F238E27FC236}">
                <a16:creationId xmlns:a16="http://schemas.microsoft.com/office/drawing/2014/main" id="{02680F0E-E155-4EEA-9865-7D67268E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1" y="2565136"/>
            <a:ext cx="2457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FF760-99C6-4522-AB9C-6FF5DA8C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19" y="2565136"/>
            <a:ext cx="8704221" cy="18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68BCBF-E43A-467C-A015-58C4DD80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54" y="1532084"/>
            <a:ext cx="3038005" cy="204532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93860BE-1217-4B8E-866B-FFF20ACD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73" y="320118"/>
            <a:ext cx="11693577" cy="1358707"/>
          </a:xfrm>
        </p:spPr>
        <p:txBody>
          <a:bodyPr>
            <a:noAutofit/>
          </a:bodyPr>
          <a:lstStyle/>
          <a:p>
            <a:r>
              <a:rPr lang="en-CA" sz="3200" b="1" dirty="0"/>
              <a:t>Part II of the text is good reading for developing an understanding of database design. It also gets into the different diagramming techniques used for analysis and design.</a:t>
            </a:r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B7E651BF-C959-4932-8971-70E34AE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58" y="4106429"/>
            <a:ext cx="2734377" cy="23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">
            <a:extLst>
              <a:ext uri="{FF2B5EF4-FFF2-40B4-BE49-F238E27FC236}">
                <a16:creationId xmlns:a16="http://schemas.microsoft.com/office/drawing/2014/main" id="{9B7A5A82-F4EB-4FEB-8F98-5EE6448E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1" y="2012360"/>
            <a:ext cx="3501791" cy="44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ional Database Design and Implementation, 4th Edition">
            <a:extLst>
              <a:ext uri="{FF2B5EF4-FFF2-40B4-BE49-F238E27FC236}">
                <a16:creationId xmlns:a16="http://schemas.microsoft.com/office/drawing/2014/main" id="{4618804F-12E6-47B9-81B8-71AA45A0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52" y="1992035"/>
            <a:ext cx="3425318" cy="42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3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C9A528-59C4-400E-8DE5-EBD0B087C171}"/>
              </a:ext>
            </a:extLst>
          </p:cNvPr>
          <p:cNvSpPr txBox="1"/>
          <p:nvPr/>
        </p:nvSpPr>
        <p:spPr>
          <a:xfrm rot="20170981">
            <a:off x="3297836" y="3429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FF14-0A6A-478F-B83E-370D452C21EE}"/>
              </a:ext>
            </a:extLst>
          </p:cNvPr>
          <p:cNvSpPr txBox="1"/>
          <p:nvPr/>
        </p:nvSpPr>
        <p:spPr>
          <a:xfrm rot="1913064">
            <a:off x="7495082" y="28631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D3D70-6062-41E4-A15C-692EDB1F54B2}"/>
              </a:ext>
            </a:extLst>
          </p:cNvPr>
          <p:cNvSpPr txBox="1"/>
          <p:nvPr/>
        </p:nvSpPr>
        <p:spPr>
          <a:xfrm rot="19357941">
            <a:off x="6955436" y="586115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Pebbles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90785-A392-4048-AB9A-A8D23F369115}"/>
              </a:ext>
            </a:extLst>
          </p:cNvPr>
          <p:cNvSpPr txBox="1"/>
          <p:nvPr/>
        </p:nvSpPr>
        <p:spPr>
          <a:xfrm rot="20485959">
            <a:off x="3951499" y="16339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Dino </a:t>
            </a:r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A674-2EBE-42C5-A919-58BB7C0F5F85}"/>
              </a:ext>
            </a:extLst>
          </p:cNvPr>
          <p:cNvSpPr txBox="1"/>
          <p:nvPr/>
        </p:nvSpPr>
        <p:spPr>
          <a:xfrm rot="20455884">
            <a:off x="9248931" y="469192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75D2-C555-40CA-969C-CC2347E22D71}"/>
              </a:ext>
            </a:extLst>
          </p:cNvPr>
          <p:cNvSpPr txBox="1"/>
          <p:nvPr/>
        </p:nvSpPr>
        <p:spPr>
          <a:xfrm rot="2918479">
            <a:off x="9676278" y="159088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 Rubble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69F13-3A29-4EA7-8E60-A3193FFF2895}"/>
              </a:ext>
            </a:extLst>
          </p:cNvPr>
          <p:cNvSpPr txBox="1"/>
          <p:nvPr/>
        </p:nvSpPr>
        <p:spPr>
          <a:xfrm>
            <a:off x="2353456" y="599606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E667E-B3B9-4B14-9E66-559CC5422C19}"/>
              </a:ext>
            </a:extLst>
          </p:cNvPr>
          <p:cNvSpPr txBox="1"/>
          <p:nvPr/>
        </p:nvSpPr>
        <p:spPr>
          <a:xfrm>
            <a:off x="1404788" y="1215094"/>
            <a:ext cx="84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A3988-648F-4E0B-BF53-915D558D3E00}"/>
              </a:ext>
            </a:extLst>
          </p:cNvPr>
          <p:cNvSpPr txBox="1"/>
          <p:nvPr/>
        </p:nvSpPr>
        <p:spPr>
          <a:xfrm rot="20263835">
            <a:off x="6096000" y="407732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Bambam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D7841-17D6-4DAC-8162-5B08A37AE0C7}"/>
              </a:ext>
            </a:extLst>
          </p:cNvPr>
          <p:cNvSpPr txBox="1"/>
          <p:nvPr/>
        </p:nvSpPr>
        <p:spPr>
          <a:xfrm rot="1478476">
            <a:off x="1229193" y="3429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C4363-6EE5-47C3-A81E-A0B0C0D453E4}"/>
              </a:ext>
            </a:extLst>
          </p:cNvPr>
          <p:cNvSpPr txBox="1"/>
          <p:nvPr/>
        </p:nvSpPr>
        <p:spPr>
          <a:xfrm rot="2197929">
            <a:off x="6096000" y="1064302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fred@bedrock.com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852D9-2A55-4BB0-BD0B-09D60778D51F}"/>
              </a:ext>
            </a:extLst>
          </p:cNvPr>
          <p:cNvSpPr txBox="1"/>
          <p:nvPr/>
        </p:nvSpPr>
        <p:spPr>
          <a:xfrm rot="21145583">
            <a:off x="1738859" y="5231567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barney@bedrock.com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35E06-2F68-4771-9D7F-8C9715BB7006}"/>
              </a:ext>
            </a:extLst>
          </p:cNvPr>
          <p:cNvSpPr txBox="1"/>
          <p:nvPr/>
        </p:nvSpPr>
        <p:spPr>
          <a:xfrm rot="20332413">
            <a:off x="8454452" y="390473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betty@bedrock.com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9460-C02E-4DB3-B7C3-3195FF15BD5F}"/>
              </a:ext>
            </a:extLst>
          </p:cNvPr>
          <p:cNvSpPr txBox="1"/>
          <p:nvPr/>
        </p:nvSpPr>
        <p:spPr>
          <a:xfrm rot="1748792">
            <a:off x="1941438" y="2205263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wilma@bedrock.com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4AAE9-49B6-4148-8733-11A4CF8530DD}"/>
              </a:ext>
            </a:extLst>
          </p:cNvPr>
          <p:cNvSpPr txBox="1"/>
          <p:nvPr/>
        </p:nvSpPr>
        <p:spPr>
          <a:xfrm rot="20648984">
            <a:off x="3249019" y="764498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235 Sandstone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86F34-B8AC-4273-B33E-77DD6795FBB4}"/>
              </a:ext>
            </a:extLst>
          </p:cNvPr>
          <p:cNvSpPr txBox="1"/>
          <p:nvPr/>
        </p:nvSpPr>
        <p:spPr>
          <a:xfrm rot="491674">
            <a:off x="5126636" y="5061253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247 Sandstone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477A8-D263-49FC-8A59-BE45962FE3C6}"/>
              </a:ext>
            </a:extLst>
          </p:cNvPr>
          <p:cNvSpPr txBox="1"/>
          <p:nvPr/>
        </p:nvSpPr>
        <p:spPr>
          <a:xfrm rot="16612812">
            <a:off x="8218954" y="1815915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Bedrock 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69B43-99A7-45D0-A464-62D50B875BCA}"/>
              </a:ext>
            </a:extLst>
          </p:cNvPr>
          <p:cNvSpPr txBox="1"/>
          <p:nvPr/>
        </p:nvSpPr>
        <p:spPr>
          <a:xfrm>
            <a:off x="9620207" y="28698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D5K1N5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C6AB-2450-4965-9B73-AA6EF7300F19}"/>
              </a:ext>
            </a:extLst>
          </p:cNvPr>
          <p:cNvSpPr txBox="1"/>
          <p:nvPr/>
        </p:nvSpPr>
        <p:spPr>
          <a:xfrm rot="4768305">
            <a:off x="899017" y="4899759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CANADA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81B25-73E1-4425-AF6D-36F48ED00DEA}"/>
              </a:ext>
            </a:extLst>
          </p:cNvPr>
          <p:cNvSpPr txBox="1"/>
          <p:nvPr/>
        </p:nvSpPr>
        <p:spPr>
          <a:xfrm rot="20820280">
            <a:off x="5279255" y="2863121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9D9B9-63E0-49DB-82B7-A02706599FD1}"/>
              </a:ext>
            </a:extLst>
          </p:cNvPr>
          <p:cNvSpPr txBox="1"/>
          <p:nvPr/>
        </p:nvSpPr>
        <p:spPr>
          <a:xfrm rot="20663649">
            <a:off x="7871264" y="584616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Socks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F7DC-9798-4BF8-BDD9-EBC58226FA24}"/>
              </a:ext>
            </a:extLst>
          </p:cNvPr>
          <p:cNvSpPr txBox="1"/>
          <p:nvPr/>
        </p:nvSpPr>
        <p:spPr>
          <a:xfrm rot="2745888">
            <a:off x="4287282" y="59088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70C29-2F57-4C06-BF50-E28B9D49A081}"/>
              </a:ext>
            </a:extLst>
          </p:cNvPr>
          <p:cNvSpPr txBox="1"/>
          <p:nvPr/>
        </p:nvSpPr>
        <p:spPr>
          <a:xfrm rot="1439810">
            <a:off x="9398833" y="5861154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Underwear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C514A-C9C0-48E8-BD3F-9DD2CC48FAEB}"/>
              </a:ext>
            </a:extLst>
          </p:cNvPr>
          <p:cNvSpPr txBox="1"/>
          <p:nvPr/>
        </p:nvSpPr>
        <p:spPr>
          <a:xfrm rot="19638346">
            <a:off x="749508" y="2263515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FA903-2062-438E-96D6-7FE03A3D6837}"/>
              </a:ext>
            </a:extLst>
          </p:cNvPr>
          <p:cNvSpPr txBox="1"/>
          <p:nvPr/>
        </p:nvSpPr>
        <p:spPr>
          <a:xfrm rot="20563296">
            <a:off x="703980" y="398814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Blouse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76ADD-DCDF-41DA-B85B-D9A27237EF2B}"/>
              </a:ext>
            </a:extLst>
          </p:cNvPr>
          <p:cNvSpPr txBox="1"/>
          <p:nvPr/>
        </p:nvSpPr>
        <p:spPr>
          <a:xfrm rot="1016120">
            <a:off x="9593705" y="46469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Shoes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2F63E-64F0-4619-8DA9-80B67D477459}"/>
              </a:ext>
            </a:extLst>
          </p:cNvPr>
          <p:cNvSpPr txBox="1"/>
          <p:nvPr/>
        </p:nvSpPr>
        <p:spPr>
          <a:xfrm rot="18931463">
            <a:off x="3196957" y="4446657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F1841-8B7A-474A-B3DA-4064DD4ED7AF}"/>
              </a:ext>
            </a:extLst>
          </p:cNvPr>
          <p:cNvSpPr txBox="1"/>
          <p:nvPr/>
        </p:nvSpPr>
        <p:spPr>
          <a:xfrm rot="222328">
            <a:off x="5626946" y="210387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Tommy </a:t>
            </a:r>
            <a:r>
              <a:rPr lang="en-CA" dirty="0" err="1"/>
              <a:t>Hellfigre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C2624-1D76-4608-9FE5-C98D0F60A045}"/>
              </a:ext>
            </a:extLst>
          </p:cNvPr>
          <p:cNvSpPr txBox="1"/>
          <p:nvPr/>
        </p:nvSpPr>
        <p:spPr>
          <a:xfrm rot="3137944">
            <a:off x="4408357" y="37900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Outer Armour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D49BA-6418-476F-ADD5-5BAD906CED5A}"/>
              </a:ext>
            </a:extLst>
          </p:cNvPr>
          <p:cNvSpPr txBox="1"/>
          <p:nvPr/>
        </p:nvSpPr>
        <p:spPr>
          <a:xfrm rot="19312057">
            <a:off x="1341479" y="261654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Roughfitter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95EB3-A9F1-4E95-B5C5-AAD7C4BD2B1D}"/>
              </a:ext>
            </a:extLst>
          </p:cNvPr>
          <p:cNvSpPr txBox="1"/>
          <p:nvPr/>
        </p:nvSpPr>
        <p:spPr>
          <a:xfrm rot="798294">
            <a:off x="7410606" y="3518981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Sabretooth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E00E8-D5DA-4BBA-9628-B18E816C2674}"/>
              </a:ext>
            </a:extLst>
          </p:cNvPr>
          <p:cNvSpPr txBox="1"/>
          <p:nvPr/>
        </p:nvSpPr>
        <p:spPr>
          <a:xfrm rot="21352801">
            <a:off x="7834523" y="5084042"/>
            <a:ext cx="62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TRex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C46C4-CB57-45E6-851B-682C649C375F}"/>
              </a:ext>
            </a:extLst>
          </p:cNvPr>
          <p:cNvSpPr txBox="1"/>
          <p:nvPr/>
        </p:nvSpPr>
        <p:spPr>
          <a:xfrm rot="21296986">
            <a:off x="1942810" y="425017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Raptor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DF132-B870-4686-AE2D-5B4A18043EF0}"/>
              </a:ext>
            </a:extLst>
          </p:cNvPr>
          <p:cNvSpPr txBox="1"/>
          <p:nvPr/>
        </p:nvSpPr>
        <p:spPr>
          <a:xfrm rot="20967041">
            <a:off x="10662083" y="5573390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AAFED-B5D9-4E85-8812-0ACE3AF25335}"/>
              </a:ext>
            </a:extLst>
          </p:cNvPr>
          <p:cNvSpPr txBox="1"/>
          <p:nvPr/>
        </p:nvSpPr>
        <p:spPr>
          <a:xfrm rot="2304825">
            <a:off x="8953135" y="770181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woolley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B2061-2E7D-4E7D-9BA0-3F00FB0931CE}"/>
              </a:ext>
            </a:extLst>
          </p:cNvPr>
          <p:cNvSpPr txBox="1"/>
          <p:nvPr/>
        </p:nvSpPr>
        <p:spPr>
          <a:xfrm rot="20932488">
            <a:off x="734339" y="5977671"/>
            <a:ext cx="68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lizard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2C87-A75B-4CCF-9186-758EB7F784A4}"/>
              </a:ext>
            </a:extLst>
          </p:cNvPr>
          <p:cNvSpPr txBox="1"/>
          <p:nvPr/>
        </p:nvSpPr>
        <p:spPr>
          <a:xfrm>
            <a:off x="5626946" y="598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01193-26B9-4A2B-8113-226918D19F9B}"/>
              </a:ext>
            </a:extLst>
          </p:cNvPr>
          <p:cNvSpPr txBox="1"/>
          <p:nvPr/>
        </p:nvSpPr>
        <p:spPr>
          <a:xfrm>
            <a:off x="11186844" y="1131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FF8FD-BC5C-4DAC-996B-08528443DA3D}"/>
              </a:ext>
            </a:extLst>
          </p:cNvPr>
          <p:cNvSpPr txBox="1"/>
          <p:nvPr/>
        </p:nvSpPr>
        <p:spPr>
          <a:xfrm>
            <a:off x="10909651" y="421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7E4D1-78FB-4772-8584-111048E2559D}"/>
              </a:ext>
            </a:extLst>
          </p:cNvPr>
          <p:cNvSpPr txBox="1"/>
          <p:nvPr/>
        </p:nvSpPr>
        <p:spPr>
          <a:xfrm>
            <a:off x="3229657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B3A06-1649-44A0-9D97-85DA0DA4FE93}"/>
              </a:ext>
            </a:extLst>
          </p:cNvPr>
          <p:cNvSpPr txBox="1"/>
          <p:nvPr/>
        </p:nvSpPr>
        <p:spPr>
          <a:xfrm>
            <a:off x="2646707" y="370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495E57-9ED2-47CA-9DEA-9D774CEDE7FA}"/>
              </a:ext>
            </a:extLst>
          </p:cNvPr>
          <p:cNvSpPr txBox="1"/>
          <p:nvPr/>
        </p:nvSpPr>
        <p:spPr>
          <a:xfrm rot="699642">
            <a:off x="5846939" y="34203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C335E-34F1-4880-93E1-96089E8C1A0E}"/>
              </a:ext>
            </a:extLst>
          </p:cNvPr>
          <p:cNvSpPr txBox="1"/>
          <p:nvPr/>
        </p:nvSpPr>
        <p:spPr>
          <a:xfrm>
            <a:off x="4598425" y="256383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CC661F-1A77-4707-9EB3-A1AA4918E6B0}"/>
              </a:ext>
            </a:extLst>
          </p:cNvPr>
          <p:cNvSpPr txBox="1"/>
          <p:nvPr/>
        </p:nvSpPr>
        <p:spPr>
          <a:xfrm rot="478780">
            <a:off x="5160055" y="957629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Basement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AB5D66-5524-4BA6-BFB3-91F9454D4DF7}"/>
              </a:ext>
            </a:extLst>
          </p:cNvPr>
          <p:cNvSpPr txBox="1"/>
          <p:nvPr/>
        </p:nvSpPr>
        <p:spPr>
          <a:xfrm>
            <a:off x="9505124" y="2288540"/>
            <a:ext cx="50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AA8264-AF78-4AFA-AB12-62E95CC159F8}"/>
              </a:ext>
            </a:extLst>
          </p:cNvPr>
          <p:cNvSpPr txBox="1"/>
          <p:nvPr/>
        </p:nvSpPr>
        <p:spPr>
          <a:xfrm rot="21268355">
            <a:off x="8097476" y="6157514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broadleaf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21FCD4-FA0A-430B-97C1-9C6B5052ADC0}"/>
              </a:ext>
            </a:extLst>
          </p:cNvPr>
          <p:cNvSpPr txBox="1"/>
          <p:nvPr/>
        </p:nvSpPr>
        <p:spPr>
          <a:xfrm>
            <a:off x="7171956" y="4561265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velociraptor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069ADC-F192-4ABD-A950-664483B3782F}"/>
              </a:ext>
            </a:extLst>
          </p:cNvPr>
          <p:cNvSpPr txBox="1"/>
          <p:nvPr/>
        </p:nvSpPr>
        <p:spPr>
          <a:xfrm>
            <a:off x="6482020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AD965B-1197-44CD-BD50-2DF7B1B054F0}"/>
              </a:ext>
            </a:extLst>
          </p:cNvPr>
          <p:cNvSpPr txBox="1"/>
          <p:nvPr/>
        </p:nvSpPr>
        <p:spPr>
          <a:xfrm>
            <a:off x="8897729" y="3267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8974D-A397-4860-A9AD-BA0968B47620}"/>
              </a:ext>
            </a:extLst>
          </p:cNvPr>
          <p:cNvSpPr txBox="1"/>
          <p:nvPr/>
        </p:nvSpPr>
        <p:spPr>
          <a:xfrm>
            <a:off x="209861" y="180360"/>
            <a:ext cx="332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Raw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B2B48-04EB-4834-9861-1E17A5E79065}"/>
              </a:ext>
            </a:extLst>
          </p:cNvPr>
          <p:cNvSpPr txBox="1"/>
          <p:nvPr/>
        </p:nvSpPr>
        <p:spPr>
          <a:xfrm rot="21109271">
            <a:off x="104461" y="1753014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57 Granite Quarry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0108A8-6977-44F5-AB77-B77D18C85497}"/>
              </a:ext>
            </a:extLst>
          </p:cNvPr>
          <p:cNvSpPr txBox="1"/>
          <p:nvPr/>
        </p:nvSpPr>
        <p:spPr>
          <a:xfrm rot="21131058">
            <a:off x="4029232" y="449756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D6G3R9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A3562-C37E-4194-AB27-4B87B28DBB9C}"/>
              </a:ext>
            </a:extLst>
          </p:cNvPr>
          <p:cNvSpPr txBox="1"/>
          <p:nvPr/>
        </p:nvSpPr>
        <p:spPr>
          <a:xfrm rot="342817">
            <a:off x="10094054" y="2456035"/>
            <a:ext cx="16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Village of Shale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C1FBBA-1DDE-44CB-9257-D3E3CB75889C}"/>
              </a:ext>
            </a:extLst>
          </p:cNvPr>
          <p:cNvSpPr txBox="1"/>
          <p:nvPr/>
        </p:nvSpPr>
        <p:spPr>
          <a:xfrm rot="20957943">
            <a:off x="9700618" y="4996743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 Volcano View Road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0E604C-933B-4D28-B320-6226AAF80742}"/>
              </a:ext>
            </a:extLst>
          </p:cNvPr>
          <p:cNvSpPr txBox="1"/>
          <p:nvPr/>
        </p:nvSpPr>
        <p:spPr>
          <a:xfrm rot="21131058">
            <a:off x="2898304" y="3188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D8E4H1</a:t>
            </a:r>
          </a:p>
        </p:txBody>
      </p:sp>
    </p:spTree>
    <p:extLst>
      <p:ext uri="{BB962C8B-B14F-4D97-AF65-F5344CB8AC3E}">
        <p14:creationId xmlns:p14="http://schemas.microsoft.com/office/powerpoint/2010/main" val="12395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C9A528-59C4-400E-8DE5-EBD0B087C171}"/>
              </a:ext>
            </a:extLst>
          </p:cNvPr>
          <p:cNvSpPr txBox="1"/>
          <p:nvPr/>
        </p:nvSpPr>
        <p:spPr>
          <a:xfrm rot="20170981">
            <a:off x="3297836" y="3429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FF14-0A6A-478F-B83E-370D452C21EE}"/>
              </a:ext>
            </a:extLst>
          </p:cNvPr>
          <p:cNvSpPr txBox="1"/>
          <p:nvPr/>
        </p:nvSpPr>
        <p:spPr>
          <a:xfrm rot="1913064">
            <a:off x="7495082" y="28631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D3D70-6062-41E4-A15C-692EDB1F54B2}"/>
              </a:ext>
            </a:extLst>
          </p:cNvPr>
          <p:cNvSpPr txBox="1"/>
          <p:nvPr/>
        </p:nvSpPr>
        <p:spPr>
          <a:xfrm rot="19357941">
            <a:off x="6955436" y="586115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Pebbles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90785-A392-4048-AB9A-A8D23F369115}"/>
              </a:ext>
            </a:extLst>
          </p:cNvPr>
          <p:cNvSpPr txBox="1"/>
          <p:nvPr/>
        </p:nvSpPr>
        <p:spPr>
          <a:xfrm rot="20485959">
            <a:off x="3951499" y="16339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Dino </a:t>
            </a:r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A674-2EBE-42C5-A919-58BB7C0F5F85}"/>
              </a:ext>
            </a:extLst>
          </p:cNvPr>
          <p:cNvSpPr txBox="1"/>
          <p:nvPr/>
        </p:nvSpPr>
        <p:spPr>
          <a:xfrm rot="20455884">
            <a:off x="9248931" y="469192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75D2-C555-40CA-969C-CC2347E22D71}"/>
              </a:ext>
            </a:extLst>
          </p:cNvPr>
          <p:cNvSpPr txBox="1"/>
          <p:nvPr/>
        </p:nvSpPr>
        <p:spPr>
          <a:xfrm rot="2918479">
            <a:off x="9676278" y="159088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 Rubble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69F13-3A29-4EA7-8E60-A3193FFF2895}"/>
              </a:ext>
            </a:extLst>
          </p:cNvPr>
          <p:cNvSpPr txBox="1"/>
          <p:nvPr/>
        </p:nvSpPr>
        <p:spPr>
          <a:xfrm>
            <a:off x="2353456" y="599606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E667E-B3B9-4B14-9E66-559CC5422C19}"/>
              </a:ext>
            </a:extLst>
          </p:cNvPr>
          <p:cNvSpPr txBox="1"/>
          <p:nvPr/>
        </p:nvSpPr>
        <p:spPr>
          <a:xfrm>
            <a:off x="1404788" y="1215094"/>
            <a:ext cx="84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A3988-648F-4E0B-BF53-915D558D3E00}"/>
              </a:ext>
            </a:extLst>
          </p:cNvPr>
          <p:cNvSpPr txBox="1"/>
          <p:nvPr/>
        </p:nvSpPr>
        <p:spPr>
          <a:xfrm rot="20263835">
            <a:off x="6096000" y="407732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Bambam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D7841-17D6-4DAC-8162-5B08A37AE0C7}"/>
              </a:ext>
            </a:extLst>
          </p:cNvPr>
          <p:cNvSpPr txBox="1"/>
          <p:nvPr/>
        </p:nvSpPr>
        <p:spPr>
          <a:xfrm rot="1478476">
            <a:off x="1229193" y="3429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C4363-6EE5-47C3-A81E-A0B0C0D453E4}"/>
              </a:ext>
            </a:extLst>
          </p:cNvPr>
          <p:cNvSpPr txBox="1"/>
          <p:nvPr/>
        </p:nvSpPr>
        <p:spPr>
          <a:xfrm rot="2197929">
            <a:off x="6096000" y="1064302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fred@bedrock.com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852D9-2A55-4BB0-BD0B-09D60778D51F}"/>
              </a:ext>
            </a:extLst>
          </p:cNvPr>
          <p:cNvSpPr txBox="1"/>
          <p:nvPr/>
        </p:nvSpPr>
        <p:spPr>
          <a:xfrm rot="21145583">
            <a:off x="1738859" y="5231567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barney@bedrock.com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35E06-2F68-4771-9D7F-8C9715BB7006}"/>
              </a:ext>
            </a:extLst>
          </p:cNvPr>
          <p:cNvSpPr txBox="1"/>
          <p:nvPr/>
        </p:nvSpPr>
        <p:spPr>
          <a:xfrm rot="20332413">
            <a:off x="8454452" y="390473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betty@bedrock.com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9460-C02E-4DB3-B7C3-3195FF15BD5F}"/>
              </a:ext>
            </a:extLst>
          </p:cNvPr>
          <p:cNvSpPr txBox="1"/>
          <p:nvPr/>
        </p:nvSpPr>
        <p:spPr>
          <a:xfrm rot="1748792">
            <a:off x="1941438" y="2205263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wilma@bedrock.com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8974D-A397-4860-A9AD-BA0968B47620}"/>
              </a:ext>
            </a:extLst>
          </p:cNvPr>
          <p:cNvSpPr txBox="1"/>
          <p:nvPr/>
        </p:nvSpPr>
        <p:spPr>
          <a:xfrm>
            <a:off x="209861" y="180360"/>
            <a:ext cx="332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Person Data</a:t>
            </a:r>
          </a:p>
        </p:txBody>
      </p:sp>
    </p:spTree>
    <p:extLst>
      <p:ext uri="{BB962C8B-B14F-4D97-AF65-F5344CB8AC3E}">
        <p14:creationId xmlns:p14="http://schemas.microsoft.com/office/powerpoint/2010/main" val="10079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68938-2D84-48B6-B9E9-ADC17EAF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9" y="402628"/>
            <a:ext cx="4318424" cy="16940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C245AD3-70FE-462E-AA3A-1C3EB30F817D}"/>
              </a:ext>
            </a:extLst>
          </p:cNvPr>
          <p:cNvGrpSpPr/>
          <p:nvPr/>
        </p:nvGrpSpPr>
        <p:grpSpPr>
          <a:xfrm>
            <a:off x="2241563" y="2490680"/>
            <a:ext cx="2792880" cy="923330"/>
            <a:chOff x="6930741" y="1304144"/>
            <a:chExt cx="2792880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AE5016-5521-4972-BDA7-786C0D34FA63}"/>
                </a:ext>
              </a:extLst>
            </p:cNvPr>
            <p:cNvSpPr txBox="1"/>
            <p:nvPr/>
          </p:nvSpPr>
          <p:spPr>
            <a:xfrm>
              <a:off x="6930741" y="1304144"/>
              <a:ext cx="119603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first_name</a:t>
              </a:r>
              <a:endParaRPr lang="en-CA" dirty="0"/>
            </a:p>
            <a:p>
              <a:pPr algn="r"/>
              <a:r>
                <a:rPr lang="en-CA" dirty="0" err="1"/>
                <a:t>last_name</a:t>
              </a:r>
              <a:endParaRPr lang="en-CA" dirty="0"/>
            </a:p>
            <a:p>
              <a:pPr algn="r"/>
              <a:r>
                <a:rPr lang="en-CA" dirty="0"/>
                <a:t>email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3770DE-879C-481A-A427-DD7F1EEEC72E}"/>
                </a:ext>
              </a:extLst>
            </p:cNvPr>
            <p:cNvSpPr txBox="1"/>
            <p:nvPr/>
          </p:nvSpPr>
          <p:spPr>
            <a:xfrm>
              <a:off x="8137161" y="1304144"/>
              <a:ext cx="158646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Character(32)</a:t>
              </a:r>
            </a:p>
            <a:p>
              <a:r>
                <a:rPr lang="en-CA" dirty="0"/>
                <a:t>Character(64)</a:t>
              </a:r>
            </a:p>
            <a:p>
              <a:r>
                <a:rPr lang="en-CA" dirty="0"/>
                <a:t>Character(200)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58D98A2-42C5-45E2-B315-A3A5EAA7C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762" y="1151831"/>
            <a:ext cx="4591128" cy="188968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5429E8D-960E-438D-8239-865E49D0B243}"/>
              </a:ext>
            </a:extLst>
          </p:cNvPr>
          <p:cNvSpPr/>
          <p:nvPr/>
        </p:nvSpPr>
        <p:spPr>
          <a:xfrm rot="1441559">
            <a:off x="5183765" y="1176722"/>
            <a:ext cx="1376514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619549-DF7A-4E44-BCBE-E2696ADB6A53}"/>
              </a:ext>
            </a:extLst>
          </p:cNvPr>
          <p:cNvSpPr/>
          <p:nvPr/>
        </p:nvSpPr>
        <p:spPr>
          <a:xfrm rot="19963011">
            <a:off x="5147845" y="2429903"/>
            <a:ext cx="1376514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E4A4D5-7C05-4D68-925D-75664394C5BD}"/>
              </a:ext>
            </a:extLst>
          </p:cNvPr>
          <p:cNvSpPr/>
          <p:nvPr/>
        </p:nvSpPr>
        <p:spPr>
          <a:xfrm rot="5400000">
            <a:off x="8386090" y="3138372"/>
            <a:ext cx="1006154" cy="9233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9A88E-8932-4147-8D2E-F12E2472080F}"/>
              </a:ext>
            </a:extLst>
          </p:cNvPr>
          <p:cNvSpPr txBox="1"/>
          <p:nvPr/>
        </p:nvSpPr>
        <p:spPr>
          <a:xfrm>
            <a:off x="6958779" y="3369204"/>
            <a:ext cx="394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We need a unique identifier!!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44BF7-D42E-4653-B997-77DBB6517646}"/>
              </a:ext>
            </a:extLst>
          </p:cNvPr>
          <p:cNvSpPr txBox="1"/>
          <p:nvPr/>
        </p:nvSpPr>
        <p:spPr>
          <a:xfrm>
            <a:off x="899410" y="4158560"/>
            <a:ext cx="4135033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The Candidate unique identifiers?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Email is unique – but a person can change their email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let us create a unique identifier, </a:t>
            </a:r>
            <a:r>
              <a:rPr lang="en-CA" b="1" dirty="0" err="1"/>
              <a:t>person_id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known as the </a:t>
            </a:r>
            <a:r>
              <a:rPr lang="en-CA" b="1" dirty="0"/>
              <a:t>PRIMARY KEY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table can have only one primary key.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34A49-BEA9-4710-8400-2E7278EB1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16" y="4158560"/>
            <a:ext cx="6260915" cy="23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89FC8-DF5A-4563-9684-3D65140202BA}"/>
              </a:ext>
            </a:extLst>
          </p:cNvPr>
          <p:cNvSpPr txBox="1"/>
          <p:nvPr/>
        </p:nvSpPr>
        <p:spPr>
          <a:xfrm>
            <a:off x="389744" y="599608"/>
            <a:ext cx="111386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WHERE:</a:t>
            </a:r>
          </a:p>
          <a:p>
            <a:r>
              <a:rPr lang="en-GB" sz="2800" dirty="0"/>
              <a:t>SELECT * FROM </a:t>
            </a:r>
            <a:r>
              <a:rPr lang="en-GB" sz="2800" dirty="0" err="1"/>
              <a:t>public."People</a:t>
            </a:r>
            <a:r>
              <a:rPr lang="en-GB" sz="2800" dirty="0"/>
              <a:t>" </a:t>
            </a:r>
          </a:p>
          <a:p>
            <a:r>
              <a:rPr lang="en-GB" sz="2800" dirty="0"/>
              <a:t>WHERE </a:t>
            </a:r>
            <a:r>
              <a:rPr lang="en-GB" sz="2800" dirty="0" err="1"/>
              <a:t>last_name</a:t>
            </a:r>
            <a:r>
              <a:rPr lang="en-GB" sz="2800" dirty="0"/>
              <a:t> = 'rubble’</a:t>
            </a:r>
            <a:endParaRPr lang="en-CA" sz="2800" dirty="0"/>
          </a:p>
          <a:p>
            <a:endParaRPr lang="en-CA" sz="2800" dirty="0"/>
          </a:p>
          <a:p>
            <a:r>
              <a:rPr lang="en-CA" sz="2800" b="1" dirty="0"/>
              <a:t>ORDER BY:</a:t>
            </a:r>
          </a:p>
          <a:p>
            <a:r>
              <a:rPr lang="en-GB" sz="2800" dirty="0"/>
              <a:t>SELECT * FROM </a:t>
            </a:r>
            <a:r>
              <a:rPr lang="en-GB" sz="2800" dirty="0" err="1"/>
              <a:t>public."People</a:t>
            </a:r>
            <a:r>
              <a:rPr lang="en-GB" sz="2800" dirty="0"/>
              <a:t>" </a:t>
            </a:r>
          </a:p>
          <a:p>
            <a:r>
              <a:rPr lang="en-GB" sz="2800" dirty="0"/>
              <a:t>ORDER BY </a:t>
            </a:r>
            <a:r>
              <a:rPr lang="en-GB" sz="2800" dirty="0" err="1"/>
              <a:t>last_name</a:t>
            </a:r>
            <a:r>
              <a:rPr lang="en-GB" sz="2800" dirty="0"/>
              <a:t> DESC, </a:t>
            </a:r>
            <a:r>
              <a:rPr lang="en-GB" sz="2800" dirty="0" err="1"/>
              <a:t>first_name</a:t>
            </a:r>
            <a:r>
              <a:rPr lang="en-GB" sz="2800" dirty="0"/>
              <a:t> DESC</a:t>
            </a:r>
          </a:p>
          <a:p>
            <a:endParaRPr lang="en-GB" sz="2800" dirty="0"/>
          </a:p>
          <a:p>
            <a:r>
              <a:rPr lang="en-GB" sz="2800" b="1" dirty="0"/>
              <a:t>GROUP BY:</a:t>
            </a:r>
          </a:p>
          <a:p>
            <a:r>
              <a:rPr lang="en-GB" sz="2800" dirty="0"/>
              <a:t>SELECT </a:t>
            </a:r>
            <a:r>
              <a:rPr lang="en-GB" sz="2800" dirty="0" err="1"/>
              <a:t>last_name</a:t>
            </a:r>
            <a:r>
              <a:rPr lang="en-GB" sz="2800" dirty="0"/>
              <a:t>, COUNT(</a:t>
            </a:r>
            <a:r>
              <a:rPr lang="en-GB" sz="2800" dirty="0" err="1"/>
              <a:t>last_name</a:t>
            </a:r>
            <a:r>
              <a:rPr lang="en-GB" sz="2800" dirty="0"/>
              <a:t>) AS </a:t>
            </a:r>
            <a:r>
              <a:rPr lang="en-GB" sz="2800" dirty="0" err="1"/>
              <a:t>in_family</a:t>
            </a:r>
            <a:r>
              <a:rPr lang="en-GB" sz="2800" dirty="0"/>
              <a:t> FROM </a:t>
            </a:r>
            <a:r>
              <a:rPr lang="en-GB" sz="2800" dirty="0" err="1"/>
              <a:t>public."People</a:t>
            </a:r>
            <a:r>
              <a:rPr lang="en-GB" sz="2800" dirty="0"/>
              <a:t>"  </a:t>
            </a:r>
          </a:p>
          <a:p>
            <a:r>
              <a:rPr lang="en-GB" sz="2800" dirty="0"/>
              <a:t>GROUP BY </a:t>
            </a:r>
            <a:r>
              <a:rPr lang="en-GB" sz="2800" dirty="0" err="1"/>
              <a:t>last_name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6495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1081B25-73E1-4425-AF6D-36F48ED00DEA}"/>
              </a:ext>
            </a:extLst>
          </p:cNvPr>
          <p:cNvSpPr txBox="1"/>
          <p:nvPr/>
        </p:nvSpPr>
        <p:spPr>
          <a:xfrm rot="20820280">
            <a:off x="5279255" y="2863121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9D9B9-63E0-49DB-82B7-A02706599FD1}"/>
              </a:ext>
            </a:extLst>
          </p:cNvPr>
          <p:cNvSpPr txBox="1"/>
          <p:nvPr/>
        </p:nvSpPr>
        <p:spPr>
          <a:xfrm rot="20663649">
            <a:off x="7871264" y="584616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Socks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F7DC-9798-4BF8-BDD9-EBC58226FA24}"/>
              </a:ext>
            </a:extLst>
          </p:cNvPr>
          <p:cNvSpPr txBox="1"/>
          <p:nvPr/>
        </p:nvSpPr>
        <p:spPr>
          <a:xfrm rot="2745888">
            <a:off x="4287282" y="59088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70C29-2F57-4C06-BF50-E28B9D49A081}"/>
              </a:ext>
            </a:extLst>
          </p:cNvPr>
          <p:cNvSpPr txBox="1"/>
          <p:nvPr/>
        </p:nvSpPr>
        <p:spPr>
          <a:xfrm rot="1439810">
            <a:off x="9398833" y="5861154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Underwear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C514A-C9C0-48E8-BD3F-9DD2CC48FAEB}"/>
              </a:ext>
            </a:extLst>
          </p:cNvPr>
          <p:cNvSpPr txBox="1"/>
          <p:nvPr/>
        </p:nvSpPr>
        <p:spPr>
          <a:xfrm rot="19638346">
            <a:off x="749508" y="2263515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FA903-2062-438E-96D6-7FE03A3D6837}"/>
              </a:ext>
            </a:extLst>
          </p:cNvPr>
          <p:cNvSpPr txBox="1"/>
          <p:nvPr/>
        </p:nvSpPr>
        <p:spPr>
          <a:xfrm rot="20563296">
            <a:off x="703980" y="398814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Blouse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76ADD-DCDF-41DA-B85B-D9A27237EF2B}"/>
              </a:ext>
            </a:extLst>
          </p:cNvPr>
          <p:cNvSpPr txBox="1"/>
          <p:nvPr/>
        </p:nvSpPr>
        <p:spPr>
          <a:xfrm rot="1016120">
            <a:off x="9593705" y="46469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Shoes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2F63E-64F0-4619-8DA9-80B67D477459}"/>
              </a:ext>
            </a:extLst>
          </p:cNvPr>
          <p:cNvSpPr txBox="1"/>
          <p:nvPr/>
        </p:nvSpPr>
        <p:spPr>
          <a:xfrm rot="18931463">
            <a:off x="3196957" y="4446657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F1841-8B7A-474A-B3DA-4064DD4ED7AF}"/>
              </a:ext>
            </a:extLst>
          </p:cNvPr>
          <p:cNvSpPr txBox="1"/>
          <p:nvPr/>
        </p:nvSpPr>
        <p:spPr>
          <a:xfrm rot="222328">
            <a:off x="5626946" y="210387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Tommy </a:t>
            </a:r>
            <a:r>
              <a:rPr lang="en-CA" dirty="0" err="1"/>
              <a:t>Hellfigre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C2624-1D76-4608-9FE5-C98D0F60A045}"/>
              </a:ext>
            </a:extLst>
          </p:cNvPr>
          <p:cNvSpPr txBox="1"/>
          <p:nvPr/>
        </p:nvSpPr>
        <p:spPr>
          <a:xfrm rot="3137944">
            <a:off x="4408357" y="37900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Outer Armour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D49BA-6418-476F-ADD5-5BAD906CED5A}"/>
              </a:ext>
            </a:extLst>
          </p:cNvPr>
          <p:cNvSpPr txBox="1"/>
          <p:nvPr/>
        </p:nvSpPr>
        <p:spPr>
          <a:xfrm rot="19312057">
            <a:off x="1341479" y="261654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Roughfitter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95EB3-A9F1-4E95-B5C5-AAD7C4BD2B1D}"/>
              </a:ext>
            </a:extLst>
          </p:cNvPr>
          <p:cNvSpPr txBox="1"/>
          <p:nvPr/>
        </p:nvSpPr>
        <p:spPr>
          <a:xfrm rot="798294">
            <a:off x="7410606" y="3518981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Sabretooth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E00E8-D5DA-4BBA-9628-B18E816C2674}"/>
              </a:ext>
            </a:extLst>
          </p:cNvPr>
          <p:cNvSpPr txBox="1"/>
          <p:nvPr/>
        </p:nvSpPr>
        <p:spPr>
          <a:xfrm rot="21352801">
            <a:off x="7834523" y="5084042"/>
            <a:ext cx="62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TRex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C46C4-CB57-45E6-851B-682C649C375F}"/>
              </a:ext>
            </a:extLst>
          </p:cNvPr>
          <p:cNvSpPr txBox="1"/>
          <p:nvPr/>
        </p:nvSpPr>
        <p:spPr>
          <a:xfrm rot="21296986">
            <a:off x="1942810" y="425017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Raptor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DF132-B870-4686-AE2D-5B4A18043EF0}"/>
              </a:ext>
            </a:extLst>
          </p:cNvPr>
          <p:cNvSpPr txBox="1"/>
          <p:nvPr/>
        </p:nvSpPr>
        <p:spPr>
          <a:xfrm rot="20967041">
            <a:off x="10662083" y="5573390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AAFED-B5D9-4E85-8812-0ACE3AF25335}"/>
              </a:ext>
            </a:extLst>
          </p:cNvPr>
          <p:cNvSpPr txBox="1"/>
          <p:nvPr/>
        </p:nvSpPr>
        <p:spPr>
          <a:xfrm rot="2304825">
            <a:off x="8953135" y="770181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woolley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B2061-2E7D-4E7D-9BA0-3F00FB0931CE}"/>
              </a:ext>
            </a:extLst>
          </p:cNvPr>
          <p:cNvSpPr txBox="1"/>
          <p:nvPr/>
        </p:nvSpPr>
        <p:spPr>
          <a:xfrm rot="20932488">
            <a:off x="734339" y="5977671"/>
            <a:ext cx="68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lizard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2C87-A75B-4CCF-9186-758EB7F784A4}"/>
              </a:ext>
            </a:extLst>
          </p:cNvPr>
          <p:cNvSpPr txBox="1"/>
          <p:nvPr/>
        </p:nvSpPr>
        <p:spPr>
          <a:xfrm>
            <a:off x="5626946" y="598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01193-26B9-4A2B-8113-226918D19F9B}"/>
              </a:ext>
            </a:extLst>
          </p:cNvPr>
          <p:cNvSpPr txBox="1"/>
          <p:nvPr/>
        </p:nvSpPr>
        <p:spPr>
          <a:xfrm>
            <a:off x="11186844" y="1131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FF8FD-BC5C-4DAC-996B-08528443DA3D}"/>
              </a:ext>
            </a:extLst>
          </p:cNvPr>
          <p:cNvSpPr txBox="1"/>
          <p:nvPr/>
        </p:nvSpPr>
        <p:spPr>
          <a:xfrm>
            <a:off x="10909651" y="421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7E4D1-78FB-4772-8584-111048E2559D}"/>
              </a:ext>
            </a:extLst>
          </p:cNvPr>
          <p:cNvSpPr txBox="1"/>
          <p:nvPr/>
        </p:nvSpPr>
        <p:spPr>
          <a:xfrm>
            <a:off x="3229657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B3A06-1649-44A0-9D97-85DA0DA4FE93}"/>
              </a:ext>
            </a:extLst>
          </p:cNvPr>
          <p:cNvSpPr txBox="1"/>
          <p:nvPr/>
        </p:nvSpPr>
        <p:spPr>
          <a:xfrm>
            <a:off x="2646707" y="370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AA8264-AF78-4AFA-AB12-62E95CC159F8}"/>
              </a:ext>
            </a:extLst>
          </p:cNvPr>
          <p:cNvSpPr txBox="1"/>
          <p:nvPr/>
        </p:nvSpPr>
        <p:spPr>
          <a:xfrm rot="21268355">
            <a:off x="8097476" y="6157514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broadleaf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21FCD4-FA0A-430B-97C1-9C6B5052ADC0}"/>
              </a:ext>
            </a:extLst>
          </p:cNvPr>
          <p:cNvSpPr txBox="1"/>
          <p:nvPr/>
        </p:nvSpPr>
        <p:spPr>
          <a:xfrm>
            <a:off x="7171956" y="4561265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velociraptor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069ADC-F192-4ABD-A950-664483B3782F}"/>
              </a:ext>
            </a:extLst>
          </p:cNvPr>
          <p:cNvSpPr txBox="1"/>
          <p:nvPr/>
        </p:nvSpPr>
        <p:spPr>
          <a:xfrm>
            <a:off x="6482020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AD965B-1197-44CD-BD50-2DF7B1B054F0}"/>
              </a:ext>
            </a:extLst>
          </p:cNvPr>
          <p:cNvSpPr txBox="1"/>
          <p:nvPr/>
        </p:nvSpPr>
        <p:spPr>
          <a:xfrm>
            <a:off x="8897729" y="3267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8974D-A397-4860-A9AD-BA0968B47620}"/>
              </a:ext>
            </a:extLst>
          </p:cNvPr>
          <p:cNvSpPr txBox="1"/>
          <p:nvPr/>
        </p:nvSpPr>
        <p:spPr>
          <a:xfrm>
            <a:off x="209861" y="180360"/>
            <a:ext cx="332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Clothes Data</a:t>
            </a:r>
          </a:p>
        </p:txBody>
      </p:sp>
    </p:spTree>
    <p:extLst>
      <p:ext uri="{BB962C8B-B14F-4D97-AF65-F5344CB8AC3E}">
        <p14:creationId xmlns:p14="http://schemas.microsoft.com/office/powerpoint/2010/main" val="7246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C5EBB-E1B2-4894-A3B1-A6B1E176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2" y="409324"/>
            <a:ext cx="3139058" cy="24388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4D0BD64-159A-4129-9112-04572AFAF260}"/>
              </a:ext>
            </a:extLst>
          </p:cNvPr>
          <p:cNvGrpSpPr/>
          <p:nvPr/>
        </p:nvGrpSpPr>
        <p:grpSpPr>
          <a:xfrm>
            <a:off x="636391" y="3156756"/>
            <a:ext cx="2953309" cy="923330"/>
            <a:chOff x="6653293" y="1304144"/>
            <a:chExt cx="295330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80AE17-3405-4ED2-B35A-2639EC293992}"/>
                </a:ext>
              </a:extLst>
            </p:cNvPr>
            <p:cNvSpPr txBox="1"/>
            <p:nvPr/>
          </p:nvSpPr>
          <p:spPr>
            <a:xfrm>
              <a:off x="6653293" y="1304144"/>
              <a:ext cx="147348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clothing_type</a:t>
              </a:r>
              <a:endParaRPr lang="en-CA" dirty="0"/>
            </a:p>
            <a:p>
              <a:pPr algn="r"/>
              <a:r>
                <a:rPr lang="en-CA" dirty="0"/>
                <a:t>name</a:t>
              </a:r>
            </a:p>
            <a:p>
              <a:pPr algn="r"/>
              <a:r>
                <a:rPr lang="en-CA" dirty="0"/>
                <a:t>count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7D70D1-3C1E-4D6B-9996-AE1A1FF5B74E}"/>
                </a:ext>
              </a:extLst>
            </p:cNvPr>
            <p:cNvSpPr txBox="1"/>
            <p:nvPr/>
          </p:nvSpPr>
          <p:spPr>
            <a:xfrm>
              <a:off x="8137161" y="1304144"/>
              <a:ext cx="146944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Character(16)</a:t>
              </a:r>
            </a:p>
            <a:p>
              <a:r>
                <a:rPr lang="en-CA" dirty="0"/>
                <a:t>Character(32)</a:t>
              </a:r>
            </a:p>
            <a:p>
              <a:r>
                <a:rPr lang="en-CA" dirty="0"/>
                <a:t>integer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58A217-AFA0-4053-8E97-3101856E11A1}"/>
              </a:ext>
            </a:extLst>
          </p:cNvPr>
          <p:cNvSpPr/>
          <p:nvPr/>
        </p:nvSpPr>
        <p:spPr>
          <a:xfrm rot="822205">
            <a:off x="3708583" y="830430"/>
            <a:ext cx="2974459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88CF72-0C08-4322-84D1-60182EED267D}"/>
              </a:ext>
            </a:extLst>
          </p:cNvPr>
          <p:cNvSpPr/>
          <p:nvPr/>
        </p:nvSpPr>
        <p:spPr>
          <a:xfrm rot="20625536">
            <a:off x="3668047" y="2724273"/>
            <a:ext cx="3054459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4FF85-213A-48D1-AD74-3AC63B1A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44" y="236314"/>
            <a:ext cx="4734879" cy="30032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FAB13-5CB8-48FE-9938-F777A3BEFD63}"/>
              </a:ext>
            </a:extLst>
          </p:cNvPr>
          <p:cNvGrpSpPr/>
          <p:nvPr/>
        </p:nvGrpSpPr>
        <p:grpSpPr>
          <a:xfrm>
            <a:off x="4421137" y="3380843"/>
            <a:ext cx="1981825" cy="369332"/>
            <a:chOff x="7005120" y="1304144"/>
            <a:chExt cx="1981825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44E2E-CDD6-4260-80DB-7BBACCB37448}"/>
                </a:ext>
              </a:extLst>
            </p:cNvPr>
            <p:cNvSpPr txBox="1"/>
            <p:nvPr/>
          </p:nvSpPr>
          <p:spPr>
            <a:xfrm>
              <a:off x="7005120" y="1304144"/>
              <a:ext cx="11216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person_id</a:t>
              </a:r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1FF21F-1E30-47EF-853F-B01650319296}"/>
                </a:ext>
              </a:extLst>
            </p:cNvPr>
            <p:cNvSpPr txBox="1"/>
            <p:nvPr/>
          </p:nvSpPr>
          <p:spPr>
            <a:xfrm>
              <a:off x="8137161" y="1304144"/>
              <a:ext cx="8497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integer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17FAE8-0B51-4541-9EFB-2D2B3D981A64}"/>
              </a:ext>
            </a:extLst>
          </p:cNvPr>
          <p:cNvSpPr txBox="1"/>
          <p:nvPr/>
        </p:nvSpPr>
        <p:spPr>
          <a:xfrm>
            <a:off x="4236350" y="1407582"/>
            <a:ext cx="191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also need to know who owns which item of clothing.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16318B-28F7-4868-9354-0EA524059F58}"/>
              </a:ext>
            </a:extLst>
          </p:cNvPr>
          <p:cNvSpPr/>
          <p:nvPr/>
        </p:nvSpPr>
        <p:spPr>
          <a:xfrm rot="5400000">
            <a:off x="8728670" y="3288510"/>
            <a:ext cx="1006154" cy="9233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CB689-2AD9-4154-9FAA-7CEE6F33F5E6}"/>
              </a:ext>
            </a:extLst>
          </p:cNvPr>
          <p:cNvSpPr txBox="1"/>
          <p:nvPr/>
        </p:nvSpPr>
        <p:spPr>
          <a:xfrm>
            <a:off x="6909361" y="3519342"/>
            <a:ext cx="492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We also need a unique identifier!!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2C0AC8-D150-4FFA-8C1F-217ECD43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591" y="4271804"/>
            <a:ext cx="4734879" cy="24164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6B33F1-2036-4316-845C-585189788DE8}"/>
              </a:ext>
            </a:extLst>
          </p:cNvPr>
          <p:cNvSpPr txBox="1"/>
          <p:nvPr/>
        </p:nvSpPr>
        <p:spPr>
          <a:xfrm>
            <a:off x="636391" y="4338053"/>
            <a:ext cx="4135033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The Candidate unique identifiers?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no other candidate </a:t>
            </a:r>
            <a:r>
              <a:rPr lang="en-CA" dirty="0" err="1"/>
              <a:t>identifer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let us create a unique identifier, </a:t>
            </a:r>
            <a:r>
              <a:rPr lang="en-CA" b="1" dirty="0" err="1"/>
              <a:t>clothing_id</a:t>
            </a:r>
            <a:r>
              <a:rPr lang="en-C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9CC33-23E5-40FF-B2BE-B7ED35919C43}"/>
              </a:ext>
            </a:extLst>
          </p:cNvPr>
          <p:cNvSpPr txBox="1"/>
          <p:nvPr/>
        </p:nvSpPr>
        <p:spPr>
          <a:xfrm>
            <a:off x="636391" y="5664983"/>
            <a:ext cx="41350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 err="1"/>
              <a:t>person_id</a:t>
            </a:r>
            <a:r>
              <a:rPr lang="en-CA" b="1" dirty="0"/>
              <a:t> </a:t>
            </a:r>
            <a:r>
              <a:rPr lang="en-CA" dirty="0"/>
              <a:t>is known as the </a:t>
            </a:r>
            <a:r>
              <a:rPr lang="en-CA" b="1" dirty="0"/>
              <a:t>FOREIGN KEY</a:t>
            </a:r>
            <a:r>
              <a:rPr lang="en-CA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table can have many foreign keys.</a:t>
            </a:r>
          </a:p>
        </p:txBody>
      </p:sp>
    </p:spTree>
    <p:extLst>
      <p:ext uri="{BB962C8B-B14F-4D97-AF65-F5344CB8AC3E}">
        <p14:creationId xmlns:p14="http://schemas.microsoft.com/office/powerpoint/2010/main" val="368026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89FC8-DF5A-4563-9684-3D65140202BA}"/>
              </a:ext>
            </a:extLst>
          </p:cNvPr>
          <p:cNvSpPr txBox="1"/>
          <p:nvPr/>
        </p:nvSpPr>
        <p:spPr>
          <a:xfrm>
            <a:off x="389744" y="599608"/>
            <a:ext cx="882555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WHERE:</a:t>
            </a:r>
          </a:p>
          <a:p>
            <a:r>
              <a:rPr lang="en-GB" sz="2800" dirty="0"/>
              <a:t>SELECT * FROM </a:t>
            </a:r>
            <a:r>
              <a:rPr lang="en-GB" sz="2800" dirty="0" err="1"/>
              <a:t>public."Clothes</a:t>
            </a:r>
            <a:r>
              <a:rPr lang="en-GB" sz="2800" dirty="0"/>
              <a:t>"</a:t>
            </a:r>
          </a:p>
          <a:p>
            <a:r>
              <a:rPr lang="en-GB" sz="2800" dirty="0"/>
              <a:t>WHERE </a:t>
            </a:r>
            <a:r>
              <a:rPr lang="en-GB" sz="2800" dirty="0" err="1"/>
              <a:t>clothing_type</a:t>
            </a:r>
            <a:r>
              <a:rPr lang="en-GB" sz="2800" dirty="0"/>
              <a:t> = 'pants'</a:t>
            </a:r>
          </a:p>
          <a:p>
            <a:endParaRPr lang="en-GB" sz="2800" b="1" dirty="0"/>
          </a:p>
          <a:p>
            <a:r>
              <a:rPr lang="en-GB" sz="2800" b="1" dirty="0"/>
              <a:t>ORDER BY:</a:t>
            </a:r>
          </a:p>
          <a:p>
            <a:r>
              <a:rPr lang="en-GB" sz="2800" dirty="0"/>
              <a:t>SELECT * FROM </a:t>
            </a:r>
            <a:r>
              <a:rPr lang="en-GB" sz="2800" dirty="0" err="1"/>
              <a:t>public."Clothes</a:t>
            </a:r>
            <a:r>
              <a:rPr lang="en-GB" sz="2800" dirty="0"/>
              <a:t>"</a:t>
            </a:r>
          </a:p>
          <a:p>
            <a:r>
              <a:rPr lang="en-GB" sz="2800" dirty="0"/>
              <a:t>ORDER BY count DESC</a:t>
            </a:r>
          </a:p>
          <a:p>
            <a:endParaRPr lang="en-GB" sz="2800" b="1" dirty="0"/>
          </a:p>
          <a:p>
            <a:r>
              <a:rPr lang="en-GB" sz="2800" b="1" dirty="0"/>
              <a:t>GROUP BY:</a:t>
            </a:r>
          </a:p>
          <a:p>
            <a:r>
              <a:rPr lang="en-GB" sz="2800" dirty="0"/>
              <a:t>SELECT </a:t>
            </a:r>
            <a:r>
              <a:rPr lang="en-GB" sz="2800" dirty="0" err="1"/>
              <a:t>clothing_type</a:t>
            </a:r>
            <a:r>
              <a:rPr lang="en-GB" sz="2800" dirty="0"/>
              <a:t>, SUM(count) FROM </a:t>
            </a:r>
            <a:r>
              <a:rPr lang="en-GB" sz="2800" dirty="0" err="1"/>
              <a:t>public."Clothes</a:t>
            </a:r>
            <a:r>
              <a:rPr lang="en-GB" sz="2800" dirty="0"/>
              <a:t>"</a:t>
            </a:r>
          </a:p>
          <a:p>
            <a:r>
              <a:rPr lang="en-GB" sz="2800" dirty="0"/>
              <a:t>GROUP BY </a:t>
            </a:r>
            <a:r>
              <a:rPr lang="en-GB" sz="2800" dirty="0" err="1"/>
              <a:t>clothing_type</a:t>
            </a:r>
            <a:endParaRPr lang="en-GB" sz="2800" dirty="0"/>
          </a:p>
          <a:p>
            <a:r>
              <a:rPr lang="en-GB" sz="2800" dirty="0"/>
              <a:t>ORDER BY sum DESC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437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882</Words>
  <Application>Microsoft Office PowerPoint</Application>
  <PresentationFormat>Widescreen</PresentationFormat>
  <Paragraphs>220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People and their Clothes</vt:lpstr>
      <vt:lpstr>Part II of the text is good reading for developing an understanding of database design. It also gets into the different diagramming techniques used for analysis and design.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their Clothes</dc:title>
  <dc:creator>Peter Rawsthorne</dc:creator>
  <cp:lastModifiedBy>Peter Rawsthorne</cp:lastModifiedBy>
  <cp:revision>5</cp:revision>
  <dcterms:created xsi:type="dcterms:W3CDTF">2021-09-19T16:25:33Z</dcterms:created>
  <dcterms:modified xsi:type="dcterms:W3CDTF">2021-09-20T16:08:59Z</dcterms:modified>
</cp:coreProperties>
</file>