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63" r:id="rId5"/>
    <p:sldId id="265" r:id="rId6"/>
    <p:sldId id="272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5230A-47BB-4DAA-9E38-D229F4BB87AA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49DF9-779A-43D0-B111-49262D4A93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0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49DF9-779A-43D0-B111-49262D4A93B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93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49DF9-779A-43D0-B111-49262D4A93B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76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49DF9-779A-43D0-B111-49262D4A93B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14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35F4-FE72-4D9B-8CD6-3B2D97FB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70F82-7E64-4858-9091-1C16D991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AD5F-F90B-4356-B918-8C6E0014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EF6-591E-4C31-80BC-5087511F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4D06B-6BB1-4241-A3E6-835DA5F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41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BBB7-B61E-4927-B35A-83B36AE8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46A3-60B3-4729-9513-9F2588F2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B1AB-CEB5-4391-8E75-A12E11D0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DEEF8-B2D3-4B39-88C5-D0456468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A0B3-6A7E-4BD6-B8E5-02A6D34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70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D8262-89BD-442D-B66D-9B7E13E55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57EC7-324C-4B66-8A50-499C6B10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CBE5-F7BC-4A49-80D8-06F4813E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1A33-5435-4593-9C83-4148A374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030F-F611-4AE8-A4C9-ADECFFD1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06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A68A-421C-46EC-9CD2-0418E14C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1459-4AA2-4DB3-BDD9-2E8A164A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AB909-E5D8-41BA-9486-0B1EED23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0BB6-152B-4595-AC1A-DCA6B8F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D4C8-C7E6-446E-AA85-868EF708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17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4B03-ED4A-4F65-8B4D-76A0498A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DE56-7CCE-4FAA-8E69-1C4F2D1D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1A0C-4AB4-4B4E-8067-FF836206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C6EE-FC17-44BD-9B1F-E3081D1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2AE6-2199-4085-AADB-5E85B4DB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56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83F1-D129-4C1E-A0F5-640225C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A2CD-FD79-4291-8B77-AAD0D8E99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EB09D-CDD6-4DB7-A568-589C2ABD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C66C-8C40-4AC7-8D6C-CFCCB751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2E27-A990-46B9-8538-CF92BBB1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E687A-D90C-47C8-9E7A-1816B7C4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46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B7EB-19E6-46AD-B4A7-E982FB50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0B0C-67CE-4E3B-BFBD-3DEA062C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CA2C-467C-4B0D-B704-073921A5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ED81-8F39-4C4A-9AA6-A7BB61475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8009-7A58-42C5-9C1A-7F9346298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5115E-994E-4E1D-A5BE-721A345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B3293-7F69-4CF2-A368-CBA3879E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E4B6B-FCE8-400B-ADAA-3247A27E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0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A59D-FAC5-4067-BEC7-A21C0EF4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B802D-D1CA-4D85-8D77-D47C5549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AA05-0F4C-4E01-A330-0DF1B130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33DB0-90FB-4147-9D48-58641B54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4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47A2A-58F3-42B9-BF82-51E7C35A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FEAB6-1CB5-4F00-90B4-F747D983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B895-3990-4669-992C-91240F1D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54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CA44-E91A-4594-8817-062D1987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FC8F-6474-4F0F-80CC-9FB2A01B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2428B-5BC3-4B22-90B7-0F61B636B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BDAB-F174-4557-AFA2-1941110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54C89-80D8-4D26-844E-AC3F708F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88C5-FC78-4C4D-BCC8-3036DA04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66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86E-769A-442B-B966-4923939C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BDCFB-EC08-417D-91EA-FB490135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9A324-A311-43A3-B2EF-0B4A5761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59BC4-3291-4386-B04A-4B3BF241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7E2A3-7BBA-4940-B50B-CC8DED81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03F3-D97B-44BF-A7DC-7DA12AF8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1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4A0D-D426-44F4-8046-B3183532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8212-FE9F-4F6B-9DE6-82F14FCA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727C-F3E8-4CCC-99A1-EFFBDFF30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066D-5E6F-44E1-A014-6CCA1BCE4C22}" type="datetimeFigureOut">
              <a:rPr lang="en-CA" smtClean="0"/>
              <a:t>2021-09-23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D22A-55A1-41D6-817D-A74190694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464B-22C3-4190-94C8-0E561464D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966B-2162-4EBE-B3D6-3F6F6FBF14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7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4544-1BC6-4264-8A35-D8EB34E66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People and their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AABBB-E572-49B5-B5B4-6D1928129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How do we keep track of all the addresses for people who have a home, work, and other residences?</a:t>
            </a:r>
          </a:p>
        </p:txBody>
      </p:sp>
    </p:spTree>
    <p:extLst>
      <p:ext uri="{BB962C8B-B14F-4D97-AF65-F5344CB8AC3E}">
        <p14:creationId xmlns:p14="http://schemas.microsoft.com/office/powerpoint/2010/main" val="392808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0E14A-5881-433E-B219-5F84AE5F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690688"/>
            <a:ext cx="6610350" cy="4229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1B180A-5B83-4906-AC6E-72DA1BF9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the link table</a:t>
            </a:r>
          </a:p>
        </p:txBody>
      </p:sp>
    </p:spTree>
    <p:extLst>
      <p:ext uri="{BB962C8B-B14F-4D97-AF65-F5344CB8AC3E}">
        <p14:creationId xmlns:p14="http://schemas.microsoft.com/office/powerpoint/2010/main" val="232253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90008-B9DF-4D3F-BF43-F2B5AE4649E5}"/>
              </a:ext>
            </a:extLst>
          </p:cNvPr>
          <p:cNvSpPr txBox="1"/>
          <p:nvPr/>
        </p:nvSpPr>
        <p:spPr>
          <a:xfrm>
            <a:off x="1469036" y="1319135"/>
            <a:ext cx="95787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/>
              <a:t>CREATE TABLE public."</a:t>
            </a:r>
            <a:r>
              <a:rPr lang="en-CA" sz="3600" dirty="0" err="1"/>
              <a:t>People_xref_Addresses</a:t>
            </a:r>
            <a:r>
              <a:rPr lang="en-CA" sz="3600" dirty="0"/>
              <a:t>"</a:t>
            </a:r>
          </a:p>
          <a:p>
            <a:r>
              <a:rPr lang="en-CA" sz="3600" dirty="0"/>
              <a:t>(</a:t>
            </a:r>
          </a:p>
          <a:p>
            <a:r>
              <a:rPr lang="en-CA" sz="3600" dirty="0"/>
              <a:t>    </a:t>
            </a:r>
            <a:r>
              <a:rPr lang="en-CA" sz="3600" dirty="0" err="1"/>
              <a:t>person_id</a:t>
            </a:r>
            <a:r>
              <a:rPr lang="en-CA" sz="3600" dirty="0"/>
              <a:t> integer NOT NULL,</a:t>
            </a:r>
          </a:p>
          <a:p>
            <a:r>
              <a:rPr lang="en-CA" sz="3600" dirty="0"/>
              <a:t>    </a:t>
            </a:r>
            <a:r>
              <a:rPr lang="en-CA" sz="3600" dirty="0" err="1"/>
              <a:t>address_id</a:t>
            </a:r>
            <a:r>
              <a:rPr lang="en-CA" sz="3600" dirty="0"/>
              <a:t> integer NOT NULL,</a:t>
            </a:r>
          </a:p>
          <a:p>
            <a:r>
              <a:rPr lang="en-CA" sz="3600" dirty="0"/>
              <a:t>    </a:t>
            </a:r>
            <a:r>
              <a:rPr lang="en-CA" sz="3600" dirty="0" err="1"/>
              <a:t>address_type</a:t>
            </a:r>
            <a:r>
              <a:rPr lang="en-CA" sz="3600" dirty="0"/>
              <a:t> character varying(8) NOT NULL,</a:t>
            </a:r>
          </a:p>
          <a:p>
            <a:r>
              <a:rPr lang="en-CA" sz="3600" dirty="0"/>
              <a:t>    CONSTRAINT "</a:t>
            </a:r>
            <a:r>
              <a:rPr lang="en-CA" sz="3600" dirty="0" err="1"/>
              <a:t>People_xref_Addresses_pkey</a:t>
            </a:r>
            <a:r>
              <a:rPr lang="en-CA" sz="3600" dirty="0"/>
              <a:t>" 		PRIMARY KEY (</a:t>
            </a:r>
            <a:r>
              <a:rPr lang="en-CA" sz="3600" dirty="0" err="1"/>
              <a:t>person_id</a:t>
            </a:r>
            <a:r>
              <a:rPr lang="en-CA" sz="3600" dirty="0"/>
              <a:t>, </a:t>
            </a:r>
            <a:r>
              <a:rPr lang="en-CA" sz="3600" dirty="0" err="1"/>
              <a:t>address_id</a:t>
            </a:r>
            <a:r>
              <a:rPr lang="en-CA" sz="3600" dirty="0"/>
              <a:t>)</a:t>
            </a:r>
          </a:p>
          <a:p>
            <a:r>
              <a:rPr lang="en-CA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21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DB7FA6-853A-4B69-85CB-CB7E729E0612}"/>
              </a:ext>
            </a:extLst>
          </p:cNvPr>
          <p:cNvSpPr txBox="1"/>
          <p:nvPr/>
        </p:nvSpPr>
        <p:spPr>
          <a:xfrm>
            <a:off x="123668" y="934016"/>
            <a:ext cx="120683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SELECT </a:t>
            </a:r>
            <a:r>
              <a:rPr lang="en-CA" sz="2800" dirty="0" err="1"/>
              <a:t>first_name</a:t>
            </a:r>
            <a:endParaRPr lang="en-CA" sz="2800" dirty="0"/>
          </a:p>
          <a:p>
            <a:r>
              <a:rPr lang="en-CA" sz="2800" dirty="0"/>
              <a:t>	,</a:t>
            </a:r>
            <a:r>
              <a:rPr lang="en-CA" sz="2800" dirty="0" err="1"/>
              <a:t>last_name</a:t>
            </a:r>
            <a:endParaRPr lang="en-CA" sz="2800" dirty="0"/>
          </a:p>
          <a:p>
            <a:r>
              <a:rPr lang="en-CA" sz="2800" dirty="0"/>
              <a:t>	,</a:t>
            </a:r>
            <a:r>
              <a:rPr lang="en-CA" sz="2800" dirty="0" err="1"/>
              <a:t>address_type</a:t>
            </a:r>
            <a:endParaRPr lang="en-CA" sz="2800" dirty="0"/>
          </a:p>
          <a:p>
            <a:r>
              <a:rPr lang="en-CA" sz="2800" dirty="0"/>
              <a:t>	,addr_line1</a:t>
            </a:r>
          </a:p>
          <a:p>
            <a:r>
              <a:rPr lang="en-CA" sz="2800" dirty="0"/>
              <a:t>	,</a:t>
            </a:r>
            <a:r>
              <a:rPr lang="en-CA" sz="2800" dirty="0" err="1"/>
              <a:t>city_name</a:t>
            </a:r>
            <a:endParaRPr lang="en-CA" sz="2800" dirty="0"/>
          </a:p>
          <a:p>
            <a:r>
              <a:rPr lang="en-CA" sz="2800" dirty="0"/>
              <a:t>	,country</a:t>
            </a:r>
          </a:p>
          <a:p>
            <a:r>
              <a:rPr lang="en-CA" sz="2800" dirty="0"/>
              <a:t>FROM </a:t>
            </a:r>
            <a:r>
              <a:rPr lang="en-CA" sz="2800" dirty="0" err="1"/>
              <a:t>public."People</a:t>
            </a:r>
            <a:r>
              <a:rPr lang="en-CA" sz="2800" dirty="0"/>
              <a:t>"</a:t>
            </a:r>
          </a:p>
          <a:p>
            <a:r>
              <a:rPr lang="en-CA" sz="2800" dirty="0"/>
              <a:t>INNER JOIN public."</a:t>
            </a:r>
            <a:r>
              <a:rPr lang="en-CA" sz="2800" dirty="0" err="1"/>
              <a:t>People_xref_Addresses</a:t>
            </a:r>
            <a:r>
              <a:rPr lang="en-CA" sz="2800" dirty="0"/>
              <a:t>"</a:t>
            </a:r>
          </a:p>
          <a:p>
            <a:r>
              <a:rPr lang="en-CA" sz="2800" dirty="0"/>
              <a:t>ON public."People".</a:t>
            </a:r>
            <a:r>
              <a:rPr lang="en-CA" sz="2800" dirty="0" err="1"/>
              <a:t>person_id</a:t>
            </a:r>
            <a:r>
              <a:rPr lang="en-CA" sz="2800" dirty="0"/>
              <a:t> = public."People_xref_Addresses".</a:t>
            </a:r>
            <a:r>
              <a:rPr lang="en-CA" sz="2800" dirty="0" err="1"/>
              <a:t>person_id</a:t>
            </a:r>
            <a:endParaRPr lang="en-CA" sz="2800" dirty="0"/>
          </a:p>
          <a:p>
            <a:r>
              <a:rPr lang="en-CA" sz="2800" dirty="0"/>
              <a:t>INNER JOIN </a:t>
            </a:r>
            <a:r>
              <a:rPr lang="en-CA" sz="2800" dirty="0" err="1"/>
              <a:t>public."Addresses</a:t>
            </a:r>
            <a:r>
              <a:rPr lang="en-CA" sz="2800" dirty="0"/>
              <a:t>"</a:t>
            </a:r>
          </a:p>
          <a:p>
            <a:r>
              <a:rPr lang="en-CA" sz="2800" dirty="0"/>
              <a:t>ON public."Addresses".</a:t>
            </a:r>
            <a:r>
              <a:rPr lang="en-CA" sz="2800" dirty="0" err="1"/>
              <a:t>address_id</a:t>
            </a:r>
            <a:r>
              <a:rPr lang="en-CA" sz="2800" dirty="0"/>
              <a:t> = public."People_xref_Addresses".</a:t>
            </a:r>
            <a:r>
              <a:rPr lang="en-CA" sz="2800" dirty="0" err="1"/>
              <a:t>address_id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1873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89EA33-01B7-40E1-855F-25079DD7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0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BE0C72-3E6B-48FE-BFD4-975157323889}"/>
              </a:ext>
            </a:extLst>
          </p:cNvPr>
          <p:cNvGrpSpPr/>
          <p:nvPr/>
        </p:nvGrpSpPr>
        <p:grpSpPr>
          <a:xfrm>
            <a:off x="8550735" y="2893073"/>
            <a:ext cx="3066611" cy="1846660"/>
            <a:chOff x="675529" y="4036412"/>
            <a:chExt cx="3066611" cy="18466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10387-3434-4A71-8DD0-C7525E6F91D1}"/>
                </a:ext>
              </a:extLst>
            </p:cNvPr>
            <p:cNvGrpSpPr/>
            <p:nvPr/>
          </p:nvGrpSpPr>
          <p:grpSpPr>
            <a:xfrm>
              <a:off x="675529" y="4405744"/>
              <a:ext cx="3066611" cy="1477328"/>
              <a:chOff x="6654959" y="1304144"/>
              <a:chExt cx="3066611" cy="147732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691A4-BE11-40CC-B8EB-B112FEBFB230}"/>
                  </a:ext>
                </a:extLst>
              </p:cNvPr>
              <p:cNvSpPr txBox="1"/>
              <p:nvPr/>
            </p:nvSpPr>
            <p:spPr>
              <a:xfrm>
                <a:off x="6654959" y="1304144"/>
                <a:ext cx="1482202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CA" b="1" dirty="0" err="1">
                    <a:solidFill>
                      <a:srgbClr val="7030A0"/>
                    </a:solidFill>
                  </a:rPr>
                  <a:t>address_id</a:t>
                </a:r>
                <a:endParaRPr lang="en-CA" b="1" dirty="0">
                  <a:solidFill>
                    <a:srgbClr val="7030A0"/>
                  </a:solidFill>
                </a:endParaRPr>
              </a:p>
              <a:p>
                <a:pPr algn="r"/>
                <a:r>
                  <a:rPr lang="en-CA" dirty="0"/>
                  <a:t>addr_line1</a:t>
                </a:r>
              </a:p>
              <a:p>
                <a:pPr algn="r"/>
                <a:r>
                  <a:rPr lang="en-CA" dirty="0" err="1"/>
                  <a:t>city_name</a:t>
                </a:r>
                <a:endParaRPr lang="en-CA" dirty="0"/>
              </a:p>
              <a:p>
                <a:pPr algn="r"/>
                <a:r>
                  <a:rPr lang="en-CA" dirty="0"/>
                  <a:t>country</a:t>
                </a:r>
              </a:p>
              <a:p>
                <a:pPr algn="r"/>
                <a:r>
                  <a:rPr lang="en-CA" dirty="0"/>
                  <a:t>   </a:t>
                </a:r>
                <a:r>
                  <a:rPr lang="en-CA" dirty="0" err="1"/>
                  <a:t>postal_code</a:t>
                </a:r>
                <a:endParaRPr lang="en-CA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8FB26-B5E1-4BEB-839E-5C4D726610B1}"/>
                  </a:ext>
                </a:extLst>
              </p:cNvPr>
              <p:cNvSpPr txBox="1"/>
              <p:nvPr/>
            </p:nvSpPr>
            <p:spPr>
              <a:xfrm>
                <a:off x="8137161" y="1304144"/>
                <a:ext cx="1584409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Integer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Character(24)</a:t>
                </a:r>
              </a:p>
              <a:p>
                <a:r>
                  <a:rPr lang="en-CA" dirty="0"/>
                  <a:t>Character(12)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84FBC-A665-4C35-A323-97C9AE219778}"/>
                </a:ext>
              </a:extLst>
            </p:cNvPr>
            <p:cNvSpPr txBox="1"/>
            <p:nvPr/>
          </p:nvSpPr>
          <p:spPr>
            <a:xfrm>
              <a:off x="675530" y="4036412"/>
              <a:ext cx="30666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Addresses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86750-E720-4FDE-A71A-59A76F8E623C}"/>
              </a:ext>
            </a:extLst>
          </p:cNvPr>
          <p:cNvGrpSpPr/>
          <p:nvPr/>
        </p:nvGrpSpPr>
        <p:grpSpPr>
          <a:xfrm>
            <a:off x="643338" y="2598003"/>
            <a:ext cx="3057953" cy="1569661"/>
            <a:chOff x="1976489" y="1582340"/>
            <a:chExt cx="3057953" cy="15696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745CD7-125D-4C50-93AC-D819A304F465}"/>
                </a:ext>
              </a:extLst>
            </p:cNvPr>
            <p:cNvGrpSpPr/>
            <p:nvPr/>
          </p:nvGrpSpPr>
          <p:grpSpPr>
            <a:xfrm>
              <a:off x="1976490" y="1951672"/>
              <a:ext cx="3057952" cy="1200329"/>
              <a:chOff x="6665669" y="1304144"/>
              <a:chExt cx="3057952" cy="120032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9E051-1889-421F-99D6-7805E95FA182}"/>
                  </a:ext>
                </a:extLst>
              </p:cNvPr>
              <p:cNvSpPr txBox="1"/>
              <p:nvPr/>
            </p:nvSpPr>
            <p:spPr>
              <a:xfrm>
                <a:off x="6665669" y="1304144"/>
                <a:ext cx="146110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b="1" dirty="0" err="1">
                    <a:solidFill>
                      <a:schemeClr val="accent5">
                        <a:lumMod val="50000"/>
                      </a:schemeClr>
                    </a:solidFill>
                  </a:rPr>
                  <a:t>person_id</a:t>
                </a:r>
                <a:endParaRPr lang="en-CA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r"/>
                <a:r>
                  <a:rPr lang="en-CA" dirty="0" err="1"/>
                  <a:t>first_name</a:t>
                </a:r>
                <a:endParaRPr lang="en-CA" dirty="0"/>
              </a:p>
              <a:p>
                <a:pPr algn="r"/>
                <a:r>
                  <a:rPr lang="en-CA" dirty="0" err="1"/>
                  <a:t>last_name</a:t>
                </a:r>
                <a:endParaRPr lang="en-CA" dirty="0"/>
              </a:p>
              <a:p>
                <a:pPr algn="r"/>
                <a:r>
                  <a:rPr lang="en-CA" dirty="0"/>
                  <a:t>email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41ADE2-7C09-4FC1-973F-F5E8E1174D94}"/>
                  </a:ext>
                </a:extLst>
              </p:cNvPr>
              <p:cNvSpPr txBox="1"/>
              <p:nvPr/>
            </p:nvSpPr>
            <p:spPr>
              <a:xfrm>
                <a:off x="8137161" y="1304144"/>
                <a:ext cx="158646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Integer</a:t>
                </a:r>
              </a:p>
              <a:p>
                <a:r>
                  <a:rPr lang="en-CA" dirty="0"/>
                  <a:t>Character(32)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Character(200)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70C3A-6057-4F44-A5F0-B4BB81DB7A4D}"/>
                </a:ext>
              </a:extLst>
            </p:cNvPr>
            <p:cNvSpPr txBox="1"/>
            <p:nvPr/>
          </p:nvSpPr>
          <p:spPr>
            <a:xfrm>
              <a:off x="1976489" y="1582340"/>
              <a:ext cx="305795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People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440C90-C75E-4571-B0F9-BCCD3A8B466A}"/>
              </a:ext>
            </a:extLst>
          </p:cNvPr>
          <p:cNvSpPr txBox="1"/>
          <p:nvPr/>
        </p:nvSpPr>
        <p:spPr>
          <a:xfrm>
            <a:off x="200980" y="384596"/>
            <a:ext cx="628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The Many to Many Relationship     (M:M)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23F7-C542-4BE6-AA41-149EDA4FFB4E}"/>
              </a:ext>
            </a:extLst>
          </p:cNvPr>
          <p:cNvSpPr txBox="1"/>
          <p:nvPr/>
        </p:nvSpPr>
        <p:spPr>
          <a:xfrm>
            <a:off x="200980" y="974928"/>
            <a:ext cx="1222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person can be associated with Many different addresses. And an address can be occupied by Many different people.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E5B56-C77E-4967-A3E2-827BA4C21BC9}"/>
              </a:ext>
            </a:extLst>
          </p:cNvPr>
          <p:cNvGrpSpPr/>
          <p:nvPr/>
        </p:nvGrpSpPr>
        <p:grpSpPr>
          <a:xfrm>
            <a:off x="4739357" y="2967335"/>
            <a:ext cx="2713286" cy="923330"/>
            <a:chOff x="6865451" y="1304144"/>
            <a:chExt cx="2713286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7B3C13-825C-45D8-A78C-D4931C845AF2}"/>
                </a:ext>
              </a:extLst>
            </p:cNvPr>
            <p:cNvSpPr txBox="1"/>
            <p:nvPr/>
          </p:nvSpPr>
          <p:spPr>
            <a:xfrm>
              <a:off x="6865451" y="1304144"/>
              <a:ext cx="126132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CA" b="1" dirty="0" err="1">
                  <a:solidFill>
                    <a:schemeClr val="accent5">
                      <a:lumMod val="50000"/>
                    </a:schemeClr>
                  </a:solidFill>
                </a:rPr>
                <a:t>person_id</a:t>
              </a:r>
              <a:endParaRPr lang="en-CA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r"/>
              <a:r>
                <a:rPr lang="en-CA" b="1" dirty="0" err="1">
                  <a:solidFill>
                    <a:srgbClr val="7030A0"/>
                  </a:solidFill>
                </a:rPr>
                <a:t>address_id</a:t>
              </a:r>
              <a:endParaRPr lang="en-CA" b="1" dirty="0">
                <a:solidFill>
                  <a:srgbClr val="7030A0"/>
                </a:solidFill>
              </a:endParaRPr>
            </a:p>
            <a:p>
              <a:pPr algn="r"/>
              <a:r>
                <a:rPr lang="en-CA" dirty="0" err="1"/>
                <a:t>addr_type</a:t>
              </a:r>
              <a:endParaRPr lang="en-C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47A76C-DBF9-47FF-A2ED-541DA3DF544C}"/>
                </a:ext>
              </a:extLst>
            </p:cNvPr>
            <p:cNvSpPr txBox="1"/>
            <p:nvPr/>
          </p:nvSpPr>
          <p:spPr>
            <a:xfrm>
              <a:off x="8137161" y="1304144"/>
              <a:ext cx="144157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Integer</a:t>
              </a:r>
            </a:p>
            <a:p>
              <a:r>
                <a:rPr lang="en-CA" dirty="0"/>
                <a:t>Integer</a:t>
              </a:r>
            </a:p>
            <a:p>
              <a:r>
                <a:rPr lang="en-CA" dirty="0"/>
                <a:t>Character(8)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0FA59C-98A8-46AA-980B-9D6A39AC4EA5}"/>
              </a:ext>
            </a:extLst>
          </p:cNvPr>
          <p:cNvSpPr txBox="1"/>
          <p:nvPr/>
        </p:nvSpPr>
        <p:spPr>
          <a:xfrm>
            <a:off x="4739357" y="2598003"/>
            <a:ext cx="27132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 err="1"/>
              <a:t>people_xref_addresses</a:t>
            </a:r>
            <a:endParaRPr lang="en-CA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E20C7B-0244-461A-9441-AC7415F628A1}"/>
              </a:ext>
            </a:extLst>
          </p:cNvPr>
          <p:cNvCxnSpPr>
            <a:cxnSpLocks/>
          </p:cNvCxnSpPr>
          <p:nvPr/>
        </p:nvCxnSpPr>
        <p:spPr>
          <a:xfrm flipV="1">
            <a:off x="2908061" y="3107818"/>
            <a:ext cx="2038693" cy="2927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A953AD-507C-4D36-8147-96F94B0CF7AB}"/>
              </a:ext>
            </a:extLst>
          </p:cNvPr>
          <p:cNvCxnSpPr>
            <a:cxnSpLocks/>
          </p:cNvCxnSpPr>
          <p:nvPr/>
        </p:nvCxnSpPr>
        <p:spPr>
          <a:xfrm>
            <a:off x="6869905" y="3422612"/>
            <a:ext cx="1891322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36F4E9-94C2-4CBD-9592-164A71DA9DDB}"/>
              </a:ext>
            </a:extLst>
          </p:cNvPr>
          <p:cNvGrpSpPr/>
          <p:nvPr/>
        </p:nvGrpSpPr>
        <p:grpSpPr>
          <a:xfrm>
            <a:off x="1670052" y="2432524"/>
            <a:ext cx="674558" cy="629587"/>
            <a:chOff x="10386679" y="4665330"/>
            <a:chExt cx="674558" cy="62958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A118B0-3E4D-402E-94F4-82E42041F303}"/>
                </a:ext>
              </a:extLst>
            </p:cNvPr>
            <p:cNvSpPr/>
            <p:nvPr/>
          </p:nvSpPr>
          <p:spPr>
            <a:xfrm>
              <a:off x="10386679" y="4665330"/>
              <a:ext cx="674558" cy="62958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86BF3D-492C-4C13-BA17-AB77BAFEDA68}"/>
                </a:ext>
              </a:extLst>
            </p:cNvPr>
            <p:cNvSpPr txBox="1"/>
            <p:nvPr/>
          </p:nvSpPr>
          <p:spPr>
            <a:xfrm>
              <a:off x="10540254" y="471851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ACB6C6-68C8-49A4-869F-080531836157}"/>
              </a:ext>
            </a:extLst>
          </p:cNvPr>
          <p:cNvGrpSpPr/>
          <p:nvPr/>
        </p:nvGrpSpPr>
        <p:grpSpPr>
          <a:xfrm>
            <a:off x="4135570" y="3062111"/>
            <a:ext cx="674558" cy="629587"/>
            <a:chOff x="9458793" y="3627620"/>
            <a:chExt cx="674558" cy="62958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B91C09-5560-4054-949D-9E63E7F69FDB}"/>
                </a:ext>
              </a:extLst>
            </p:cNvPr>
            <p:cNvSpPr/>
            <p:nvPr/>
          </p:nvSpPr>
          <p:spPr>
            <a:xfrm>
              <a:off x="9458793" y="3627620"/>
              <a:ext cx="674558" cy="62958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47BCD0-73DF-4D3B-9BBE-9019DFDF206E}"/>
                </a:ext>
              </a:extLst>
            </p:cNvPr>
            <p:cNvSpPr txBox="1"/>
            <p:nvPr/>
          </p:nvSpPr>
          <p:spPr>
            <a:xfrm>
              <a:off x="9559636" y="3680803"/>
              <a:ext cx="55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accent1"/>
                  </a:solidFill>
                </a:rPr>
                <a:t>M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215BA0-C297-4DCA-8DDD-8C9EC8247D10}"/>
              </a:ext>
            </a:extLst>
          </p:cNvPr>
          <p:cNvGrpSpPr/>
          <p:nvPr/>
        </p:nvGrpSpPr>
        <p:grpSpPr>
          <a:xfrm>
            <a:off x="7272390" y="3336667"/>
            <a:ext cx="674558" cy="629587"/>
            <a:chOff x="9458793" y="3627620"/>
            <a:chExt cx="674558" cy="62958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C42768-C6F1-4C1C-A7AD-6E9FADF603D9}"/>
                </a:ext>
              </a:extLst>
            </p:cNvPr>
            <p:cNvSpPr/>
            <p:nvPr/>
          </p:nvSpPr>
          <p:spPr>
            <a:xfrm>
              <a:off x="9458793" y="3627620"/>
              <a:ext cx="674558" cy="62958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AD2BF9-0BE6-4791-970C-2ED53F0C86C8}"/>
                </a:ext>
              </a:extLst>
            </p:cNvPr>
            <p:cNvSpPr txBox="1"/>
            <p:nvPr/>
          </p:nvSpPr>
          <p:spPr>
            <a:xfrm>
              <a:off x="9559636" y="3680803"/>
              <a:ext cx="55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accent1"/>
                  </a:solidFill>
                </a:rPr>
                <a:t>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7682E-B27E-457C-9CD5-31D0B309C3F7}"/>
              </a:ext>
            </a:extLst>
          </p:cNvPr>
          <p:cNvGrpSpPr/>
          <p:nvPr/>
        </p:nvGrpSpPr>
        <p:grpSpPr>
          <a:xfrm>
            <a:off x="9739890" y="2747317"/>
            <a:ext cx="674558" cy="629587"/>
            <a:chOff x="10386679" y="4665330"/>
            <a:chExt cx="674558" cy="62958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DEBE43-339F-4250-85BD-C258CF5CD75A}"/>
                </a:ext>
              </a:extLst>
            </p:cNvPr>
            <p:cNvSpPr/>
            <p:nvPr/>
          </p:nvSpPr>
          <p:spPr>
            <a:xfrm>
              <a:off x="10386679" y="4665330"/>
              <a:ext cx="674558" cy="62958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992C4-C780-42D0-8555-7063B6C128A9}"/>
                </a:ext>
              </a:extLst>
            </p:cNvPr>
            <p:cNvSpPr txBox="1"/>
            <p:nvPr/>
          </p:nvSpPr>
          <p:spPr>
            <a:xfrm>
              <a:off x="10540254" y="471851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31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C9A528-59C4-400E-8DE5-EBD0B087C171}"/>
              </a:ext>
            </a:extLst>
          </p:cNvPr>
          <p:cNvSpPr txBox="1"/>
          <p:nvPr/>
        </p:nvSpPr>
        <p:spPr>
          <a:xfrm rot="20170981">
            <a:off x="3297836" y="3429000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CFF14-0A6A-478F-B83E-370D452C21EE}"/>
              </a:ext>
            </a:extLst>
          </p:cNvPr>
          <p:cNvSpPr txBox="1"/>
          <p:nvPr/>
        </p:nvSpPr>
        <p:spPr>
          <a:xfrm rot="1913064">
            <a:off x="7495082" y="286312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D3D70-6062-41E4-A15C-692EDB1F54B2}"/>
              </a:ext>
            </a:extLst>
          </p:cNvPr>
          <p:cNvSpPr txBox="1"/>
          <p:nvPr/>
        </p:nvSpPr>
        <p:spPr>
          <a:xfrm rot="19357941">
            <a:off x="6955436" y="586115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Pebbles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90785-A392-4048-AB9A-A8D23F369115}"/>
              </a:ext>
            </a:extLst>
          </p:cNvPr>
          <p:cNvSpPr txBox="1"/>
          <p:nvPr/>
        </p:nvSpPr>
        <p:spPr>
          <a:xfrm rot="20485959">
            <a:off x="3951499" y="16339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Dino </a:t>
            </a:r>
            <a:r>
              <a:rPr lang="en-CA" dirty="0" err="1"/>
              <a:t>Flinstone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EA674-2EBE-42C5-A919-58BB7C0F5F85}"/>
              </a:ext>
            </a:extLst>
          </p:cNvPr>
          <p:cNvSpPr txBox="1"/>
          <p:nvPr/>
        </p:nvSpPr>
        <p:spPr>
          <a:xfrm rot="20455884">
            <a:off x="9248931" y="469192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Flinstone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F75D2-C555-40CA-969C-CC2347E22D71}"/>
              </a:ext>
            </a:extLst>
          </p:cNvPr>
          <p:cNvSpPr txBox="1"/>
          <p:nvPr/>
        </p:nvSpPr>
        <p:spPr>
          <a:xfrm rot="2918479">
            <a:off x="9676278" y="159088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Betty Rubble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69F13-3A29-4EA7-8E60-A3193FFF2895}"/>
              </a:ext>
            </a:extLst>
          </p:cNvPr>
          <p:cNvSpPr txBox="1"/>
          <p:nvPr/>
        </p:nvSpPr>
        <p:spPr>
          <a:xfrm>
            <a:off x="2353456" y="599606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Rubble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E667E-B3B9-4B14-9E66-559CC5422C19}"/>
              </a:ext>
            </a:extLst>
          </p:cNvPr>
          <p:cNvSpPr txBox="1"/>
          <p:nvPr/>
        </p:nvSpPr>
        <p:spPr>
          <a:xfrm>
            <a:off x="1404788" y="1215094"/>
            <a:ext cx="84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Barney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A3988-648F-4E0B-BF53-915D558D3E00}"/>
              </a:ext>
            </a:extLst>
          </p:cNvPr>
          <p:cNvSpPr txBox="1"/>
          <p:nvPr/>
        </p:nvSpPr>
        <p:spPr>
          <a:xfrm rot="20263835">
            <a:off x="6096000" y="407732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Bambam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D7841-17D6-4DAC-8162-5B08A37AE0C7}"/>
              </a:ext>
            </a:extLst>
          </p:cNvPr>
          <p:cNvSpPr txBox="1"/>
          <p:nvPr/>
        </p:nvSpPr>
        <p:spPr>
          <a:xfrm rot="1478476">
            <a:off x="1229193" y="34290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Rubble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C4363-6EE5-47C3-A81E-A0B0C0D453E4}"/>
              </a:ext>
            </a:extLst>
          </p:cNvPr>
          <p:cNvSpPr txBox="1"/>
          <p:nvPr/>
        </p:nvSpPr>
        <p:spPr>
          <a:xfrm rot="2197929">
            <a:off x="6096000" y="1064302"/>
            <a:ext cx="199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fred@bedrock.com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852D9-2A55-4BB0-BD0B-09D60778D51F}"/>
              </a:ext>
            </a:extLst>
          </p:cNvPr>
          <p:cNvSpPr txBox="1"/>
          <p:nvPr/>
        </p:nvSpPr>
        <p:spPr>
          <a:xfrm rot="21145583">
            <a:off x="1738859" y="5231567"/>
            <a:ext cx="22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barney@bedrock.com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35E06-2F68-4771-9D7F-8C9715BB7006}"/>
              </a:ext>
            </a:extLst>
          </p:cNvPr>
          <p:cNvSpPr txBox="1"/>
          <p:nvPr/>
        </p:nvSpPr>
        <p:spPr>
          <a:xfrm rot="20332413">
            <a:off x="8454452" y="3904730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betty@bedrock.com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9460-C02E-4DB3-B7C3-3195FF15BD5F}"/>
              </a:ext>
            </a:extLst>
          </p:cNvPr>
          <p:cNvSpPr txBox="1"/>
          <p:nvPr/>
        </p:nvSpPr>
        <p:spPr>
          <a:xfrm rot="1748792">
            <a:off x="1941438" y="2205263"/>
            <a:ext cx="21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wilma@bedrock.com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4AAE9-49B6-4148-8733-11A4CF8530DD}"/>
              </a:ext>
            </a:extLst>
          </p:cNvPr>
          <p:cNvSpPr txBox="1"/>
          <p:nvPr/>
        </p:nvSpPr>
        <p:spPr>
          <a:xfrm rot="20648984">
            <a:off x="3249019" y="764498"/>
            <a:ext cx="20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235 Sandstone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86F34-B8AC-4273-B33E-77DD6795FBB4}"/>
              </a:ext>
            </a:extLst>
          </p:cNvPr>
          <p:cNvSpPr txBox="1"/>
          <p:nvPr/>
        </p:nvSpPr>
        <p:spPr>
          <a:xfrm rot="491674">
            <a:off x="5126636" y="5061253"/>
            <a:ext cx="20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247 Sandstone 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477A8-D263-49FC-8A59-BE45962FE3C6}"/>
              </a:ext>
            </a:extLst>
          </p:cNvPr>
          <p:cNvSpPr txBox="1"/>
          <p:nvPr/>
        </p:nvSpPr>
        <p:spPr>
          <a:xfrm rot="16612812">
            <a:off x="8218954" y="1815915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Bedrock 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669B43-99A7-45D0-A464-62D50B875BCA}"/>
              </a:ext>
            </a:extLst>
          </p:cNvPr>
          <p:cNvSpPr txBox="1"/>
          <p:nvPr/>
        </p:nvSpPr>
        <p:spPr>
          <a:xfrm>
            <a:off x="9620207" y="28698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D5K1N5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C6AB-2450-4965-9B73-AA6EF7300F19}"/>
              </a:ext>
            </a:extLst>
          </p:cNvPr>
          <p:cNvSpPr txBox="1"/>
          <p:nvPr/>
        </p:nvSpPr>
        <p:spPr>
          <a:xfrm rot="4768305">
            <a:off x="899017" y="4899759"/>
            <a:ext cx="99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CANADA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81B25-73E1-4425-AF6D-36F48ED00DEA}"/>
              </a:ext>
            </a:extLst>
          </p:cNvPr>
          <p:cNvSpPr txBox="1"/>
          <p:nvPr/>
        </p:nvSpPr>
        <p:spPr>
          <a:xfrm rot="20820280">
            <a:off x="5279255" y="2863121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9D9B9-63E0-49DB-82B7-A02706599FD1}"/>
              </a:ext>
            </a:extLst>
          </p:cNvPr>
          <p:cNvSpPr txBox="1"/>
          <p:nvPr/>
        </p:nvSpPr>
        <p:spPr>
          <a:xfrm rot="20663649">
            <a:off x="7871264" y="584616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Socks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F7DC-9798-4BF8-BDD9-EBC58226FA24}"/>
              </a:ext>
            </a:extLst>
          </p:cNvPr>
          <p:cNvSpPr txBox="1"/>
          <p:nvPr/>
        </p:nvSpPr>
        <p:spPr>
          <a:xfrm rot="2745888">
            <a:off x="4287282" y="590883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Shirt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70C29-2F57-4C06-BF50-E28B9D49A081}"/>
              </a:ext>
            </a:extLst>
          </p:cNvPr>
          <p:cNvSpPr txBox="1"/>
          <p:nvPr/>
        </p:nvSpPr>
        <p:spPr>
          <a:xfrm rot="1439810">
            <a:off x="9398833" y="5861154"/>
            <a:ext cx="12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Underwear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C514A-C9C0-48E8-BD3F-9DD2CC48FAEB}"/>
              </a:ext>
            </a:extLst>
          </p:cNvPr>
          <p:cNvSpPr txBox="1"/>
          <p:nvPr/>
        </p:nvSpPr>
        <p:spPr>
          <a:xfrm rot="19638346">
            <a:off x="749508" y="2263515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FA903-2062-438E-96D6-7FE03A3D6837}"/>
              </a:ext>
            </a:extLst>
          </p:cNvPr>
          <p:cNvSpPr txBox="1"/>
          <p:nvPr/>
        </p:nvSpPr>
        <p:spPr>
          <a:xfrm rot="20563296">
            <a:off x="703980" y="398814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Blouse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76ADD-DCDF-41DA-B85B-D9A27237EF2B}"/>
              </a:ext>
            </a:extLst>
          </p:cNvPr>
          <p:cNvSpPr txBox="1"/>
          <p:nvPr/>
        </p:nvSpPr>
        <p:spPr>
          <a:xfrm rot="1016120">
            <a:off x="9593705" y="46469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Shoes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2F63E-64F0-4619-8DA9-80B67D477459}"/>
              </a:ext>
            </a:extLst>
          </p:cNvPr>
          <p:cNvSpPr txBox="1"/>
          <p:nvPr/>
        </p:nvSpPr>
        <p:spPr>
          <a:xfrm rot="18931463">
            <a:off x="3196957" y="4446657"/>
            <a:ext cx="51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DF1841-8B7A-474A-B3DA-4064DD4ED7AF}"/>
              </a:ext>
            </a:extLst>
          </p:cNvPr>
          <p:cNvSpPr txBox="1"/>
          <p:nvPr/>
        </p:nvSpPr>
        <p:spPr>
          <a:xfrm rot="222328">
            <a:off x="5626946" y="2103874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Tommy </a:t>
            </a:r>
            <a:r>
              <a:rPr lang="en-CA" dirty="0" err="1"/>
              <a:t>Hellfigre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1C2624-1D76-4608-9FE5-C98D0F60A045}"/>
              </a:ext>
            </a:extLst>
          </p:cNvPr>
          <p:cNvSpPr txBox="1"/>
          <p:nvPr/>
        </p:nvSpPr>
        <p:spPr>
          <a:xfrm rot="3137944">
            <a:off x="4408357" y="3790023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Outer Armour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2D49BA-6418-476F-ADD5-5BAD906CED5A}"/>
              </a:ext>
            </a:extLst>
          </p:cNvPr>
          <p:cNvSpPr txBox="1"/>
          <p:nvPr/>
        </p:nvSpPr>
        <p:spPr>
          <a:xfrm rot="19312057">
            <a:off x="1341479" y="2616548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Roughfitter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95EB3-A9F1-4E95-B5C5-AAD7C4BD2B1D}"/>
              </a:ext>
            </a:extLst>
          </p:cNvPr>
          <p:cNvSpPr txBox="1"/>
          <p:nvPr/>
        </p:nvSpPr>
        <p:spPr>
          <a:xfrm rot="798294">
            <a:off x="7410606" y="3518981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Sabretooth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E00E8-D5DA-4BBA-9628-B18E816C2674}"/>
              </a:ext>
            </a:extLst>
          </p:cNvPr>
          <p:cNvSpPr txBox="1"/>
          <p:nvPr/>
        </p:nvSpPr>
        <p:spPr>
          <a:xfrm rot="21352801">
            <a:off x="7834523" y="5084042"/>
            <a:ext cx="62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TRex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6C46C4-CB57-45E6-851B-682C649C375F}"/>
              </a:ext>
            </a:extLst>
          </p:cNvPr>
          <p:cNvSpPr txBox="1"/>
          <p:nvPr/>
        </p:nvSpPr>
        <p:spPr>
          <a:xfrm rot="21296986">
            <a:off x="1942810" y="4250178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Raptor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DF132-B870-4686-AE2D-5B4A18043EF0}"/>
              </a:ext>
            </a:extLst>
          </p:cNvPr>
          <p:cNvSpPr txBox="1"/>
          <p:nvPr/>
        </p:nvSpPr>
        <p:spPr>
          <a:xfrm rot="20967041">
            <a:off x="10662083" y="5573390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AAFED-B5D9-4E85-8812-0ACE3AF25335}"/>
              </a:ext>
            </a:extLst>
          </p:cNvPr>
          <p:cNvSpPr txBox="1"/>
          <p:nvPr/>
        </p:nvSpPr>
        <p:spPr>
          <a:xfrm rot="2304825">
            <a:off x="8953135" y="770181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woolley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4B2061-2E7D-4E7D-9BA0-3F00FB0931CE}"/>
              </a:ext>
            </a:extLst>
          </p:cNvPr>
          <p:cNvSpPr txBox="1"/>
          <p:nvPr/>
        </p:nvSpPr>
        <p:spPr>
          <a:xfrm rot="20932488">
            <a:off x="734339" y="5977671"/>
            <a:ext cx="68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lizard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4D2C87-A75B-4CCF-9186-758EB7F784A4}"/>
              </a:ext>
            </a:extLst>
          </p:cNvPr>
          <p:cNvSpPr txBox="1"/>
          <p:nvPr/>
        </p:nvSpPr>
        <p:spPr>
          <a:xfrm>
            <a:off x="5626946" y="598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01193-26B9-4A2B-8113-226918D19F9B}"/>
              </a:ext>
            </a:extLst>
          </p:cNvPr>
          <p:cNvSpPr txBox="1"/>
          <p:nvPr/>
        </p:nvSpPr>
        <p:spPr>
          <a:xfrm>
            <a:off x="11186844" y="1131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3FF8FD-BC5C-4DAC-996B-08528443DA3D}"/>
              </a:ext>
            </a:extLst>
          </p:cNvPr>
          <p:cNvSpPr txBox="1"/>
          <p:nvPr/>
        </p:nvSpPr>
        <p:spPr>
          <a:xfrm>
            <a:off x="10909651" y="421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7E4D1-78FB-4772-8584-111048E2559D}"/>
              </a:ext>
            </a:extLst>
          </p:cNvPr>
          <p:cNvSpPr txBox="1"/>
          <p:nvPr/>
        </p:nvSpPr>
        <p:spPr>
          <a:xfrm>
            <a:off x="3229657" y="181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EB3A06-1649-44A0-9D97-85DA0DA4FE93}"/>
              </a:ext>
            </a:extLst>
          </p:cNvPr>
          <p:cNvSpPr txBox="1"/>
          <p:nvPr/>
        </p:nvSpPr>
        <p:spPr>
          <a:xfrm>
            <a:off x="2646707" y="3703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AA8264-AF78-4AFA-AB12-62E95CC159F8}"/>
              </a:ext>
            </a:extLst>
          </p:cNvPr>
          <p:cNvSpPr txBox="1"/>
          <p:nvPr/>
        </p:nvSpPr>
        <p:spPr>
          <a:xfrm rot="21268355">
            <a:off x="8097476" y="6157514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broadleaf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21FCD4-FA0A-430B-97C1-9C6B5052ADC0}"/>
              </a:ext>
            </a:extLst>
          </p:cNvPr>
          <p:cNvSpPr txBox="1"/>
          <p:nvPr/>
        </p:nvSpPr>
        <p:spPr>
          <a:xfrm>
            <a:off x="7171956" y="4561265"/>
            <a:ext cx="13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velociraptor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069ADC-F192-4ABD-A950-664483B3782F}"/>
              </a:ext>
            </a:extLst>
          </p:cNvPr>
          <p:cNvSpPr txBox="1"/>
          <p:nvPr/>
        </p:nvSpPr>
        <p:spPr>
          <a:xfrm>
            <a:off x="6482020" y="181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AD965B-1197-44CD-BD50-2DF7B1B054F0}"/>
              </a:ext>
            </a:extLst>
          </p:cNvPr>
          <p:cNvSpPr txBox="1"/>
          <p:nvPr/>
        </p:nvSpPr>
        <p:spPr>
          <a:xfrm>
            <a:off x="8897729" y="3267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88974D-A397-4860-A9AD-BA0968B47620}"/>
              </a:ext>
            </a:extLst>
          </p:cNvPr>
          <p:cNvSpPr txBox="1"/>
          <p:nvPr/>
        </p:nvSpPr>
        <p:spPr>
          <a:xfrm>
            <a:off x="209861" y="180360"/>
            <a:ext cx="332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Raw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DB2B48-04EB-4834-9861-1E17A5E79065}"/>
              </a:ext>
            </a:extLst>
          </p:cNvPr>
          <p:cNvSpPr txBox="1"/>
          <p:nvPr/>
        </p:nvSpPr>
        <p:spPr>
          <a:xfrm rot="21109271">
            <a:off x="104461" y="1753014"/>
            <a:ext cx="18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57 Granite Quarry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0108A8-6977-44F5-AB77-B77D18C85497}"/>
              </a:ext>
            </a:extLst>
          </p:cNvPr>
          <p:cNvSpPr txBox="1"/>
          <p:nvPr/>
        </p:nvSpPr>
        <p:spPr>
          <a:xfrm rot="21131058">
            <a:off x="4029232" y="449756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D6G3R9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8A3562-C37E-4194-AB27-4B87B28DBB9C}"/>
              </a:ext>
            </a:extLst>
          </p:cNvPr>
          <p:cNvSpPr txBox="1"/>
          <p:nvPr/>
        </p:nvSpPr>
        <p:spPr>
          <a:xfrm rot="342817">
            <a:off x="10094054" y="2456035"/>
            <a:ext cx="16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Village of Shale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C1FBBA-1DDE-44CB-9257-D3E3CB75889C}"/>
              </a:ext>
            </a:extLst>
          </p:cNvPr>
          <p:cNvSpPr txBox="1"/>
          <p:nvPr/>
        </p:nvSpPr>
        <p:spPr>
          <a:xfrm rot="20957943">
            <a:off x="9700618" y="4996743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 Volcano View Road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0E604C-933B-4D28-B320-6226AAF80742}"/>
              </a:ext>
            </a:extLst>
          </p:cNvPr>
          <p:cNvSpPr txBox="1"/>
          <p:nvPr/>
        </p:nvSpPr>
        <p:spPr>
          <a:xfrm rot="21131058">
            <a:off x="2898304" y="3188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D8E4H1</a:t>
            </a:r>
          </a:p>
        </p:txBody>
      </p:sp>
    </p:spTree>
    <p:extLst>
      <p:ext uri="{BB962C8B-B14F-4D97-AF65-F5344CB8AC3E}">
        <p14:creationId xmlns:p14="http://schemas.microsoft.com/office/powerpoint/2010/main" val="123954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EB4AAE9-49B6-4148-8733-11A4CF8530DD}"/>
              </a:ext>
            </a:extLst>
          </p:cNvPr>
          <p:cNvSpPr txBox="1"/>
          <p:nvPr/>
        </p:nvSpPr>
        <p:spPr>
          <a:xfrm rot="20648984">
            <a:off x="3249019" y="764498"/>
            <a:ext cx="20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235 Sandstone 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86F34-B8AC-4273-B33E-77DD6795FBB4}"/>
              </a:ext>
            </a:extLst>
          </p:cNvPr>
          <p:cNvSpPr txBox="1"/>
          <p:nvPr/>
        </p:nvSpPr>
        <p:spPr>
          <a:xfrm rot="491674">
            <a:off x="5126636" y="5061253"/>
            <a:ext cx="20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247 Sandstone 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477A8-D263-49FC-8A59-BE45962FE3C6}"/>
              </a:ext>
            </a:extLst>
          </p:cNvPr>
          <p:cNvSpPr txBox="1"/>
          <p:nvPr/>
        </p:nvSpPr>
        <p:spPr>
          <a:xfrm rot="16612812">
            <a:off x="8163250" y="1753086"/>
            <a:ext cx="148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Bedrock 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669B43-99A7-45D0-A464-62D50B875BCA}"/>
              </a:ext>
            </a:extLst>
          </p:cNvPr>
          <p:cNvSpPr txBox="1"/>
          <p:nvPr/>
        </p:nvSpPr>
        <p:spPr>
          <a:xfrm>
            <a:off x="9620207" y="28698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D5K1N5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C6AB-2450-4965-9B73-AA6EF7300F19}"/>
              </a:ext>
            </a:extLst>
          </p:cNvPr>
          <p:cNvSpPr txBox="1"/>
          <p:nvPr/>
        </p:nvSpPr>
        <p:spPr>
          <a:xfrm rot="4768305">
            <a:off x="899017" y="4899759"/>
            <a:ext cx="99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CANADA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88974D-A397-4860-A9AD-BA0968B47620}"/>
              </a:ext>
            </a:extLst>
          </p:cNvPr>
          <p:cNvSpPr txBox="1"/>
          <p:nvPr/>
        </p:nvSpPr>
        <p:spPr>
          <a:xfrm>
            <a:off x="209861" y="180360"/>
            <a:ext cx="332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Address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DB2B48-04EB-4834-9861-1E17A5E79065}"/>
              </a:ext>
            </a:extLst>
          </p:cNvPr>
          <p:cNvSpPr txBox="1"/>
          <p:nvPr/>
        </p:nvSpPr>
        <p:spPr>
          <a:xfrm rot="21109271">
            <a:off x="104461" y="1753014"/>
            <a:ext cx="18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57 Granite Quarry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0108A8-6977-44F5-AB77-B77D18C85497}"/>
              </a:ext>
            </a:extLst>
          </p:cNvPr>
          <p:cNvSpPr txBox="1"/>
          <p:nvPr/>
        </p:nvSpPr>
        <p:spPr>
          <a:xfrm rot="21131058">
            <a:off x="4029232" y="449756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D6G3R9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8A3562-C37E-4194-AB27-4B87B28DBB9C}"/>
              </a:ext>
            </a:extLst>
          </p:cNvPr>
          <p:cNvSpPr txBox="1"/>
          <p:nvPr/>
        </p:nvSpPr>
        <p:spPr>
          <a:xfrm rot="342817">
            <a:off x="10094055" y="2515996"/>
            <a:ext cx="16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Village of Shale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C1FBBA-1DDE-44CB-9257-D3E3CB75889C}"/>
              </a:ext>
            </a:extLst>
          </p:cNvPr>
          <p:cNvSpPr txBox="1"/>
          <p:nvPr/>
        </p:nvSpPr>
        <p:spPr>
          <a:xfrm rot="20957943">
            <a:off x="9700618" y="4996743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 Volcano View Road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0E604C-933B-4D28-B320-6226AAF80742}"/>
              </a:ext>
            </a:extLst>
          </p:cNvPr>
          <p:cNvSpPr txBox="1"/>
          <p:nvPr/>
        </p:nvSpPr>
        <p:spPr>
          <a:xfrm rot="21131058">
            <a:off x="2898304" y="3188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D8E4H1</a:t>
            </a:r>
          </a:p>
        </p:txBody>
      </p:sp>
    </p:spTree>
    <p:extLst>
      <p:ext uri="{BB962C8B-B14F-4D97-AF65-F5344CB8AC3E}">
        <p14:creationId xmlns:p14="http://schemas.microsoft.com/office/powerpoint/2010/main" val="151870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D0BD64-159A-4129-9112-04572AFAF260}"/>
              </a:ext>
            </a:extLst>
          </p:cNvPr>
          <p:cNvGrpSpPr/>
          <p:nvPr/>
        </p:nvGrpSpPr>
        <p:grpSpPr>
          <a:xfrm>
            <a:off x="1443452" y="2230877"/>
            <a:ext cx="2803332" cy="1200329"/>
            <a:chOff x="6803270" y="1304144"/>
            <a:chExt cx="280333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80AE17-3405-4ED2-B35A-2639EC293992}"/>
                </a:ext>
              </a:extLst>
            </p:cNvPr>
            <p:cNvSpPr txBox="1"/>
            <p:nvPr/>
          </p:nvSpPr>
          <p:spPr>
            <a:xfrm>
              <a:off x="6803270" y="1304144"/>
              <a:ext cx="132350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/>
                <a:t>addr_line1</a:t>
              </a:r>
            </a:p>
            <a:p>
              <a:pPr algn="r"/>
              <a:r>
                <a:rPr lang="en-CA" dirty="0" err="1"/>
                <a:t>city_name</a:t>
              </a:r>
              <a:endParaRPr lang="en-CA" dirty="0"/>
            </a:p>
            <a:p>
              <a:pPr algn="r"/>
              <a:r>
                <a:rPr lang="en-CA" dirty="0"/>
                <a:t>country</a:t>
              </a:r>
            </a:p>
            <a:p>
              <a:pPr algn="r"/>
              <a:r>
                <a:rPr lang="en-CA" dirty="0" err="1"/>
                <a:t>postal_code</a:t>
              </a:r>
              <a:endParaRPr lang="en-CA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7D70D1-3C1E-4D6B-9996-AE1A1FF5B74E}"/>
                </a:ext>
              </a:extLst>
            </p:cNvPr>
            <p:cNvSpPr txBox="1"/>
            <p:nvPr/>
          </p:nvSpPr>
          <p:spPr>
            <a:xfrm>
              <a:off x="8137161" y="1304144"/>
              <a:ext cx="1469441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Character(64)</a:t>
              </a:r>
            </a:p>
            <a:p>
              <a:r>
                <a:rPr lang="en-CA" dirty="0"/>
                <a:t>Character(64)</a:t>
              </a:r>
            </a:p>
            <a:p>
              <a:r>
                <a:rPr lang="en-CA" dirty="0"/>
                <a:t>Character(24)</a:t>
              </a:r>
            </a:p>
            <a:p>
              <a:r>
                <a:rPr lang="en-CA" dirty="0"/>
                <a:t>Character(12)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F58A217-AFA0-4053-8E97-3101856E11A1}"/>
              </a:ext>
            </a:extLst>
          </p:cNvPr>
          <p:cNvSpPr/>
          <p:nvPr/>
        </p:nvSpPr>
        <p:spPr>
          <a:xfrm rot="822205">
            <a:off x="5456311" y="1301193"/>
            <a:ext cx="603201" cy="42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88CF72-0C08-4322-84D1-60182EED267D}"/>
              </a:ext>
            </a:extLst>
          </p:cNvPr>
          <p:cNvSpPr/>
          <p:nvPr/>
        </p:nvSpPr>
        <p:spPr>
          <a:xfrm rot="20625536">
            <a:off x="4408954" y="2201748"/>
            <a:ext cx="1713371" cy="42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816318B-28F7-4868-9354-0EA524059F58}"/>
              </a:ext>
            </a:extLst>
          </p:cNvPr>
          <p:cNvSpPr/>
          <p:nvPr/>
        </p:nvSpPr>
        <p:spPr>
          <a:xfrm rot="5400000">
            <a:off x="8353916" y="2969541"/>
            <a:ext cx="1006154" cy="9233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CB689-2AD9-4154-9FAA-7CEE6F33F5E6}"/>
              </a:ext>
            </a:extLst>
          </p:cNvPr>
          <p:cNvSpPr txBox="1"/>
          <p:nvPr/>
        </p:nvSpPr>
        <p:spPr>
          <a:xfrm>
            <a:off x="6534607" y="3200373"/>
            <a:ext cx="492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We also need a unique identifier!!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B33F1-2036-4316-845C-585189788DE8}"/>
              </a:ext>
            </a:extLst>
          </p:cNvPr>
          <p:cNvSpPr txBox="1"/>
          <p:nvPr/>
        </p:nvSpPr>
        <p:spPr>
          <a:xfrm>
            <a:off x="544507" y="4657796"/>
            <a:ext cx="4135033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The Candidate unique identifiers?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is no other good candidate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 let us create a unique identifier, </a:t>
            </a:r>
            <a:r>
              <a:rPr lang="en-CA" b="1" dirty="0" err="1"/>
              <a:t>address_id</a:t>
            </a:r>
            <a:r>
              <a:rPr lang="en-CA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BDF87C-4D32-4724-A2CF-96544587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3" y="855383"/>
            <a:ext cx="5236110" cy="1086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C2866C-D8F5-46C3-95FF-31A28FC0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35753"/>
            <a:ext cx="5907091" cy="1444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8B7543-009B-4234-A1B8-C922C114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469" y="4023100"/>
            <a:ext cx="6866800" cy="13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6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0F10387-3434-4A71-8DD0-C7525E6F91D1}"/>
              </a:ext>
            </a:extLst>
          </p:cNvPr>
          <p:cNvGrpSpPr/>
          <p:nvPr/>
        </p:nvGrpSpPr>
        <p:grpSpPr>
          <a:xfrm>
            <a:off x="675529" y="4405744"/>
            <a:ext cx="3066611" cy="1477328"/>
            <a:chOff x="6654959" y="1304144"/>
            <a:chExt cx="3066611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7691A4-BE11-40CC-B8EB-B112FEBFB230}"/>
                </a:ext>
              </a:extLst>
            </p:cNvPr>
            <p:cNvSpPr txBox="1"/>
            <p:nvPr/>
          </p:nvSpPr>
          <p:spPr>
            <a:xfrm>
              <a:off x="6654959" y="1304144"/>
              <a:ext cx="148220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 err="1"/>
                <a:t>address_id</a:t>
              </a:r>
              <a:endParaRPr lang="en-CA" dirty="0"/>
            </a:p>
            <a:p>
              <a:pPr algn="r"/>
              <a:r>
                <a:rPr lang="en-CA" dirty="0"/>
                <a:t>addr_line1</a:t>
              </a:r>
            </a:p>
            <a:p>
              <a:pPr algn="r"/>
              <a:r>
                <a:rPr lang="en-CA" dirty="0" err="1"/>
                <a:t>city_name</a:t>
              </a:r>
              <a:endParaRPr lang="en-CA" dirty="0"/>
            </a:p>
            <a:p>
              <a:pPr algn="r"/>
              <a:r>
                <a:rPr lang="en-CA" dirty="0"/>
                <a:t>country</a:t>
              </a:r>
            </a:p>
            <a:p>
              <a:pPr algn="r"/>
              <a:r>
                <a:rPr lang="en-CA" dirty="0"/>
                <a:t>   </a:t>
              </a:r>
              <a:r>
                <a:rPr lang="en-CA" dirty="0" err="1"/>
                <a:t>postal_code</a:t>
              </a:r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B8FB26-B5E1-4BEB-839E-5C4D726610B1}"/>
                </a:ext>
              </a:extLst>
            </p:cNvPr>
            <p:cNvSpPr txBox="1"/>
            <p:nvPr/>
          </p:nvSpPr>
          <p:spPr>
            <a:xfrm>
              <a:off x="8137161" y="1304144"/>
              <a:ext cx="1584409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Integer</a:t>
              </a:r>
            </a:p>
            <a:p>
              <a:r>
                <a:rPr lang="en-CA" dirty="0"/>
                <a:t>Character(64)</a:t>
              </a:r>
            </a:p>
            <a:p>
              <a:r>
                <a:rPr lang="en-CA" dirty="0"/>
                <a:t>Character(64)</a:t>
              </a:r>
            </a:p>
            <a:p>
              <a:r>
                <a:rPr lang="en-CA" dirty="0"/>
                <a:t>Character(24)</a:t>
              </a:r>
            </a:p>
            <a:p>
              <a:r>
                <a:rPr lang="en-CA" dirty="0"/>
                <a:t>Character(12)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684FBC-A665-4C35-A323-97C9AE219778}"/>
              </a:ext>
            </a:extLst>
          </p:cNvPr>
          <p:cNvSpPr txBox="1"/>
          <p:nvPr/>
        </p:nvSpPr>
        <p:spPr>
          <a:xfrm>
            <a:off x="675530" y="4036412"/>
            <a:ext cx="30666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Addresses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86750-E720-4FDE-A71A-59A76F8E623C}"/>
              </a:ext>
            </a:extLst>
          </p:cNvPr>
          <p:cNvGrpSpPr/>
          <p:nvPr/>
        </p:nvGrpSpPr>
        <p:grpSpPr>
          <a:xfrm>
            <a:off x="684184" y="1859339"/>
            <a:ext cx="3057953" cy="1569661"/>
            <a:chOff x="1976489" y="1582340"/>
            <a:chExt cx="3057953" cy="15696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745CD7-125D-4C50-93AC-D819A304F465}"/>
                </a:ext>
              </a:extLst>
            </p:cNvPr>
            <p:cNvGrpSpPr/>
            <p:nvPr/>
          </p:nvGrpSpPr>
          <p:grpSpPr>
            <a:xfrm>
              <a:off x="1976490" y="1951672"/>
              <a:ext cx="3057952" cy="1200329"/>
              <a:chOff x="6665669" y="1304144"/>
              <a:chExt cx="3057952" cy="120032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9E051-1889-421F-99D6-7805E95FA182}"/>
                  </a:ext>
                </a:extLst>
              </p:cNvPr>
              <p:cNvSpPr txBox="1"/>
              <p:nvPr/>
            </p:nvSpPr>
            <p:spPr>
              <a:xfrm>
                <a:off x="6665669" y="1304144"/>
                <a:ext cx="146110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dirty="0" err="1"/>
                  <a:t>person_id</a:t>
                </a:r>
                <a:endParaRPr lang="en-CA" dirty="0"/>
              </a:p>
              <a:p>
                <a:pPr algn="r"/>
                <a:r>
                  <a:rPr lang="en-CA" dirty="0" err="1"/>
                  <a:t>first_name</a:t>
                </a:r>
                <a:endParaRPr lang="en-CA" dirty="0"/>
              </a:p>
              <a:p>
                <a:pPr algn="r"/>
                <a:r>
                  <a:rPr lang="en-CA" dirty="0" err="1"/>
                  <a:t>last_name</a:t>
                </a:r>
                <a:endParaRPr lang="en-CA" dirty="0"/>
              </a:p>
              <a:p>
                <a:pPr algn="r"/>
                <a:r>
                  <a:rPr lang="en-CA" dirty="0"/>
                  <a:t>email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41ADE2-7C09-4FC1-973F-F5E8E1174D94}"/>
                  </a:ext>
                </a:extLst>
              </p:cNvPr>
              <p:cNvSpPr txBox="1"/>
              <p:nvPr/>
            </p:nvSpPr>
            <p:spPr>
              <a:xfrm>
                <a:off x="8137161" y="1304144"/>
                <a:ext cx="158646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Integer</a:t>
                </a:r>
              </a:p>
              <a:p>
                <a:r>
                  <a:rPr lang="en-CA" dirty="0"/>
                  <a:t>Character(32)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Character(200)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70C3A-6057-4F44-A5F0-B4BB81DB7A4D}"/>
                </a:ext>
              </a:extLst>
            </p:cNvPr>
            <p:cNvSpPr txBox="1"/>
            <p:nvPr/>
          </p:nvSpPr>
          <p:spPr>
            <a:xfrm>
              <a:off x="1976489" y="1582340"/>
              <a:ext cx="305795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People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440C90-C75E-4571-B0F9-BCCD3A8B466A}"/>
              </a:ext>
            </a:extLst>
          </p:cNvPr>
          <p:cNvSpPr txBox="1"/>
          <p:nvPr/>
        </p:nvSpPr>
        <p:spPr>
          <a:xfrm>
            <a:off x="200980" y="384596"/>
            <a:ext cx="628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The Many to Many Relationship     (M:M)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23F7-C542-4BE6-AA41-149EDA4FFB4E}"/>
              </a:ext>
            </a:extLst>
          </p:cNvPr>
          <p:cNvSpPr txBox="1"/>
          <p:nvPr/>
        </p:nvSpPr>
        <p:spPr>
          <a:xfrm>
            <a:off x="200980" y="974928"/>
            <a:ext cx="1222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person can be associated with Many different addresses. And an address can be occupied by Many different people.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FE906-97F2-422A-9489-3E394BA84B35}"/>
              </a:ext>
            </a:extLst>
          </p:cNvPr>
          <p:cNvSpPr txBox="1"/>
          <p:nvPr/>
        </p:nvSpPr>
        <p:spPr>
          <a:xfrm>
            <a:off x="5114817" y="2988942"/>
            <a:ext cx="57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How can we set the relationship between these two entities (tables)?</a:t>
            </a:r>
          </a:p>
        </p:txBody>
      </p:sp>
    </p:spTree>
    <p:extLst>
      <p:ext uri="{BB962C8B-B14F-4D97-AF65-F5344CB8AC3E}">
        <p14:creationId xmlns:p14="http://schemas.microsoft.com/office/powerpoint/2010/main" val="41505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9AB9A-910E-495E-8B79-ED02D467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6" y="1504949"/>
            <a:ext cx="11938777" cy="2392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7291A-903F-4163-8D8B-407A1B97AB1B}"/>
              </a:ext>
            </a:extLst>
          </p:cNvPr>
          <p:cNvSpPr txBox="1"/>
          <p:nvPr/>
        </p:nvSpPr>
        <p:spPr>
          <a:xfrm>
            <a:off x="618093" y="4377128"/>
            <a:ext cx="1066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We can’t just add each reciprocal PRIMARY KEY (PK) to each others table as a FOREIGN KEY (FK).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It creates trouble with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It breaks rules for duplicate primary key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217B5-C2B4-4C94-864F-DE53928819B3}"/>
              </a:ext>
            </a:extLst>
          </p:cNvPr>
          <p:cNvSpPr txBox="1"/>
          <p:nvPr/>
        </p:nvSpPr>
        <p:spPr>
          <a:xfrm>
            <a:off x="400726" y="113561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74A4-BAFF-459C-B98E-1F683CB4D4D3}"/>
              </a:ext>
            </a:extLst>
          </p:cNvPr>
          <p:cNvSpPr txBox="1"/>
          <p:nvPr/>
        </p:nvSpPr>
        <p:spPr>
          <a:xfrm>
            <a:off x="7002904" y="113561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0B3CD-1609-4135-882C-95551D8351C5}"/>
              </a:ext>
            </a:extLst>
          </p:cNvPr>
          <p:cNvSpPr txBox="1"/>
          <p:nvPr/>
        </p:nvSpPr>
        <p:spPr>
          <a:xfrm>
            <a:off x="7934792" y="11356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BCACD-9327-4450-AD76-E4364B90AA47}"/>
              </a:ext>
            </a:extLst>
          </p:cNvPr>
          <p:cNvSpPr txBox="1"/>
          <p:nvPr/>
        </p:nvSpPr>
        <p:spPr>
          <a:xfrm>
            <a:off x="1332614" y="11356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136C3-94EA-4785-8F29-10BEEC024757}"/>
              </a:ext>
            </a:extLst>
          </p:cNvPr>
          <p:cNvSpPr txBox="1"/>
          <p:nvPr/>
        </p:nvSpPr>
        <p:spPr>
          <a:xfrm>
            <a:off x="107167" y="763097"/>
            <a:ext cx="148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346B1-69CA-4D50-9C94-D3D765E69AA4}"/>
              </a:ext>
            </a:extLst>
          </p:cNvPr>
          <p:cNvSpPr txBox="1"/>
          <p:nvPr/>
        </p:nvSpPr>
        <p:spPr>
          <a:xfrm>
            <a:off x="6693812" y="794430"/>
            <a:ext cx="105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20635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AFA75-27F9-4772-A5C2-EDE14F9D44D1}"/>
              </a:ext>
            </a:extLst>
          </p:cNvPr>
          <p:cNvSpPr txBox="1"/>
          <p:nvPr/>
        </p:nvSpPr>
        <p:spPr>
          <a:xfrm>
            <a:off x="314793" y="1034321"/>
            <a:ext cx="109428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Many-to-Many is used to relate many records in the table A with many records in the table B. A record ('parent') in Table A can have many matching records ('children') in Table B, and a record ('child') in Table B can have many matching records ('parents') in Table A.</a:t>
            </a:r>
          </a:p>
          <a:p>
            <a:endParaRPr lang="en-GB" sz="2800" dirty="0"/>
          </a:p>
          <a:p>
            <a:r>
              <a:rPr lang="en-GB" sz="2800" dirty="0"/>
              <a:t>It is the hardest relationship to understand and it is not correct. By breaking it into two one-to-many relationships and creating a new (junction/link) table to stand between the two existing tables will enable correct and appropriate relationship setting.</a:t>
            </a:r>
          </a:p>
          <a:p>
            <a:endParaRPr lang="en-GB" sz="2800" dirty="0"/>
          </a:p>
          <a:p>
            <a:r>
              <a:rPr lang="en-GB" sz="2800" dirty="0"/>
              <a:t>A many-to-many relationship is really two one-to-many relationships with a junction/link table.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F66DD-1F5B-4472-B8CC-49FC211EB8BF}"/>
              </a:ext>
            </a:extLst>
          </p:cNvPr>
          <p:cNvSpPr txBox="1"/>
          <p:nvPr/>
        </p:nvSpPr>
        <p:spPr>
          <a:xfrm>
            <a:off x="314793" y="376034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/>
              <a:t>Many to Many (M:M)</a:t>
            </a:r>
          </a:p>
        </p:txBody>
      </p:sp>
    </p:spTree>
    <p:extLst>
      <p:ext uri="{BB962C8B-B14F-4D97-AF65-F5344CB8AC3E}">
        <p14:creationId xmlns:p14="http://schemas.microsoft.com/office/powerpoint/2010/main" val="286232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BE0C72-3E6B-48FE-BFD4-975157323889}"/>
              </a:ext>
            </a:extLst>
          </p:cNvPr>
          <p:cNvGrpSpPr/>
          <p:nvPr/>
        </p:nvGrpSpPr>
        <p:grpSpPr>
          <a:xfrm>
            <a:off x="8503016" y="2154409"/>
            <a:ext cx="3066611" cy="1846660"/>
            <a:chOff x="675529" y="4036412"/>
            <a:chExt cx="3066611" cy="18466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10387-3434-4A71-8DD0-C7525E6F91D1}"/>
                </a:ext>
              </a:extLst>
            </p:cNvPr>
            <p:cNvGrpSpPr/>
            <p:nvPr/>
          </p:nvGrpSpPr>
          <p:grpSpPr>
            <a:xfrm>
              <a:off x="675529" y="4405744"/>
              <a:ext cx="3066611" cy="1477328"/>
              <a:chOff x="6654959" y="1304144"/>
              <a:chExt cx="3066611" cy="147732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691A4-BE11-40CC-B8EB-B112FEBFB230}"/>
                  </a:ext>
                </a:extLst>
              </p:cNvPr>
              <p:cNvSpPr txBox="1"/>
              <p:nvPr/>
            </p:nvSpPr>
            <p:spPr>
              <a:xfrm>
                <a:off x="6654959" y="1304144"/>
                <a:ext cx="1482202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CA" b="1" dirty="0" err="1">
                    <a:solidFill>
                      <a:srgbClr val="7030A0"/>
                    </a:solidFill>
                  </a:rPr>
                  <a:t>address_id</a:t>
                </a:r>
                <a:endParaRPr lang="en-CA" b="1" dirty="0">
                  <a:solidFill>
                    <a:srgbClr val="7030A0"/>
                  </a:solidFill>
                </a:endParaRPr>
              </a:p>
              <a:p>
                <a:pPr algn="r"/>
                <a:r>
                  <a:rPr lang="en-CA" dirty="0"/>
                  <a:t>addr_line1</a:t>
                </a:r>
              </a:p>
              <a:p>
                <a:pPr algn="r"/>
                <a:r>
                  <a:rPr lang="en-CA" dirty="0" err="1"/>
                  <a:t>city_name</a:t>
                </a:r>
                <a:endParaRPr lang="en-CA" dirty="0"/>
              </a:p>
              <a:p>
                <a:pPr algn="r"/>
                <a:r>
                  <a:rPr lang="en-CA" dirty="0"/>
                  <a:t>country</a:t>
                </a:r>
              </a:p>
              <a:p>
                <a:pPr algn="r"/>
                <a:r>
                  <a:rPr lang="en-CA" dirty="0"/>
                  <a:t>   </a:t>
                </a:r>
                <a:r>
                  <a:rPr lang="en-CA" dirty="0" err="1"/>
                  <a:t>postal_code</a:t>
                </a:r>
                <a:endParaRPr lang="en-CA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8FB26-B5E1-4BEB-839E-5C4D726610B1}"/>
                  </a:ext>
                </a:extLst>
              </p:cNvPr>
              <p:cNvSpPr txBox="1"/>
              <p:nvPr/>
            </p:nvSpPr>
            <p:spPr>
              <a:xfrm>
                <a:off x="8137161" y="1304144"/>
                <a:ext cx="1584409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Integer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Character(24)</a:t>
                </a:r>
              </a:p>
              <a:p>
                <a:r>
                  <a:rPr lang="en-CA" dirty="0"/>
                  <a:t>Character(12)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684FBC-A665-4C35-A323-97C9AE219778}"/>
                </a:ext>
              </a:extLst>
            </p:cNvPr>
            <p:cNvSpPr txBox="1"/>
            <p:nvPr/>
          </p:nvSpPr>
          <p:spPr>
            <a:xfrm>
              <a:off x="675530" y="4036412"/>
              <a:ext cx="30666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Addresses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86750-E720-4FDE-A71A-59A76F8E623C}"/>
              </a:ext>
            </a:extLst>
          </p:cNvPr>
          <p:cNvGrpSpPr/>
          <p:nvPr/>
        </p:nvGrpSpPr>
        <p:grpSpPr>
          <a:xfrm>
            <a:off x="595619" y="1859339"/>
            <a:ext cx="3057953" cy="1569661"/>
            <a:chOff x="1976489" y="1582340"/>
            <a:chExt cx="3057953" cy="15696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745CD7-125D-4C50-93AC-D819A304F465}"/>
                </a:ext>
              </a:extLst>
            </p:cNvPr>
            <p:cNvGrpSpPr/>
            <p:nvPr/>
          </p:nvGrpSpPr>
          <p:grpSpPr>
            <a:xfrm>
              <a:off x="1976490" y="1951672"/>
              <a:ext cx="3057952" cy="1200329"/>
              <a:chOff x="6665669" y="1304144"/>
              <a:chExt cx="3057952" cy="120032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C9E051-1889-421F-99D6-7805E95FA182}"/>
                  </a:ext>
                </a:extLst>
              </p:cNvPr>
              <p:cNvSpPr txBox="1"/>
              <p:nvPr/>
            </p:nvSpPr>
            <p:spPr>
              <a:xfrm>
                <a:off x="6665669" y="1304144"/>
                <a:ext cx="146110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b="1" dirty="0" err="1">
                    <a:solidFill>
                      <a:schemeClr val="accent5">
                        <a:lumMod val="50000"/>
                      </a:schemeClr>
                    </a:solidFill>
                  </a:rPr>
                  <a:t>person_id</a:t>
                </a:r>
                <a:endParaRPr lang="en-CA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algn="r"/>
                <a:r>
                  <a:rPr lang="en-CA" dirty="0" err="1"/>
                  <a:t>first_name</a:t>
                </a:r>
                <a:endParaRPr lang="en-CA" dirty="0"/>
              </a:p>
              <a:p>
                <a:pPr algn="r"/>
                <a:r>
                  <a:rPr lang="en-CA" dirty="0" err="1"/>
                  <a:t>last_name</a:t>
                </a:r>
                <a:endParaRPr lang="en-CA" dirty="0"/>
              </a:p>
              <a:p>
                <a:pPr algn="r"/>
                <a:r>
                  <a:rPr lang="en-CA" dirty="0"/>
                  <a:t>email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41ADE2-7C09-4FC1-973F-F5E8E1174D94}"/>
                  </a:ext>
                </a:extLst>
              </p:cNvPr>
              <p:cNvSpPr txBox="1"/>
              <p:nvPr/>
            </p:nvSpPr>
            <p:spPr>
              <a:xfrm>
                <a:off x="8137161" y="1304144"/>
                <a:ext cx="158646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Integer</a:t>
                </a:r>
              </a:p>
              <a:p>
                <a:r>
                  <a:rPr lang="en-CA" dirty="0"/>
                  <a:t>Character(32)</a:t>
                </a:r>
              </a:p>
              <a:p>
                <a:r>
                  <a:rPr lang="en-CA" dirty="0"/>
                  <a:t>Character(64)</a:t>
                </a:r>
              </a:p>
              <a:p>
                <a:r>
                  <a:rPr lang="en-CA" dirty="0"/>
                  <a:t>Character(200)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70C3A-6057-4F44-A5F0-B4BB81DB7A4D}"/>
                </a:ext>
              </a:extLst>
            </p:cNvPr>
            <p:cNvSpPr txBox="1"/>
            <p:nvPr/>
          </p:nvSpPr>
          <p:spPr>
            <a:xfrm>
              <a:off x="1976489" y="1582340"/>
              <a:ext cx="305795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People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440C90-C75E-4571-B0F9-BCCD3A8B466A}"/>
              </a:ext>
            </a:extLst>
          </p:cNvPr>
          <p:cNvSpPr txBox="1"/>
          <p:nvPr/>
        </p:nvSpPr>
        <p:spPr>
          <a:xfrm>
            <a:off x="200980" y="384596"/>
            <a:ext cx="628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The Many to Many Relationship     (M:M)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23F7-C542-4BE6-AA41-149EDA4FFB4E}"/>
              </a:ext>
            </a:extLst>
          </p:cNvPr>
          <p:cNvSpPr txBox="1"/>
          <p:nvPr/>
        </p:nvSpPr>
        <p:spPr>
          <a:xfrm>
            <a:off x="200980" y="974928"/>
            <a:ext cx="1222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person can be associated with Many different addresses. And an address can be occupied by Many different people.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E5B56-C77E-4967-A3E2-827BA4C21BC9}"/>
              </a:ext>
            </a:extLst>
          </p:cNvPr>
          <p:cNvGrpSpPr/>
          <p:nvPr/>
        </p:nvGrpSpPr>
        <p:grpSpPr>
          <a:xfrm>
            <a:off x="4691638" y="2228671"/>
            <a:ext cx="2713286" cy="923330"/>
            <a:chOff x="6865451" y="1304144"/>
            <a:chExt cx="2713286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7B3C13-825C-45D8-A78C-D4931C845AF2}"/>
                </a:ext>
              </a:extLst>
            </p:cNvPr>
            <p:cNvSpPr txBox="1"/>
            <p:nvPr/>
          </p:nvSpPr>
          <p:spPr>
            <a:xfrm>
              <a:off x="6865451" y="1304144"/>
              <a:ext cx="126132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CA" b="1" dirty="0" err="1">
                  <a:solidFill>
                    <a:schemeClr val="accent5">
                      <a:lumMod val="50000"/>
                    </a:schemeClr>
                  </a:solidFill>
                </a:rPr>
                <a:t>person_id</a:t>
              </a:r>
              <a:endParaRPr lang="en-CA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r"/>
              <a:r>
                <a:rPr lang="en-CA" b="1" dirty="0" err="1">
                  <a:solidFill>
                    <a:srgbClr val="7030A0"/>
                  </a:solidFill>
                </a:rPr>
                <a:t>address_id</a:t>
              </a:r>
              <a:endParaRPr lang="en-CA" b="1" dirty="0">
                <a:solidFill>
                  <a:srgbClr val="7030A0"/>
                </a:solidFill>
              </a:endParaRPr>
            </a:p>
            <a:p>
              <a:pPr algn="r"/>
              <a:r>
                <a:rPr lang="en-CA" dirty="0" err="1"/>
                <a:t>addr_type</a:t>
              </a:r>
              <a:endParaRPr lang="en-C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47A76C-DBF9-47FF-A2ED-541DA3DF544C}"/>
                </a:ext>
              </a:extLst>
            </p:cNvPr>
            <p:cNvSpPr txBox="1"/>
            <p:nvPr/>
          </p:nvSpPr>
          <p:spPr>
            <a:xfrm>
              <a:off x="8137161" y="1304144"/>
              <a:ext cx="144157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/>
                <a:t>Integer</a:t>
              </a:r>
            </a:p>
            <a:p>
              <a:r>
                <a:rPr lang="en-CA" dirty="0"/>
                <a:t>Integer</a:t>
              </a:r>
            </a:p>
            <a:p>
              <a:r>
                <a:rPr lang="en-CA" dirty="0"/>
                <a:t>Character(8)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D0FA59C-98A8-46AA-980B-9D6A39AC4EA5}"/>
              </a:ext>
            </a:extLst>
          </p:cNvPr>
          <p:cNvSpPr txBox="1"/>
          <p:nvPr/>
        </p:nvSpPr>
        <p:spPr>
          <a:xfrm>
            <a:off x="4691638" y="1859339"/>
            <a:ext cx="27132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 err="1"/>
              <a:t>people_xref_addresses</a:t>
            </a:r>
            <a:endParaRPr lang="en-CA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E20C7B-0244-461A-9441-AC7415F628A1}"/>
              </a:ext>
            </a:extLst>
          </p:cNvPr>
          <p:cNvCxnSpPr>
            <a:cxnSpLocks/>
          </p:cNvCxnSpPr>
          <p:nvPr/>
        </p:nvCxnSpPr>
        <p:spPr>
          <a:xfrm>
            <a:off x="2860342" y="2398426"/>
            <a:ext cx="1891322" cy="0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A953AD-507C-4D36-8147-96F94B0CF7AB}"/>
              </a:ext>
            </a:extLst>
          </p:cNvPr>
          <p:cNvCxnSpPr>
            <a:cxnSpLocks/>
          </p:cNvCxnSpPr>
          <p:nvPr/>
        </p:nvCxnSpPr>
        <p:spPr>
          <a:xfrm>
            <a:off x="6822186" y="2683948"/>
            <a:ext cx="1891322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EA9DAA0-683B-46D6-8384-C6120D77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47" y="4420792"/>
            <a:ext cx="4087627" cy="2027197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67B1E8-F548-4EB1-AE0B-F44DA44B5367}"/>
              </a:ext>
            </a:extLst>
          </p:cNvPr>
          <p:cNvSpPr/>
          <p:nvPr/>
        </p:nvSpPr>
        <p:spPr>
          <a:xfrm rot="5400000">
            <a:off x="5449883" y="3350131"/>
            <a:ext cx="1006154" cy="9233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96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16E4B5-4943-44D7-8ECD-785AFCA5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12" y="1557726"/>
            <a:ext cx="6135075" cy="1227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D9DDE-9140-4477-8D6C-CD392292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01" y="1511244"/>
            <a:ext cx="5123142" cy="1957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4F4E1-5F42-4DAA-9DB5-D21D1F69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147" y="4420792"/>
            <a:ext cx="4087627" cy="20271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2BD6F9-74A5-4103-A0C1-E96965BFC82B}"/>
              </a:ext>
            </a:extLst>
          </p:cNvPr>
          <p:cNvCxnSpPr>
            <a:cxnSpLocks/>
          </p:cNvCxnSpPr>
          <p:nvPr/>
        </p:nvCxnSpPr>
        <p:spPr>
          <a:xfrm>
            <a:off x="1083114" y="1856755"/>
            <a:ext cx="3174093" cy="256403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A9893E-235A-45B0-ACBD-DBD48579D776}"/>
              </a:ext>
            </a:extLst>
          </p:cNvPr>
          <p:cNvCxnSpPr>
            <a:cxnSpLocks/>
          </p:cNvCxnSpPr>
          <p:nvPr/>
        </p:nvCxnSpPr>
        <p:spPr>
          <a:xfrm flipH="1">
            <a:off x="5771212" y="1893956"/>
            <a:ext cx="478363" cy="25268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C04620-0F84-42BF-A33D-2AB27F81C8E6}"/>
              </a:ext>
            </a:extLst>
          </p:cNvPr>
          <p:cNvGrpSpPr/>
          <p:nvPr/>
        </p:nvGrpSpPr>
        <p:grpSpPr>
          <a:xfrm>
            <a:off x="3184168" y="4033186"/>
            <a:ext cx="674558" cy="629587"/>
            <a:chOff x="9458793" y="3627620"/>
            <a:chExt cx="674558" cy="62958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3884D6-DBB1-4F39-B211-638F9D5BA6B8}"/>
                </a:ext>
              </a:extLst>
            </p:cNvPr>
            <p:cNvSpPr/>
            <p:nvPr/>
          </p:nvSpPr>
          <p:spPr>
            <a:xfrm>
              <a:off x="9458793" y="3627620"/>
              <a:ext cx="674558" cy="62958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599B78-5954-4E53-BAC9-7F0AD77D1AF1}"/>
                </a:ext>
              </a:extLst>
            </p:cNvPr>
            <p:cNvSpPr txBox="1"/>
            <p:nvPr/>
          </p:nvSpPr>
          <p:spPr>
            <a:xfrm>
              <a:off x="9559636" y="3680803"/>
              <a:ext cx="55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accent1"/>
                  </a:solidFill>
                </a:rPr>
                <a:t>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F4BC8E-1FFA-4246-82F3-11ED15FAE188}"/>
              </a:ext>
            </a:extLst>
          </p:cNvPr>
          <p:cNvGrpSpPr/>
          <p:nvPr/>
        </p:nvGrpSpPr>
        <p:grpSpPr>
          <a:xfrm>
            <a:off x="6448616" y="1963636"/>
            <a:ext cx="674558" cy="629587"/>
            <a:chOff x="10405729" y="4257207"/>
            <a:chExt cx="674558" cy="62958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C87CC2-5494-4567-AEB0-423040606039}"/>
                </a:ext>
              </a:extLst>
            </p:cNvPr>
            <p:cNvSpPr/>
            <p:nvPr/>
          </p:nvSpPr>
          <p:spPr>
            <a:xfrm>
              <a:off x="10405729" y="4257207"/>
              <a:ext cx="674558" cy="62958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7E7613-D803-4E19-89F6-66BED9D179A0}"/>
                </a:ext>
              </a:extLst>
            </p:cNvPr>
            <p:cNvSpPr txBox="1"/>
            <p:nvPr/>
          </p:nvSpPr>
          <p:spPr>
            <a:xfrm>
              <a:off x="10559304" y="431039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13E9F6-74FA-4286-BC73-1C2F90A082BD}"/>
              </a:ext>
            </a:extLst>
          </p:cNvPr>
          <p:cNvGrpSpPr/>
          <p:nvPr/>
        </p:nvGrpSpPr>
        <p:grpSpPr>
          <a:xfrm>
            <a:off x="929539" y="2195596"/>
            <a:ext cx="674558" cy="629587"/>
            <a:chOff x="10386679" y="4665330"/>
            <a:chExt cx="674558" cy="6295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EF1EB65-8FD5-4C20-8CD4-39C33A94F5BD}"/>
                </a:ext>
              </a:extLst>
            </p:cNvPr>
            <p:cNvSpPr/>
            <p:nvPr/>
          </p:nvSpPr>
          <p:spPr>
            <a:xfrm>
              <a:off x="10386679" y="4665330"/>
              <a:ext cx="674558" cy="62958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E98C16-4715-41FF-B03F-793BB807D526}"/>
                </a:ext>
              </a:extLst>
            </p:cNvPr>
            <p:cNvSpPr txBox="1"/>
            <p:nvPr/>
          </p:nvSpPr>
          <p:spPr>
            <a:xfrm>
              <a:off x="10540254" y="471851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B3B271-0DCE-42CD-B974-9502E26B5A74}"/>
              </a:ext>
            </a:extLst>
          </p:cNvPr>
          <p:cNvGrpSpPr/>
          <p:nvPr/>
        </p:nvGrpSpPr>
        <p:grpSpPr>
          <a:xfrm>
            <a:off x="5933606" y="3777586"/>
            <a:ext cx="674558" cy="629587"/>
            <a:chOff x="9458793" y="3627620"/>
            <a:chExt cx="674558" cy="62958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7872034-FC6D-418C-89C2-897BC1912CE4}"/>
                </a:ext>
              </a:extLst>
            </p:cNvPr>
            <p:cNvSpPr/>
            <p:nvPr/>
          </p:nvSpPr>
          <p:spPr>
            <a:xfrm>
              <a:off x="9458793" y="3627620"/>
              <a:ext cx="674558" cy="629587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8E2973-DA21-4C8A-A53B-0FB262A7CEE4}"/>
                </a:ext>
              </a:extLst>
            </p:cNvPr>
            <p:cNvSpPr txBox="1"/>
            <p:nvPr/>
          </p:nvSpPr>
          <p:spPr>
            <a:xfrm>
              <a:off x="9559636" y="3680803"/>
              <a:ext cx="55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accent1"/>
                  </a:solidFill>
                </a:rPr>
                <a:t>M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C1C053-9AA3-40F2-8DD6-226A6342EEAE}"/>
              </a:ext>
            </a:extLst>
          </p:cNvPr>
          <p:cNvSpPr txBox="1"/>
          <p:nvPr/>
        </p:nvSpPr>
        <p:spPr>
          <a:xfrm>
            <a:off x="200980" y="384596"/>
            <a:ext cx="6287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The Many to Many Relationship     (M:M)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1A52-FF94-49E3-B53B-7FDB20441A2C}"/>
              </a:ext>
            </a:extLst>
          </p:cNvPr>
          <p:cNvSpPr txBox="1"/>
          <p:nvPr/>
        </p:nvSpPr>
        <p:spPr>
          <a:xfrm>
            <a:off x="214241" y="846312"/>
            <a:ext cx="1114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A many-to-many relationship is really two one-to-many relationships with a junction/link table.</a:t>
            </a:r>
          </a:p>
        </p:txBody>
      </p:sp>
    </p:spTree>
    <p:extLst>
      <p:ext uri="{BB962C8B-B14F-4D97-AF65-F5344CB8AC3E}">
        <p14:creationId xmlns:p14="http://schemas.microsoft.com/office/powerpoint/2010/main" val="217765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868</Words>
  <Application>Microsoft Office PowerPoint</Application>
  <PresentationFormat>Widescreen</PresentationFormat>
  <Paragraphs>204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People and their Addresses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the link 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their Clothes</dc:title>
  <dc:creator>Peter Rawsthorne</dc:creator>
  <cp:lastModifiedBy>Peter Rawsthorne</cp:lastModifiedBy>
  <cp:revision>12</cp:revision>
  <dcterms:created xsi:type="dcterms:W3CDTF">2021-09-19T16:25:33Z</dcterms:created>
  <dcterms:modified xsi:type="dcterms:W3CDTF">2021-09-23T12:38:28Z</dcterms:modified>
</cp:coreProperties>
</file>