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57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9" r:id="rId14"/>
    <p:sldId id="271" r:id="rId15"/>
    <p:sldId id="272" r:id="rId16"/>
    <p:sldId id="270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23F8-5FBF-48DB-AADD-99CA203C2E2D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3052-07C4-4C83-AE0B-BD228AD132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4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052-07C4-4C83-AE0B-BD228AD1329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3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9ED8-53ED-436F-BA6B-4F3C21D9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00434-F540-48A7-B6D4-80971536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B082-8C51-4194-AED6-3E47A7E1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5C4E-876C-4892-A3F3-69BED6E5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C120-FC5A-4DBE-BDA4-1980DED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2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D717-C5A6-45D7-9B33-44915B05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A5C92-43A7-407A-B033-8108ED72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EAB2-11A8-4F06-B765-E38B2E9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C43D-1295-445A-97AC-5F4DF812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1C1B-CAFA-471A-B759-335DD3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3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14292-1A3D-47E8-8863-588A4A73E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35ADE-9B59-4473-B762-82568A6B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FDAD-5B24-4968-B05D-A8971EB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9E52-EE12-45B1-A1EF-77AD97D0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4E52-90EA-4040-90B0-BED794E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4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3DB1-534E-4EE2-B47C-4BA9089B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4A07-BC76-4FF6-8F2B-BEC7C441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DF91-381B-4076-91F3-D11A7C52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9606-E2FB-48E1-B063-5292992A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8685-E0BE-4C52-91DF-01881D2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9F9D-E752-4138-BEDB-883ABD8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78EF-0995-4264-AED1-7FEC7D3B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D7E5-035A-484B-AD6C-3A5960B7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22EB-BB9C-4917-998B-D775BA87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CB90-3301-40B0-97CC-24AB6830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7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90F-915C-4CA0-8867-46DD3B3F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AABE-F397-4E21-BBD7-A11B24E11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124F-252E-4689-AA9D-0ED45AFA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E3427-CAEB-4EB1-9C9E-AC0E6FC8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E662-CD83-4831-ADA5-5AE84D5E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40E9-5BDF-4EE9-8ED7-C7B6C5D0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0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6C63-B3E6-478A-97C2-D4459AE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B18C-4DF7-4FCE-82A5-9F03D9E8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FCF33-EAB3-4986-B105-1B72736C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A021-CE2A-43B2-B6D2-FD16630F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7C867-072D-4FAE-A20B-7AC2E7B10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969DA-A1A0-4359-9DB4-6F14F13C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02323-B9EC-49DC-8812-14C337C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A1C4F-79B6-4850-8879-21C90EB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8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AC9-470A-4F4E-85C4-951B163A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B0F8D-034D-44CE-9934-22E692A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0FF2C-DF1F-4C47-91DF-D7BAC14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F92AC-68F6-4ABE-822E-D6D3541D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1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945E-8AE7-4FD3-8FF1-7B569922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5E93E-F257-475E-946E-E3E013DC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194C4-2473-4DD0-A757-91AA1B6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6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9C4A-825D-496D-BCD4-3CD20EFD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D3B1-D1FA-4062-A036-E90054AF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4534A-1DB0-43EA-B652-EE375185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6354-D306-4267-ADFA-A1DC444B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E757-36B5-49FB-8B75-88BE00B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4FA1-E529-4A92-AFD2-AFFF528C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8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EA63-5D32-4F8D-80D2-660C61AD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FF8BD-9CDC-4A5F-B50C-295A8792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7B86-FF5C-48BF-A71F-187D2AF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3F27-4A87-42DC-92E8-3799FB31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EC87-83E3-4338-B58C-4F3C1272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D665-B47C-4E89-B65D-8DEDDA38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95283-F9CD-46F1-9087-0F9EAF83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6EE70-ECD7-4BB1-A0BD-49B98525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6717-C50E-4787-AE6D-481E71F7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08C9-8E1F-4EA0-855F-56C9E5855E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C321-EE02-4A3B-989E-767B16E79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A3F4-7C4F-4602-9708-8C59671C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F0D8-A9CC-43A1-9D7D-AA147D903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3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rst_normal_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cond_normal_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ird_normal_for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rst_normal_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56B9-AFBD-4C9B-9CD6-C2523C8A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03" y="1122363"/>
            <a:ext cx="9788577" cy="18157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7200" b="1" dirty="0">
                <a:solidFill>
                  <a:srgbClr val="FFFFFF"/>
                </a:solidFill>
              </a:rPr>
              <a:t>Normalization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7CBA-2FF1-47B2-8631-0EAB6894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CA" sz="3600" dirty="0"/>
              <a:t>What are the entities? How do we normalize? What do we do with the data? What are the entity relationships? Where do we put key values?</a:t>
            </a:r>
          </a:p>
        </p:txBody>
      </p:sp>
    </p:spTree>
    <p:extLst>
      <p:ext uri="{BB962C8B-B14F-4D97-AF65-F5344CB8AC3E}">
        <p14:creationId xmlns:p14="http://schemas.microsoft.com/office/powerpoint/2010/main" val="419616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B55-3DC9-40FD-AFEB-C2BEA58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1</a:t>
            </a:r>
            <a:r>
              <a:rPr lang="en-CA" b="1" baseline="30000" dirty="0"/>
              <a:t>st</a:t>
            </a:r>
            <a:r>
              <a:rPr lang="en-CA" b="1" dirty="0"/>
              <a:t>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C1F-F7FE-4130-8968-34D06E8F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normal form (1NF) is a property of a relation in a relational database. A relation is in first normal form if and only if no attribute domain have relations as elements. Or more informally, that no table column can have tables as values. </a:t>
            </a:r>
          </a:p>
          <a:p>
            <a:endParaRPr lang="en-GB" dirty="0"/>
          </a:p>
          <a:p>
            <a:r>
              <a:rPr lang="en-CA" dirty="0">
                <a:hlinkClick r:id="rId2"/>
              </a:rPr>
              <a:t>https://en.wikipedia.org/wiki/First_normal_form</a:t>
            </a:r>
            <a:endParaRPr lang="en-GB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04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33A246-3143-4304-8915-64807505092A}"/>
              </a:ext>
            </a:extLst>
          </p:cNvPr>
          <p:cNvSpPr txBox="1"/>
          <p:nvPr/>
        </p:nvSpPr>
        <p:spPr>
          <a:xfrm>
            <a:off x="5688194" y="2730706"/>
            <a:ext cx="256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InvoiceDetails</a:t>
            </a:r>
            <a:endParaRPr lang="en-CA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4A3C-9071-4F61-9CBA-BA4D77E6CDCB}"/>
              </a:ext>
            </a:extLst>
          </p:cNvPr>
          <p:cNvSpPr txBox="1"/>
          <p:nvPr/>
        </p:nvSpPr>
        <p:spPr>
          <a:xfrm>
            <a:off x="794479" y="210175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InvoiceMaster</a:t>
            </a:r>
            <a:endParaRPr lang="en-CA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DB5A8-0E41-49AF-B885-B35FC3E3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94" y="3315481"/>
            <a:ext cx="5434508" cy="3280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F7BCA-F1BC-47B3-8E6F-D50FD445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794950"/>
            <a:ext cx="10837888" cy="17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1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E5FD4-5E4E-4C66-B978-8A94DD7DFB84}"/>
              </a:ext>
            </a:extLst>
          </p:cNvPr>
          <p:cNvGrpSpPr/>
          <p:nvPr/>
        </p:nvGrpSpPr>
        <p:grpSpPr>
          <a:xfrm>
            <a:off x="344841" y="384630"/>
            <a:ext cx="1986844" cy="1855322"/>
            <a:chOff x="685976" y="654606"/>
            <a:chExt cx="1986844" cy="1855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E63948-49E7-4BBF-9CA2-7C7B9B8B74C3}"/>
                </a:ext>
              </a:extLst>
            </p:cNvPr>
            <p:cNvSpPr txBox="1"/>
            <p:nvPr/>
          </p:nvSpPr>
          <p:spPr>
            <a:xfrm>
              <a:off x="685976" y="654606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6376-6332-477C-84B6-4FCC35838F4C}"/>
                </a:ext>
              </a:extLst>
            </p:cNvPr>
            <p:cNvSpPr txBox="1"/>
            <p:nvPr/>
          </p:nvSpPr>
          <p:spPr>
            <a:xfrm>
              <a:off x="685976" y="1032600"/>
              <a:ext cx="1986844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CompanyName</a:t>
              </a:r>
            </a:p>
            <a:p>
              <a:r>
                <a:rPr lang="en-CA" dirty="0" err="1"/>
                <a:t>StoreName</a:t>
              </a:r>
              <a:endParaRPr lang="en-CA" dirty="0"/>
            </a:p>
            <a:p>
              <a:r>
                <a:rPr lang="en-CA" dirty="0" err="1"/>
                <a:t>PhoneNumber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r>
                <a:rPr lang="en-CA" dirty="0"/>
                <a:t>Website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6FD3B-1E72-4BCB-80E7-64B2088D27C4}"/>
              </a:ext>
            </a:extLst>
          </p:cNvPr>
          <p:cNvGrpSpPr/>
          <p:nvPr/>
        </p:nvGrpSpPr>
        <p:grpSpPr>
          <a:xfrm>
            <a:off x="8684056" y="381883"/>
            <a:ext cx="1867958" cy="1856967"/>
            <a:chOff x="7988474" y="554731"/>
            <a:chExt cx="1867958" cy="1856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B15FB-DA5B-4E37-89B1-C51E7E1A4614}"/>
                </a:ext>
              </a:extLst>
            </p:cNvPr>
            <p:cNvSpPr txBox="1"/>
            <p:nvPr/>
          </p:nvSpPr>
          <p:spPr>
            <a:xfrm>
              <a:off x="7988474" y="554731"/>
              <a:ext cx="1867957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Master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0E287-5947-4B24-B6B5-7835D11C42B1}"/>
                </a:ext>
              </a:extLst>
            </p:cNvPr>
            <p:cNvSpPr txBox="1"/>
            <p:nvPr/>
          </p:nvSpPr>
          <p:spPr>
            <a:xfrm>
              <a:off x="7988475" y="934370"/>
              <a:ext cx="1867957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 err="1"/>
                <a:t>DateOfIssue</a:t>
              </a:r>
              <a:endParaRPr lang="en-CA" dirty="0"/>
            </a:p>
            <a:p>
              <a:r>
                <a:rPr lang="en-CA" dirty="0"/>
                <a:t>Customer</a:t>
              </a:r>
            </a:p>
            <a:p>
              <a:r>
                <a:rPr lang="en-CA" dirty="0"/>
                <a:t>ShipTo</a:t>
              </a:r>
            </a:p>
            <a:p>
              <a:r>
                <a:rPr lang="en-CA" dirty="0"/>
                <a:t>Instructions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B0B46-593B-47FF-9300-940FE444C758}"/>
              </a:ext>
            </a:extLst>
          </p:cNvPr>
          <p:cNvGrpSpPr/>
          <p:nvPr/>
        </p:nvGrpSpPr>
        <p:grpSpPr>
          <a:xfrm>
            <a:off x="7003713" y="3180609"/>
            <a:ext cx="1986845" cy="1291560"/>
            <a:chOff x="7743823" y="2279866"/>
            <a:chExt cx="1986845" cy="1291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E864B-1E56-4220-8BAE-A5C036F8C028}"/>
                </a:ext>
              </a:extLst>
            </p:cNvPr>
            <p:cNvSpPr txBox="1"/>
            <p:nvPr/>
          </p:nvSpPr>
          <p:spPr>
            <a:xfrm>
              <a:off x="7743824" y="2279866"/>
              <a:ext cx="1986844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Detail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7659-E7A7-41EF-B67B-21BAEA1FDF38}"/>
                </a:ext>
              </a:extLst>
            </p:cNvPr>
            <p:cNvSpPr txBox="1"/>
            <p:nvPr/>
          </p:nvSpPr>
          <p:spPr>
            <a:xfrm>
              <a:off x="7743823" y="2648096"/>
              <a:ext cx="198684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Quantity</a:t>
              </a:r>
            </a:p>
            <a:p>
              <a:r>
                <a:rPr lang="en-CA" dirty="0"/>
                <a:t>Description</a:t>
              </a:r>
            </a:p>
            <a:p>
              <a:r>
                <a:rPr lang="en-CA" dirty="0" err="1"/>
                <a:t>UnitPrice</a:t>
              </a:r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02A5D-10A8-4669-9F71-F0D28E95180A}"/>
              </a:ext>
            </a:extLst>
          </p:cNvPr>
          <p:cNvGrpSpPr/>
          <p:nvPr/>
        </p:nvGrpSpPr>
        <p:grpSpPr>
          <a:xfrm>
            <a:off x="4056539" y="2057552"/>
            <a:ext cx="1986846" cy="2123658"/>
            <a:chOff x="3377493" y="3031657"/>
            <a:chExt cx="1986846" cy="2123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39E6F-3DCF-4BF7-B8BE-75F19BAEE691}"/>
                </a:ext>
              </a:extLst>
            </p:cNvPr>
            <p:cNvSpPr txBox="1"/>
            <p:nvPr/>
          </p:nvSpPr>
          <p:spPr>
            <a:xfrm>
              <a:off x="3377495" y="3031657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6150C-0293-47A3-AB07-619790DF1564}"/>
                </a:ext>
              </a:extLst>
            </p:cNvPr>
            <p:cNvSpPr txBox="1"/>
            <p:nvPr/>
          </p:nvSpPr>
          <p:spPr>
            <a:xfrm>
              <a:off x="3377493" y="3400989"/>
              <a:ext cx="1986843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Address1</a:t>
              </a:r>
            </a:p>
            <a:p>
              <a:r>
                <a:rPr lang="en-CA" dirty="0"/>
                <a:t>City</a:t>
              </a:r>
            </a:p>
            <a:p>
              <a:r>
                <a:rPr lang="en-CA" dirty="0"/>
                <a:t>Province</a:t>
              </a:r>
            </a:p>
            <a:p>
              <a:r>
                <a:rPr lang="en-CA" dirty="0"/>
                <a:t>Country</a:t>
              </a:r>
            </a:p>
            <a:p>
              <a:r>
                <a:rPr lang="en-CA" dirty="0" err="1"/>
                <a:t>PostalCode</a:t>
              </a:r>
              <a:endParaRPr lang="en-CA" dirty="0"/>
            </a:p>
            <a:p>
              <a:endParaRPr lang="en-C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CEF0D8-F4F8-4B6E-B0BB-C28A21DF5BBE}"/>
              </a:ext>
            </a:extLst>
          </p:cNvPr>
          <p:cNvGrpSpPr/>
          <p:nvPr/>
        </p:nvGrpSpPr>
        <p:grpSpPr>
          <a:xfrm>
            <a:off x="344841" y="3964889"/>
            <a:ext cx="1986844" cy="1570883"/>
            <a:chOff x="3585809" y="1032600"/>
            <a:chExt cx="1986844" cy="15708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55413-3728-4020-98BC-7C3FC73E5E40}"/>
                </a:ext>
              </a:extLst>
            </p:cNvPr>
            <p:cNvSpPr txBox="1"/>
            <p:nvPr/>
          </p:nvSpPr>
          <p:spPr>
            <a:xfrm>
              <a:off x="3585809" y="1032600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Customer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30B9A6-0216-423D-A323-C6F621BE0873}"/>
                </a:ext>
              </a:extLst>
            </p:cNvPr>
            <p:cNvSpPr txBox="1"/>
            <p:nvPr/>
          </p:nvSpPr>
          <p:spPr>
            <a:xfrm>
              <a:off x="3585809" y="1403154"/>
              <a:ext cx="1986844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first_name</a:t>
              </a:r>
              <a:endParaRPr lang="en-CA" dirty="0"/>
            </a:p>
            <a:p>
              <a:r>
                <a:rPr lang="en-CA" dirty="0" err="1"/>
                <a:t>last_name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3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B55-3DC9-40FD-AFEB-C2BEA58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2</a:t>
            </a:r>
            <a:r>
              <a:rPr lang="en-CA" b="1" baseline="30000" dirty="0"/>
              <a:t>nd</a:t>
            </a:r>
            <a:r>
              <a:rPr lang="en-CA" b="1" dirty="0"/>
              <a:t> Normal Form (2NF)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C1F-F7FE-4130-8968-34D06E8F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2"/>
            <a:ext cx="10515600" cy="4952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 relation is in the second normal form if it </a:t>
            </a:r>
            <a:r>
              <a:rPr lang="en-GB" dirty="0" err="1"/>
              <a:t>fulfills</a:t>
            </a:r>
            <a:r>
              <a:rPr lang="en-GB" dirty="0"/>
              <a:t> the following two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is in first normal form.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does not have any non-prime attribute that is functionally dependent on any proper subset of any candidate key of the relation. A non-prime attribute of a relation is an attribute that is not a part of any candidate key of the relation.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Put simply, a relation is in 2NF if it is in 1NF and every non-prime attribute of the relation is dependent on the whole of every candidate key. Note that it does not put any restriction on the non-prime to non-prime attribute dependency. That is addressed in third normal form.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https://en.wikipedia.org/wiki/Second_normal_form</a:t>
            </a:r>
            <a:r>
              <a:rPr lang="en-GB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3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433C60-498B-4DC3-8310-A9AD80EF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4" y="2265466"/>
            <a:ext cx="10887211" cy="1781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A4A3C-9071-4F61-9CBA-BA4D77E6CDCB}"/>
              </a:ext>
            </a:extLst>
          </p:cNvPr>
          <p:cNvSpPr txBox="1"/>
          <p:nvPr/>
        </p:nvSpPr>
        <p:spPr>
          <a:xfrm>
            <a:off x="987047" y="168069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InvoiceMaster</a:t>
            </a:r>
            <a:endParaRPr lang="en-CA" sz="3200" b="1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18AFE025-DC87-4090-A410-CED5AFFD6CF3}"/>
              </a:ext>
            </a:extLst>
          </p:cNvPr>
          <p:cNvSpPr/>
          <p:nvPr/>
        </p:nvSpPr>
        <p:spPr>
          <a:xfrm>
            <a:off x="8754256" y="1914994"/>
            <a:ext cx="3237874" cy="3028012"/>
          </a:xfrm>
          <a:prstGeom prst="donut">
            <a:avLst>
              <a:gd name="adj" fmla="val 407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8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B55-3DC9-40FD-AFEB-C2BEA58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3</a:t>
            </a:r>
            <a:r>
              <a:rPr lang="en-CA" b="1" baseline="30000" dirty="0"/>
              <a:t>rd</a:t>
            </a:r>
            <a:r>
              <a:rPr lang="en-CA" b="1" dirty="0"/>
              <a:t>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C1F-F7FE-4130-8968-34D06E8F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2"/>
            <a:ext cx="10515600" cy="4952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table is in 3NF if and only if both of the following conditions hold: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relation R (table) is in second normal form (2NF).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Every non-prime attribute of R is non-transitively dependent on every key of R.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https://en.wikipedia.org/wiki/Third_normal_form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An approximation of Codd's definition of 3NF, paralleling the traditional pledge to give true evidence in a court of law, was given by Bill Kent: "[every] non-key [attribute] must provide a fact about the key, the whole key, and nothing but the key". A common variation supplements this definition with the oath "so help me Codd".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7476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E5FD4-5E4E-4C66-B978-8A94DD7DFB84}"/>
              </a:ext>
            </a:extLst>
          </p:cNvPr>
          <p:cNvGrpSpPr/>
          <p:nvPr/>
        </p:nvGrpSpPr>
        <p:grpSpPr>
          <a:xfrm>
            <a:off x="344841" y="384630"/>
            <a:ext cx="1986844" cy="1855322"/>
            <a:chOff x="685976" y="654606"/>
            <a:chExt cx="1986844" cy="1855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E63948-49E7-4BBF-9CA2-7C7B9B8B74C3}"/>
                </a:ext>
              </a:extLst>
            </p:cNvPr>
            <p:cNvSpPr txBox="1"/>
            <p:nvPr/>
          </p:nvSpPr>
          <p:spPr>
            <a:xfrm>
              <a:off x="685976" y="654606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6376-6332-477C-84B6-4FCC35838F4C}"/>
                </a:ext>
              </a:extLst>
            </p:cNvPr>
            <p:cNvSpPr txBox="1"/>
            <p:nvPr/>
          </p:nvSpPr>
          <p:spPr>
            <a:xfrm>
              <a:off x="685976" y="1032600"/>
              <a:ext cx="1986844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CompanyName</a:t>
              </a:r>
            </a:p>
            <a:p>
              <a:r>
                <a:rPr lang="en-CA" dirty="0" err="1"/>
                <a:t>StoreName</a:t>
              </a:r>
              <a:endParaRPr lang="en-CA" dirty="0"/>
            </a:p>
            <a:p>
              <a:r>
                <a:rPr lang="en-CA" dirty="0" err="1"/>
                <a:t>PhoneNumber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r>
                <a:rPr lang="en-CA" dirty="0"/>
                <a:t>Website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8D60E1-FA9E-4EDA-B0DA-323A5E465E01}"/>
              </a:ext>
            </a:extLst>
          </p:cNvPr>
          <p:cNvGrpSpPr/>
          <p:nvPr/>
        </p:nvGrpSpPr>
        <p:grpSpPr>
          <a:xfrm>
            <a:off x="344841" y="3964889"/>
            <a:ext cx="1986844" cy="1293884"/>
            <a:chOff x="3585809" y="1032600"/>
            <a:chExt cx="1986844" cy="12938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0606E-E106-4A38-B534-C40595DA0B9C}"/>
                </a:ext>
              </a:extLst>
            </p:cNvPr>
            <p:cNvSpPr txBox="1"/>
            <p:nvPr/>
          </p:nvSpPr>
          <p:spPr>
            <a:xfrm>
              <a:off x="3585809" y="1032600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Customer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D19419-549C-4CB1-AC4B-956B3EEAB4B1}"/>
                </a:ext>
              </a:extLst>
            </p:cNvPr>
            <p:cNvSpPr txBox="1"/>
            <p:nvPr/>
          </p:nvSpPr>
          <p:spPr>
            <a:xfrm>
              <a:off x="3585809" y="1403154"/>
              <a:ext cx="1986844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Name</a:t>
              </a:r>
            </a:p>
            <a:p>
              <a:r>
                <a:rPr lang="en-CA" dirty="0"/>
                <a:t>Email</a:t>
              </a:r>
            </a:p>
            <a:p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6FD3B-1E72-4BCB-80E7-64B2088D27C4}"/>
              </a:ext>
            </a:extLst>
          </p:cNvPr>
          <p:cNvGrpSpPr/>
          <p:nvPr/>
        </p:nvGrpSpPr>
        <p:grpSpPr>
          <a:xfrm>
            <a:off x="8684056" y="321922"/>
            <a:ext cx="1867958" cy="1856967"/>
            <a:chOff x="7988474" y="554731"/>
            <a:chExt cx="1867958" cy="1856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B15FB-DA5B-4E37-89B1-C51E7E1A4614}"/>
                </a:ext>
              </a:extLst>
            </p:cNvPr>
            <p:cNvSpPr txBox="1"/>
            <p:nvPr/>
          </p:nvSpPr>
          <p:spPr>
            <a:xfrm>
              <a:off x="7988474" y="554731"/>
              <a:ext cx="1867957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Master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0E287-5947-4B24-B6B5-7835D11C42B1}"/>
                </a:ext>
              </a:extLst>
            </p:cNvPr>
            <p:cNvSpPr txBox="1"/>
            <p:nvPr/>
          </p:nvSpPr>
          <p:spPr>
            <a:xfrm>
              <a:off x="7988475" y="934370"/>
              <a:ext cx="1867957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 err="1"/>
                <a:t>DateOfIssue</a:t>
              </a:r>
              <a:endParaRPr lang="en-CA" dirty="0"/>
            </a:p>
            <a:p>
              <a:r>
                <a:rPr lang="en-CA" dirty="0"/>
                <a:t>Customer</a:t>
              </a:r>
            </a:p>
            <a:p>
              <a:r>
                <a:rPr lang="en-CA" dirty="0"/>
                <a:t>ShipTo</a:t>
              </a:r>
            </a:p>
            <a:p>
              <a:r>
                <a:rPr lang="en-CA" dirty="0"/>
                <a:t>Instructions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B0B46-593B-47FF-9300-940FE444C758}"/>
              </a:ext>
            </a:extLst>
          </p:cNvPr>
          <p:cNvGrpSpPr/>
          <p:nvPr/>
        </p:nvGrpSpPr>
        <p:grpSpPr>
          <a:xfrm>
            <a:off x="7003713" y="3180609"/>
            <a:ext cx="1986845" cy="1291560"/>
            <a:chOff x="7743823" y="2279866"/>
            <a:chExt cx="1986845" cy="1291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E864B-1E56-4220-8BAE-A5C036F8C028}"/>
                </a:ext>
              </a:extLst>
            </p:cNvPr>
            <p:cNvSpPr txBox="1"/>
            <p:nvPr/>
          </p:nvSpPr>
          <p:spPr>
            <a:xfrm>
              <a:off x="7743824" y="2279866"/>
              <a:ext cx="1986844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Detail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7659-E7A7-41EF-B67B-21BAEA1FDF38}"/>
                </a:ext>
              </a:extLst>
            </p:cNvPr>
            <p:cNvSpPr txBox="1"/>
            <p:nvPr/>
          </p:nvSpPr>
          <p:spPr>
            <a:xfrm>
              <a:off x="7743823" y="2648096"/>
              <a:ext cx="198684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Quantity</a:t>
              </a:r>
            </a:p>
            <a:p>
              <a:r>
                <a:rPr lang="en-CA" dirty="0"/>
                <a:t>Description</a:t>
              </a:r>
            </a:p>
            <a:p>
              <a:r>
                <a:rPr lang="en-CA" dirty="0" err="1"/>
                <a:t>UnitPrice</a:t>
              </a:r>
              <a:endParaRPr lang="en-CA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02A5D-10A8-4669-9F71-F0D28E95180A}"/>
              </a:ext>
            </a:extLst>
          </p:cNvPr>
          <p:cNvGrpSpPr/>
          <p:nvPr/>
        </p:nvGrpSpPr>
        <p:grpSpPr>
          <a:xfrm>
            <a:off x="4056539" y="2057552"/>
            <a:ext cx="1986846" cy="2123658"/>
            <a:chOff x="3377493" y="3031657"/>
            <a:chExt cx="1986846" cy="2123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39E6F-3DCF-4BF7-B8BE-75F19BAEE691}"/>
                </a:ext>
              </a:extLst>
            </p:cNvPr>
            <p:cNvSpPr txBox="1"/>
            <p:nvPr/>
          </p:nvSpPr>
          <p:spPr>
            <a:xfrm>
              <a:off x="3377495" y="3031657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6150C-0293-47A3-AB07-619790DF1564}"/>
                </a:ext>
              </a:extLst>
            </p:cNvPr>
            <p:cNvSpPr txBox="1"/>
            <p:nvPr/>
          </p:nvSpPr>
          <p:spPr>
            <a:xfrm>
              <a:off x="3377493" y="3400989"/>
              <a:ext cx="1986843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Address1</a:t>
              </a:r>
            </a:p>
            <a:p>
              <a:r>
                <a:rPr lang="en-CA" dirty="0"/>
                <a:t>City</a:t>
              </a:r>
            </a:p>
            <a:p>
              <a:r>
                <a:rPr lang="en-CA" dirty="0"/>
                <a:t>Province</a:t>
              </a:r>
            </a:p>
            <a:p>
              <a:r>
                <a:rPr lang="en-CA" dirty="0"/>
                <a:t>Country</a:t>
              </a:r>
            </a:p>
            <a:p>
              <a:r>
                <a:rPr lang="en-CA" dirty="0" err="1"/>
                <a:t>PostalCode</a:t>
              </a:r>
              <a:endParaRPr lang="en-CA" dirty="0"/>
            </a:p>
            <a:p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0326-E4A2-42D7-AE00-90F9C0EF96D4}"/>
              </a:ext>
            </a:extLst>
          </p:cNvPr>
          <p:cNvGrpSpPr/>
          <p:nvPr/>
        </p:nvGrpSpPr>
        <p:grpSpPr>
          <a:xfrm>
            <a:off x="9860315" y="2857443"/>
            <a:ext cx="1986844" cy="1292662"/>
            <a:chOff x="9555509" y="4472319"/>
            <a:chExt cx="1986844" cy="12926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F759B9-6E1A-4E3F-BFE4-958FE297ECDF}"/>
                </a:ext>
              </a:extLst>
            </p:cNvPr>
            <p:cNvSpPr txBox="1"/>
            <p:nvPr/>
          </p:nvSpPr>
          <p:spPr>
            <a:xfrm>
              <a:off x="9555509" y="4472319"/>
              <a:ext cx="198684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Tax Rate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FBC82F-E93F-4A83-96A3-FAEC86417FB1}"/>
                </a:ext>
              </a:extLst>
            </p:cNvPr>
            <p:cNvSpPr txBox="1"/>
            <p:nvPr/>
          </p:nvSpPr>
          <p:spPr>
            <a:xfrm>
              <a:off x="9555510" y="4841651"/>
              <a:ext cx="198684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Rate</a:t>
              </a:r>
            </a:p>
            <a:p>
              <a:r>
                <a:rPr lang="en-CA" dirty="0"/>
                <a:t>Type</a:t>
              </a:r>
            </a:p>
            <a:p>
              <a:r>
                <a:rPr lang="en-CA" dirty="0" err="1"/>
                <a:t>BeginDate</a:t>
              </a:r>
              <a:endParaRPr lang="en-CA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CC3DFD-D6B7-46F0-9380-43BFDC0740DD}"/>
              </a:ext>
            </a:extLst>
          </p:cNvPr>
          <p:cNvGrpSpPr/>
          <p:nvPr/>
        </p:nvGrpSpPr>
        <p:grpSpPr>
          <a:xfrm>
            <a:off x="9860315" y="4788786"/>
            <a:ext cx="1986844" cy="1569661"/>
            <a:chOff x="7194655" y="4860811"/>
            <a:chExt cx="1986844" cy="15696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482960-E0C8-4B2E-89A8-238A624B21EB}"/>
                </a:ext>
              </a:extLst>
            </p:cNvPr>
            <p:cNvSpPr txBox="1"/>
            <p:nvPr/>
          </p:nvSpPr>
          <p:spPr>
            <a:xfrm>
              <a:off x="7194655" y="4860811"/>
              <a:ext cx="198684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Shipping Handling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16785F-6F46-4BE2-8810-8A10C9B3CA97}"/>
                </a:ext>
              </a:extLst>
            </p:cNvPr>
            <p:cNvSpPr txBox="1"/>
            <p:nvPr/>
          </p:nvSpPr>
          <p:spPr>
            <a:xfrm>
              <a:off x="7194656" y="5230143"/>
              <a:ext cx="1986843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Rate</a:t>
              </a:r>
            </a:p>
            <a:p>
              <a:r>
                <a:rPr lang="en-CA" dirty="0"/>
                <a:t>Destination</a:t>
              </a:r>
            </a:p>
            <a:p>
              <a:r>
                <a:rPr lang="en-CA" dirty="0"/>
                <a:t>Type</a:t>
              </a:r>
            </a:p>
            <a:p>
              <a:r>
                <a:rPr lang="en-CA" dirty="0" err="1"/>
                <a:t>BeginDate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6025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33A246-3143-4304-8915-64807505092A}"/>
              </a:ext>
            </a:extLst>
          </p:cNvPr>
          <p:cNvSpPr txBox="1"/>
          <p:nvPr/>
        </p:nvSpPr>
        <p:spPr>
          <a:xfrm>
            <a:off x="943237" y="2581897"/>
            <a:ext cx="256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InvoiceDetails</a:t>
            </a:r>
            <a:endParaRPr lang="en-CA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4A3C-9071-4F61-9CBA-BA4D77E6CDCB}"/>
              </a:ext>
            </a:extLst>
          </p:cNvPr>
          <p:cNvSpPr txBox="1"/>
          <p:nvPr/>
        </p:nvSpPr>
        <p:spPr>
          <a:xfrm>
            <a:off x="943237" y="0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InvoiceMaster</a:t>
            </a:r>
            <a:endParaRPr lang="en-CA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DB5A8-0E41-49AF-B885-B35FC3E3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36" y="3166672"/>
            <a:ext cx="5807839" cy="350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FEA01-9F15-4F3D-8F32-A62CB01A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031" y="3166672"/>
            <a:ext cx="2031731" cy="110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DAF7A-18F9-4752-BAB5-3B5AF4213159}"/>
              </a:ext>
            </a:extLst>
          </p:cNvPr>
          <p:cNvSpPr txBox="1"/>
          <p:nvPr/>
        </p:nvSpPr>
        <p:spPr>
          <a:xfrm>
            <a:off x="9730718" y="2581897"/>
            <a:ext cx="1518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3200" b="1" dirty="0" err="1"/>
              <a:t>TaxRate</a:t>
            </a:r>
            <a:endParaRPr lang="en-CA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E9E19-7582-4171-919F-D674C4B9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4860879"/>
            <a:ext cx="3046858" cy="1811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DAD0C-CD58-46F6-98C5-9C8D0203AC38}"/>
              </a:ext>
            </a:extLst>
          </p:cNvPr>
          <p:cNvSpPr txBox="1"/>
          <p:nvPr/>
        </p:nvSpPr>
        <p:spPr>
          <a:xfrm>
            <a:off x="8065774" y="4276104"/>
            <a:ext cx="3169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3200" b="1" dirty="0" err="1"/>
              <a:t>ShippingHandling</a:t>
            </a:r>
            <a:endParaRPr lang="en-CA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4F5C9-A3FF-49B4-9ADE-539780CA8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36" y="667061"/>
            <a:ext cx="10291996" cy="18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E5FD4-5E4E-4C66-B978-8A94DD7DFB84}"/>
              </a:ext>
            </a:extLst>
          </p:cNvPr>
          <p:cNvGrpSpPr/>
          <p:nvPr/>
        </p:nvGrpSpPr>
        <p:grpSpPr>
          <a:xfrm>
            <a:off x="344841" y="384630"/>
            <a:ext cx="1986844" cy="1855322"/>
            <a:chOff x="685976" y="654606"/>
            <a:chExt cx="1986844" cy="1855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E63948-49E7-4BBF-9CA2-7C7B9B8B74C3}"/>
                </a:ext>
              </a:extLst>
            </p:cNvPr>
            <p:cNvSpPr txBox="1"/>
            <p:nvPr/>
          </p:nvSpPr>
          <p:spPr>
            <a:xfrm>
              <a:off x="685976" y="654606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6376-6332-477C-84B6-4FCC35838F4C}"/>
                </a:ext>
              </a:extLst>
            </p:cNvPr>
            <p:cNvSpPr txBox="1"/>
            <p:nvPr/>
          </p:nvSpPr>
          <p:spPr>
            <a:xfrm>
              <a:off x="685976" y="1032600"/>
              <a:ext cx="1986844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CompanyId</a:t>
              </a:r>
              <a:endParaRPr lang="en-CA" dirty="0"/>
            </a:p>
            <a:p>
              <a:r>
                <a:rPr lang="en-CA" dirty="0"/>
                <a:t>CompanyName</a:t>
              </a:r>
            </a:p>
            <a:p>
              <a:r>
                <a:rPr lang="en-CA" dirty="0" err="1"/>
                <a:t>StoreName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r>
                <a:rPr lang="en-CA" dirty="0"/>
                <a:t>Website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8D60E1-FA9E-4EDA-B0DA-323A5E465E01}"/>
              </a:ext>
            </a:extLst>
          </p:cNvPr>
          <p:cNvGrpSpPr/>
          <p:nvPr/>
        </p:nvGrpSpPr>
        <p:grpSpPr>
          <a:xfrm>
            <a:off x="344841" y="4472320"/>
            <a:ext cx="1986844" cy="1570883"/>
            <a:chOff x="3585809" y="1032600"/>
            <a:chExt cx="1986844" cy="15708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0606E-E106-4A38-B534-C40595DA0B9C}"/>
                </a:ext>
              </a:extLst>
            </p:cNvPr>
            <p:cNvSpPr txBox="1"/>
            <p:nvPr/>
          </p:nvSpPr>
          <p:spPr>
            <a:xfrm>
              <a:off x="3585809" y="1032600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Customer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D19419-549C-4CB1-AC4B-956B3EEAB4B1}"/>
                </a:ext>
              </a:extLst>
            </p:cNvPr>
            <p:cNvSpPr txBox="1"/>
            <p:nvPr/>
          </p:nvSpPr>
          <p:spPr>
            <a:xfrm>
              <a:off x="3585809" y="1403154"/>
              <a:ext cx="1986844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CustomerId</a:t>
              </a:r>
              <a:endParaRPr lang="en-CA" dirty="0"/>
            </a:p>
            <a:p>
              <a:r>
                <a:rPr lang="en-CA" dirty="0" err="1"/>
                <a:t>First_Name</a:t>
              </a:r>
              <a:endParaRPr lang="en-CA" dirty="0"/>
            </a:p>
            <a:p>
              <a:r>
                <a:rPr lang="en-CA" dirty="0" err="1"/>
                <a:t>Last_Name</a:t>
              </a:r>
              <a:endParaRPr lang="en-CA" dirty="0"/>
            </a:p>
            <a:p>
              <a:r>
                <a:rPr lang="en-CA" dirty="0"/>
                <a:t>Email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6FD3B-1E72-4BCB-80E7-64B2088D27C4}"/>
              </a:ext>
            </a:extLst>
          </p:cNvPr>
          <p:cNvGrpSpPr/>
          <p:nvPr/>
        </p:nvGrpSpPr>
        <p:grpSpPr>
          <a:xfrm>
            <a:off x="8684056" y="381883"/>
            <a:ext cx="1867958" cy="1856967"/>
            <a:chOff x="7988474" y="554731"/>
            <a:chExt cx="1867958" cy="1856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B15FB-DA5B-4E37-89B1-C51E7E1A4614}"/>
                </a:ext>
              </a:extLst>
            </p:cNvPr>
            <p:cNvSpPr txBox="1"/>
            <p:nvPr/>
          </p:nvSpPr>
          <p:spPr>
            <a:xfrm>
              <a:off x="7988474" y="554731"/>
              <a:ext cx="1867957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Master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0E287-5947-4B24-B6B5-7835D11C42B1}"/>
                </a:ext>
              </a:extLst>
            </p:cNvPr>
            <p:cNvSpPr txBox="1"/>
            <p:nvPr/>
          </p:nvSpPr>
          <p:spPr>
            <a:xfrm>
              <a:off x="7988475" y="934370"/>
              <a:ext cx="1867957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 err="1"/>
                <a:t>DateOfIssue</a:t>
              </a:r>
              <a:endParaRPr lang="en-CA" dirty="0"/>
            </a:p>
            <a:p>
              <a:r>
                <a:rPr lang="en-CA" dirty="0"/>
                <a:t>Instructions</a:t>
              </a:r>
            </a:p>
            <a:p>
              <a:r>
                <a:rPr lang="en-CA" dirty="0" err="1"/>
                <a:t>TaxId</a:t>
              </a:r>
              <a:endParaRPr lang="en-CA" dirty="0"/>
            </a:p>
            <a:p>
              <a:r>
                <a:rPr lang="en-CA" dirty="0" err="1"/>
                <a:t>ShippingId</a:t>
              </a:r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B0B46-593B-47FF-9300-940FE444C758}"/>
              </a:ext>
            </a:extLst>
          </p:cNvPr>
          <p:cNvGrpSpPr/>
          <p:nvPr/>
        </p:nvGrpSpPr>
        <p:grpSpPr>
          <a:xfrm>
            <a:off x="6860638" y="2807787"/>
            <a:ext cx="1986845" cy="2122556"/>
            <a:chOff x="7743823" y="2279866"/>
            <a:chExt cx="1986845" cy="21225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E864B-1E56-4220-8BAE-A5C036F8C028}"/>
                </a:ext>
              </a:extLst>
            </p:cNvPr>
            <p:cNvSpPr txBox="1"/>
            <p:nvPr/>
          </p:nvSpPr>
          <p:spPr>
            <a:xfrm>
              <a:off x="7743824" y="2279866"/>
              <a:ext cx="1986844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 Detail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7659-E7A7-41EF-B67B-21BAEA1FDF38}"/>
                </a:ext>
              </a:extLst>
            </p:cNvPr>
            <p:cNvSpPr txBox="1"/>
            <p:nvPr/>
          </p:nvSpPr>
          <p:spPr>
            <a:xfrm>
              <a:off x="7743823" y="2648096"/>
              <a:ext cx="1986843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/>
                <a:t>Quantity</a:t>
              </a:r>
            </a:p>
            <a:p>
              <a:r>
                <a:rPr lang="en-CA" dirty="0"/>
                <a:t>Description</a:t>
              </a:r>
            </a:p>
            <a:p>
              <a:r>
                <a:rPr lang="en-CA" dirty="0" err="1"/>
                <a:t>UnitPrice</a:t>
              </a:r>
              <a:endParaRPr lang="en-CA" dirty="0"/>
            </a:p>
            <a:p>
              <a:r>
                <a:rPr lang="en-CA" dirty="0"/>
                <a:t>Rate</a:t>
              </a:r>
            </a:p>
            <a:p>
              <a:r>
                <a:rPr lang="en-CA" dirty="0"/>
                <a:t>Amount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02A5D-10A8-4669-9F71-F0D28E95180A}"/>
              </a:ext>
            </a:extLst>
          </p:cNvPr>
          <p:cNvGrpSpPr/>
          <p:nvPr/>
        </p:nvGrpSpPr>
        <p:grpSpPr>
          <a:xfrm>
            <a:off x="4056539" y="2057552"/>
            <a:ext cx="1986846" cy="2400657"/>
            <a:chOff x="3377493" y="3031657"/>
            <a:chExt cx="1986846" cy="24006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39E6F-3DCF-4BF7-B8BE-75F19BAEE691}"/>
                </a:ext>
              </a:extLst>
            </p:cNvPr>
            <p:cNvSpPr txBox="1"/>
            <p:nvPr/>
          </p:nvSpPr>
          <p:spPr>
            <a:xfrm>
              <a:off x="3377495" y="3031657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6150C-0293-47A3-AB07-619790DF1564}"/>
                </a:ext>
              </a:extLst>
            </p:cNvPr>
            <p:cNvSpPr txBox="1"/>
            <p:nvPr/>
          </p:nvSpPr>
          <p:spPr>
            <a:xfrm>
              <a:off x="3377493" y="3400989"/>
              <a:ext cx="1986843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AddressId</a:t>
              </a:r>
              <a:endParaRPr lang="en-CA" dirty="0"/>
            </a:p>
            <a:p>
              <a:r>
                <a:rPr lang="en-CA" dirty="0"/>
                <a:t>Address1</a:t>
              </a:r>
            </a:p>
            <a:p>
              <a:r>
                <a:rPr lang="en-CA" dirty="0"/>
                <a:t>City</a:t>
              </a:r>
            </a:p>
            <a:p>
              <a:r>
                <a:rPr lang="en-CA" dirty="0"/>
                <a:t>Province</a:t>
              </a:r>
            </a:p>
            <a:p>
              <a:r>
                <a:rPr lang="en-CA" dirty="0"/>
                <a:t>Country</a:t>
              </a:r>
            </a:p>
            <a:p>
              <a:r>
                <a:rPr lang="en-CA" dirty="0" err="1"/>
                <a:t>PostalCode</a:t>
              </a:r>
              <a:endParaRPr lang="en-CA" dirty="0"/>
            </a:p>
            <a:p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399135-22EF-4AB8-9401-13C48AF578EA}"/>
              </a:ext>
            </a:extLst>
          </p:cNvPr>
          <p:cNvGrpSpPr/>
          <p:nvPr/>
        </p:nvGrpSpPr>
        <p:grpSpPr>
          <a:xfrm>
            <a:off x="3010501" y="381883"/>
            <a:ext cx="2092078" cy="1296425"/>
            <a:chOff x="5999948" y="753962"/>
            <a:chExt cx="2408479" cy="12964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69A2C3-E74F-4C19-A8BF-D786DC0BE04E}"/>
                </a:ext>
              </a:extLst>
            </p:cNvPr>
            <p:cNvSpPr txBox="1"/>
            <p:nvPr/>
          </p:nvSpPr>
          <p:spPr>
            <a:xfrm>
              <a:off x="5999948" y="753962"/>
              <a:ext cx="240847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Company_Address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C1AD54-B913-4239-A24E-7B9BBE614363}"/>
                </a:ext>
              </a:extLst>
            </p:cNvPr>
            <p:cNvSpPr txBox="1"/>
            <p:nvPr/>
          </p:nvSpPr>
          <p:spPr>
            <a:xfrm>
              <a:off x="5999948" y="1127057"/>
              <a:ext cx="240847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CompanyId</a:t>
              </a:r>
              <a:endParaRPr lang="en-CA" dirty="0"/>
            </a:p>
            <a:p>
              <a:r>
                <a:rPr lang="en-CA" dirty="0" err="1"/>
                <a:t>AddressId</a:t>
              </a:r>
              <a:endParaRPr lang="en-CA" dirty="0"/>
            </a:p>
            <a:p>
              <a:r>
                <a:rPr lang="en-CA" dirty="0" err="1"/>
                <a:t>AddressType</a:t>
              </a:r>
              <a:endParaRPr lang="en-CA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3E38EB-D6F0-4EF2-9854-E367BA58454D}"/>
              </a:ext>
            </a:extLst>
          </p:cNvPr>
          <p:cNvGrpSpPr/>
          <p:nvPr/>
        </p:nvGrpSpPr>
        <p:grpSpPr>
          <a:xfrm>
            <a:off x="3010501" y="4881276"/>
            <a:ext cx="2092078" cy="1306773"/>
            <a:chOff x="5692922" y="3215519"/>
            <a:chExt cx="2536677" cy="1306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E729F4-BF27-46AE-88B6-173918F99994}"/>
                </a:ext>
              </a:extLst>
            </p:cNvPr>
            <p:cNvSpPr txBox="1"/>
            <p:nvPr/>
          </p:nvSpPr>
          <p:spPr>
            <a:xfrm>
              <a:off x="5692922" y="3215519"/>
              <a:ext cx="2536677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Customer_Address</a:t>
              </a:r>
              <a:endParaRPr lang="en-CA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06CB86-9A34-47D9-9160-FD457F55A6DC}"/>
                </a:ext>
              </a:extLst>
            </p:cNvPr>
            <p:cNvSpPr txBox="1"/>
            <p:nvPr/>
          </p:nvSpPr>
          <p:spPr>
            <a:xfrm>
              <a:off x="5692922" y="3598962"/>
              <a:ext cx="2536677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CustomerId</a:t>
              </a:r>
              <a:endParaRPr lang="en-CA" dirty="0"/>
            </a:p>
            <a:p>
              <a:r>
                <a:rPr lang="en-CA" dirty="0" err="1"/>
                <a:t>AddressId</a:t>
              </a:r>
              <a:endParaRPr lang="en-CA" dirty="0"/>
            </a:p>
            <a:p>
              <a:r>
                <a:rPr lang="en-CA" dirty="0" err="1"/>
                <a:t>AddressType</a:t>
              </a:r>
              <a:endParaRPr lang="en-CA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724CB4-C234-495E-856C-9E4479202BA7}"/>
              </a:ext>
            </a:extLst>
          </p:cNvPr>
          <p:cNvGrpSpPr/>
          <p:nvPr/>
        </p:nvGrpSpPr>
        <p:grpSpPr>
          <a:xfrm>
            <a:off x="5658332" y="381883"/>
            <a:ext cx="2092078" cy="1019426"/>
            <a:chOff x="5999948" y="753962"/>
            <a:chExt cx="2408479" cy="10194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B8994C-A092-4B62-AE58-2716C3522568}"/>
                </a:ext>
              </a:extLst>
            </p:cNvPr>
            <p:cNvSpPr txBox="1"/>
            <p:nvPr/>
          </p:nvSpPr>
          <p:spPr>
            <a:xfrm>
              <a:off x="5999948" y="753962"/>
              <a:ext cx="240847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ShipTo_Address</a:t>
              </a:r>
              <a:endParaRPr lang="en-C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95C726-E44B-48F4-BF20-EA287A807AF3}"/>
                </a:ext>
              </a:extLst>
            </p:cNvPr>
            <p:cNvSpPr txBox="1"/>
            <p:nvPr/>
          </p:nvSpPr>
          <p:spPr>
            <a:xfrm>
              <a:off x="5999948" y="1127057"/>
              <a:ext cx="2408479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 err="1"/>
                <a:t>AddressId</a:t>
              </a:r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0326-E4A2-42D7-AE00-90F9C0EF96D4}"/>
              </a:ext>
            </a:extLst>
          </p:cNvPr>
          <p:cNvGrpSpPr/>
          <p:nvPr/>
        </p:nvGrpSpPr>
        <p:grpSpPr>
          <a:xfrm>
            <a:off x="9983981" y="2545728"/>
            <a:ext cx="1986844" cy="1569661"/>
            <a:chOff x="9555509" y="4472319"/>
            <a:chExt cx="1986844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F759B9-6E1A-4E3F-BFE4-958FE297ECDF}"/>
                </a:ext>
              </a:extLst>
            </p:cNvPr>
            <p:cNvSpPr txBox="1"/>
            <p:nvPr/>
          </p:nvSpPr>
          <p:spPr>
            <a:xfrm>
              <a:off x="9555509" y="4472319"/>
              <a:ext cx="198684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Tax Rate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FBC82F-E93F-4A83-96A3-FAEC86417FB1}"/>
                </a:ext>
              </a:extLst>
            </p:cNvPr>
            <p:cNvSpPr txBox="1"/>
            <p:nvPr/>
          </p:nvSpPr>
          <p:spPr>
            <a:xfrm>
              <a:off x="9555510" y="4841651"/>
              <a:ext cx="1986843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TaxId</a:t>
              </a:r>
              <a:endParaRPr lang="en-CA" dirty="0"/>
            </a:p>
            <a:p>
              <a:r>
                <a:rPr lang="en-CA" dirty="0"/>
                <a:t>Rate</a:t>
              </a:r>
            </a:p>
            <a:p>
              <a:r>
                <a:rPr lang="en-CA" dirty="0"/>
                <a:t>Type</a:t>
              </a:r>
            </a:p>
            <a:p>
              <a:r>
                <a:rPr lang="en-CA" dirty="0" err="1"/>
                <a:t>BeginDate</a:t>
              </a:r>
              <a:endParaRPr lang="en-CA" dirty="0"/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298AA4A-1AB6-4B80-B891-6D0279339900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331685" y="566549"/>
            <a:ext cx="678816" cy="2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534D9E6-1D9C-4E32-98A2-D8CF402BAC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5704" y="1874281"/>
            <a:ext cx="3919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CFB2C40-124F-49CB-9A50-1716B7A666C2}"/>
              </a:ext>
            </a:extLst>
          </p:cNvPr>
          <p:cNvCxnSpPr>
            <a:cxnSpLocks/>
          </p:cNvCxnSpPr>
          <p:nvPr/>
        </p:nvCxnSpPr>
        <p:spPr>
          <a:xfrm flipV="1">
            <a:off x="2331685" y="5487982"/>
            <a:ext cx="6788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0109DE6-0493-4DA3-AF60-CDC48379BD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9898" y="4676798"/>
            <a:ext cx="408956" cy="1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CC3DFD-D6B7-46F0-9380-43BFDC0740DD}"/>
              </a:ext>
            </a:extLst>
          </p:cNvPr>
          <p:cNvGrpSpPr/>
          <p:nvPr/>
        </p:nvGrpSpPr>
        <p:grpSpPr>
          <a:xfrm>
            <a:off x="9983981" y="4526817"/>
            <a:ext cx="1986844" cy="1846660"/>
            <a:chOff x="7194655" y="4860811"/>
            <a:chExt cx="1986844" cy="184666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482960-E0C8-4B2E-89A8-238A624B21EB}"/>
                </a:ext>
              </a:extLst>
            </p:cNvPr>
            <p:cNvSpPr txBox="1"/>
            <p:nvPr/>
          </p:nvSpPr>
          <p:spPr>
            <a:xfrm>
              <a:off x="7194655" y="4860811"/>
              <a:ext cx="198684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Shipping Handling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16785F-6F46-4BE2-8810-8A10C9B3CA97}"/>
                </a:ext>
              </a:extLst>
            </p:cNvPr>
            <p:cNvSpPr txBox="1"/>
            <p:nvPr/>
          </p:nvSpPr>
          <p:spPr>
            <a:xfrm>
              <a:off x="7194656" y="5230143"/>
              <a:ext cx="1986843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ShippingId</a:t>
              </a:r>
              <a:endParaRPr lang="en-CA" dirty="0"/>
            </a:p>
            <a:p>
              <a:r>
                <a:rPr lang="en-CA" dirty="0"/>
                <a:t>Rate</a:t>
              </a:r>
            </a:p>
            <a:p>
              <a:r>
                <a:rPr lang="en-CA" dirty="0"/>
                <a:t>Destination</a:t>
              </a:r>
            </a:p>
            <a:p>
              <a:r>
                <a:rPr lang="en-CA" dirty="0"/>
                <a:t>Type</a:t>
              </a:r>
            </a:p>
            <a:p>
              <a:r>
                <a:rPr lang="en-CA" dirty="0" err="1"/>
                <a:t>BeginDate</a:t>
              </a:r>
              <a:endParaRPr lang="en-CA" dirty="0"/>
            </a:p>
          </p:txBody>
        </p: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4E07C20-38C3-4656-9FF8-DC7A16083AE3}"/>
              </a:ext>
            </a:extLst>
          </p:cNvPr>
          <p:cNvCxnSpPr>
            <a:cxnSpLocks/>
            <a:stCxn id="6" idx="1"/>
            <a:endCxn id="27" idx="3"/>
          </p:cNvCxnSpPr>
          <p:nvPr/>
        </p:nvCxnSpPr>
        <p:spPr>
          <a:xfrm rot="10800000">
            <a:off x="7750410" y="566549"/>
            <a:ext cx="9336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22094A8-4515-406A-8B82-58EA1F0D47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5655" y="1729531"/>
            <a:ext cx="64374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16E2973-4B16-4489-AED7-A6C5BDFE1BE0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8122344" y="2974293"/>
            <a:ext cx="1804025" cy="353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BD06E84-50DC-40E3-846E-16DAE3F27B55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16200000" flipH="1">
            <a:off x="9162822" y="2694064"/>
            <a:ext cx="1276375" cy="36594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B416072-555F-4A6E-9220-6EB814CCCAD9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8008666" y="3659496"/>
            <a:ext cx="3385657" cy="56497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CB06C-3831-4A08-B0DB-B0BE3FC4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84" y="517590"/>
            <a:ext cx="4658256" cy="5822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FEF24-9CB6-4F28-B721-E6632BE9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2" y="517590"/>
            <a:ext cx="4645597" cy="58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9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1E7A-C917-4446-9245-B62923CD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CA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7196-CF41-49A7-B988-9E6D1989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375920"/>
            <a:ext cx="11213892" cy="5116954"/>
          </a:xfrm>
        </p:spPr>
        <p:txBody>
          <a:bodyPr>
            <a:normAutofit/>
          </a:bodyPr>
          <a:lstStyle/>
          <a:p>
            <a:r>
              <a:rPr lang="en-GB" sz="3200" dirty="0"/>
              <a:t>An </a:t>
            </a:r>
            <a:r>
              <a:rPr lang="en-GB" sz="3200" b="1" dirty="0"/>
              <a:t>entity</a:t>
            </a:r>
            <a:r>
              <a:rPr lang="en-GB" sz="3200" dirty="0"/>
              <a:t> is an object that exists. ... In database administration, an entity can be a single thing, person, place, or object. Data can be stored about such entities.</a:t>
            </a:r>
          </a:p>
          <a:p>
            <a:pPr lvl="1"/>
            <a:r>
              <a:rPr lang="en-GB" sz="2800" dirty="0"/>
              <a:t>An </a:t>
            </a:r>
            <a:r>
              <a:rPr lang="en-GB" sz="2800" b="1" dirty="0"/>
              <a:t>Entity</a:t>
            </a:r>
            <a:r>
              <a:rPr lang="en-GB" sz="2800" dirty="0"/>
              <a:t> is also known as: Object, Table, Class</a:t>
            </a:r>
          </a:p>
          <a:p>
            <a:r>
              <a:rPr lang="en-GB" sz="3200" dirty="0"/>
              <a:t>The basic difference between </a:t>
            </a:r>
            <a:r>
              <a:rPr lang="en-GB" sz="3200" b="1" dirty="0"/>
              <a:t>entity</a:t>
            </a:r>
            <a:r>
              <a:rPr lang="en-GB" sz="3200" dirty="0"/>
              <a:t> and </a:t>
            </a:r>
            <a:r>
              <a:rPr lang="en-GB" sz="3200" b="1" dirty="0"/>
              <a:t>attribute</a:t>
            </a:r>
            <a:r>
              <a:rPr lang="en-GB" sz="3200" dirty="0"/>
              <a:t> is that an entity is a distinguishable real-world object that exists, whereas attribute describes the elementary features of an entity. In the relational database model entities are termed as record and attributes are termed as fields.</a:t>
            </a:r>
          </a:p>
          <a:p>
            <a:pPr lvl="1"/>
            <a:r>
              <a:rPr lang="en-GB" sz="2800" dirty="0"/>
              <a:t>An </a:t>
            </a:r>
            <a:r>
              <a:rPr lang="en-GB" sz="2800" b="1" dirty="0"/>
              <a:t>Attribute</a:t>
            </a:r>
            <a:r>
              <a:rPr lang="en-GB" sz="2800" dirty="0"/>
              <a:t> is also known as: Field, Column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181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E89C5-C6F3-4F5C-B7AC-9E3A99B1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4" y="890431"/>
            <a:ext cx="11857232" cy="38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E5FD4-5E4E-4C66-B978-8A94DD7DFB84}"/>
              </a:ext>
            </a:extLst>
          </p:cNvPr>
          <p:cNvGrpSpPr/>
          <p:nvPr/>
        </p:nvGrpSpPr>
        <p:grpSpPr>
          <a:xfrm>
            <a:off x="344841" y="384630"/>
            <a:ext cx="1986844" cy="1855322"/>
            <a:chOff x="685976" y="654606"/>
            <a:chExt cx="1986844" cy="1855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E63948-49E7-4BBF-9CA2-7C7B9B8B74C3}"/>
                </a:ext>
              </a:extLst>
            </p:cNvPr>
            <p:cNvSpPr txBox="1"/>
            <p:nvPr/>
          </p:nvSpPr>
          <p:spPr>
            <a:xfrm>
              <a:off x="685976" y="654606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6376-6332-477C-84B6-4FCC35838F4C}"/>
                </a:ext>
              </a:extLst>
            </p:cNvPr>
            <p:cNvSpPr txBox="1"/>
            <p:nvPr/>
          </p:nvSpPr>
          <p:spPr>
            <a:xfrm>
              <a:off x="685976" y="1032600"/>
              <a:ext cx="1986844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CompanyName</a:t>
              </a:r>
            </a:p>
            <a:p>
              <a:r>
                <a:rPr lang="en-CA" dirty="0" err="1"/>
                <a:t>StoreName</a:t>
              </a:r>
              <a:endParaRPr lang="en-CA" dirty="0"/>
            </a:p>
            <a:p>
              <a:r>
                <a:rPr lang="en-CA" dirty="0" err="1"/>
                <a:t>PhoneNumber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r>
                <a:rPr lang="en-CA" dirty="0"/>
                <a:t>Website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8D60E1-FA9E-4EDA-B0DA-323A5E465E01}"/>
              </a:ext>
            </a:extLst>
          </p:cNvPr>
          <p:cNvGrpSpPr/>
          <p:nvPr/>
        </p:nvGrpSpPr>
        <p:grpSpPr>
          <a:xfrm>
            <a:off x="344841" y="3964889"/>
            <a:ext cx="1986844" cy="1570883"/>
            <a:chOff x="3585809" y="1032600"/>
            <a:chExt cx="1986844" cy="15708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0606E-E106-4A38-B534-C40595DA0B9C}"/>
                </a:ext>
              </a:extLst>
            </p:cNvPr>
            <p:cNvSpPr txBox="1"/>
            <p:nvPr/>
          </p:nvSpPr>
          <p:spPr>
            <a:xfrm>
              <a:off x="3585809" y="1032600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Customer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D19419-549C-4CB1-AC4B-956B3EEAB4B1}"/>
                </a:ext>
              </a:extLst>
            </p:cNvPr>
            <p:cNvSpPr txBox="1"/>
            <p:nvPr/>
          </p:nvSpPr>
          <p:spPr>
            <a:xfrm>
              <a:off x="3585809" y="1403154"/>
              <a:ext cx="1986844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first_name</a:t>
              </a:r>
              <a:endParaRPr lang="en-CA" dirty="0"/>
            </a:p>
            <a:p>
              <a:r>
                <a:rPr lang="en-CA" dirty="0" err="1"/>
                <a:t>last_name</a:t>
              </a:r>
              <a:endParaRPr lang="en-CA" dirty="0"/>
            </a:p>
            <a:p>
              <a:r>
                <a:rPr lang="en-CA" dirty="0"/>
                <a:t>email</a:t>
              </a:r>
            </a:p>
            <a:p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6FD3B-1E72-4BCB-80E7-64B2088D27C4}"/>
              </a:ext>
            </a:extLst>
          </p:cNvPr>
          <p:cNvGrpSpPr/>
          <p:nvPr/>
        </p:nvGrpSpPr>
        <p:grpSpPr>
          <a:xfrm>
            <a:off x="8684056" y="381883"/>
            <a:ext cx="1867958" cy="2687963"/>
            <a:chOff x="7988474" y="554731"/>
            <a:chExt cx="1867958" cy="26879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B15FB-DA5B-4E37-89B1-C51E7E1A4614}"/>
                </a:ext>
              </a:extLst>
            </p:cNvPr>
            <p:cNvSpPr txBox="1"/>
            <p:nvPr/>
          </p:nvSpPr>
          <p:spPr>
            <a:xfrm>
              <a:off x="7988474" y="554731"/>
              <a:ext cx="1867957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Invoice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20E287-5947-4B24-B6B5-7835D11C42B1}"/>
                </a:ext>
              </a:extLst>
            </p:cNvPr>
            <p:cNvSpPr txBox="1"/>
            <p:nvPr/>
          </p:nvSpPr>
          <p:spPr>
            <a:xfrm>
              <a:off x="7988475" y="934370"/>
              <a:ext cx="18679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InvoiceNumber</a:t>
              </a:r>
              <a:endParaRPr lang="en-CA" dirty="0"/>
            </a:p>
            <a:p>
              <a:r>
                <a:rPr lang="en-CA" dirty="0" err="1"/>
                <a:t>DateOfIssue</a:t>
              </a:r>
              <a:endParaRPr lang="en-CA" dirty="0"/>
            </a:p>
            <a:p>
              <a:r>
                <a:rPr lang="en-CA" dirty="0"/>
                <a:t>Customer</a:t>
              </a:r>
            </a:p>
            <a:p>
              <a:r>
                <a:rPr lang="en-CA" dirty="0"/>
                <a:t>ShipTo</a:t>
              </a:r>
            </a:p>
            <a:p>
              <a:r>
                <a:rPr lang="en-CA" dirty="0"/>
                <a:t>Instructions</a:t>
              </a:r>
            </a:p>
            <a:p>
              <a:r>
                <a:rPr lang="en-CA" dirty="0"/>
                <a:t>Details</a:t>
              </a:r>
            </a:p>
            <a:p>
              <a:r>
                <a:rPr lang="en-CA" dirty="0"/>
                <a:t>Tax</a:t>
              </a:r>
            </a:p>
            <a:p>
              <a:r>
                <a:rPr lang="en-CA" dirty="0"/>
                <a:t>Shipping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02A5D-10A8-4669-9F71-F0D28E95180A}"/>
              </a:ext>
            </a:extLst>
          </p:cNvPr>
          <p:cNvGrpSpPr/>
          <p:nvPr/>
        </p:nvGrpSpPr>
        <p:grpSpPr>
          <a:xfrm>
            <a:off x="4056539" y="2057552"/>
            <a:ext cx="1986846" cy="1846660"/>
            <a:chOff x="3377493" y="3031657"/>
            <a:chExt cx="1986846" cy="18466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39E6F-3DCF-4BF7-B8BE-75F19BAEE691}"/>
                </a:ext>
              </a:extLst>
            </p:cNvPr>
            <p:cNvSpPr txBox="1"/>
            <p:nvPr/>
          </p:nvSpPr>
          <p:spPr>
            <a:xfrm>
              <a:off x="3377495" y="3031657"/>
              <a:ext cx="198684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Addresses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6150C-0293-47A3-AB07-619790DF1564}"/>
                </a:ext>
              </a:extLst>
            </p:cNvPr>
            <p:cNvSpPr txBox="1"/>
            <p:nvPr/>
          </p:nvSpPr>
          <p:spPr>
            <a:xfrm>
              <a:off x="3377493" y="3400989"/>
              <a:ext cx="1986843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addr_line1</a:t>
              </a:r>
            </a:p>
            <a:p>
              <a:r>
                <a:rPr lang="en-CA" dirty="0" err="1"/>
                <a:t>city_name</a:t>
              </a:r>
              <a:endParaRPr lang="en-CA" dirty="0"/>
            </a:p>
            <a:p>
              <a:r>
                <a:rPr lang="en-CA" dirty="0"/>
                <a:t>country</a:t>
              </a:r>
            </a:p>
            <a:p>
              <a:r>
                <a:rPr lang="en-CA" dirty="0" err="1"/>
                <a:t>postal_code</a:t>
              </a:r>
              <a:endParaRPr lang="en-CA" dirty="0"/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6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06BF-B9DD-485B-8286-0CEA53AF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0" y="1639939"/>
            <a:ext cx="11650661" cy="3381766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81996EF4-E2AB-4954-8E75-3B5E7EB8D16F}"/>
              </a:ext>
            </a:extLst>
          </p:cNvPr>
          <p:cNvSpPr/>
          <p:nvPr/>
        </p:nvSpPr>
        <p:spPr>
          <a:xfrm>
            <a:off x="6655633" y="1349116"/>
            <a:ext cx="4467069" cy="4159768"/>
          </a:xfrm>
          <a:prstGeom prst="donut">
            <a:avLst>
              <a:gd name="adj" fmla="val 407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0A79F-A0AD-4F6A-AC91-656D67F50355}"/>
              </a:ext>
            </a:extLst>
          </p:cNvPr>
          <p:cNvSpPr txBox="1"/>
          <p:nvPr/>
        </p:nvSpPr>
        <p:spPr>
          <a:xfrm>
            <a:off x="5536368" y="5508884"/>
            <a:ext cx="332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rgbClr val="C00000"/>
                </a:solidFill>
              </a:rPr>
              <a:t>These look too much like a table.</a:t>
            </a:r>
          </a:p>
        </p:txBody>
      </p:sp>
    </p:spTree>
    <p:extLst>
      <p:ext uri="{BB962C8B-B14F-4D97-AF65-F5344CB8AC3E}">
        <p14:creationId xmlns:p14="http://schemas.microsoft.com/office/powerpoint/2010/main" val="7124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B55-3DC9-40FD-AFEB-C2BEA58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1</a:t>
            </a:r>
            <a:r>
              <a:rPr lang="en-CA" b="1" baseline="30000" dirty="0"/>
              <a:t>st</a:t>
            </a:r>
            <a:r>
              <a:rPr lang="en-CA" b="1" dirty="0"/>
              <a:t>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C1F-F7FE-4130-8968-34D06E8F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normal form (1NF) is a property of a relation in a relational database. A relation is in first normal form if and only if no attribute domain have relations as elements. Or more informally, that no table column can have tables as values. </a:t>
            </a:r>
          </a:p>
          <a:p>
            <a:endParaRPr lang="en-GB" dirty="0"/>
          </a:p>
          <a:p>
            <a:r>
              <a:rPr lang="en-CA" dirty="0">
                <a:hlinkClick r:id="rId2"/>
              </a:rPr>
              <a:t>https://en.wikipedia.org/wiki/First_normal_form</a:t>
            </a:r>
            <a:endParaRPr lang="en-GB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198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235BB-0B92-406B-A38D-4C445B0F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3" y="1900860"/>
            <a:ext cx="11781913" cy="2326365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7204F1AA-9185-48ED-92B3-91634755565E}"/>
              </a:ext>
            </a:extLst>
          </p:cNvPr>
          <p:cNvSpPr/>
          <p:nvPr/>
        </p:nvSpPr>
        <p:spPr>
          <a:xfrm rot="2687658">
            <a:off x="7480091" y="2200665"/>
            <a:ext cx="2863121" cy="2821039"/>
          </a:xfrm>
          <a:prstGeom prst="plus">
            <a:avLst>
              <a:gd name="adj" fmla="val 4685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80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51F119-CD15-47F6-94B9-1DBB70A2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2053936"/>
            <a:ext cx="2343579" cy="3521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19406B-0D77-4B21-A0B3-DB6CEE87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34" y="3585304"/>
            <a:ext cx="6560768" cy="2836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3A246-3143-4304-8915-64807505092A}"/>
              </a:ext>
            </a:extLst>
          </p:cNvPr>
          <p:cNvSpPr txBox="1"/>
          <p:nvPr/>
        </p:nvSpPr>
        <p:spPr>
          <a:xfrm>
            <a:off x="4561934" y="3000529"/>
            <a:ext cx="256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InvoiceDetails</a:t>
            </a:r>
            <a:endParaRPr lang="en-CA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4A3C-9071-4F61-9CBA-BA4D77E6CDCB}"/>
              </a:ext>
            </a:extLst>
          </p:cNvPr>
          <p:cNvSpPr txBox="1"/>
          <p:nvPr/>
        </p:nvSpPr>
        <p:spPr>
          <a:xfrm>
            <a:off x="794479" y="193698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InvoiceMaster</a:t>
            </a:r>
            <a:endParaRPr lang="en-CA" sz="3200" b="1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EC0B119-84EE-488C-853D-77F8DB5B0019}"/>
              </a:ext>
            </a:extLst>
          </p:cNvPr>
          <p:cNvSpPr/>
          <p:nvPr/>
        </p:nvSpPr>
        <p:spPr>
          <a:xfrm>
            <a:off x="5608783" y="2698232"/>
            <a:ext cx="4467069" cy="4159768"/>
          </a:xfrm>
          <a:prstGeom prst="donut">
            <a:avLst>
              <a:gd name="adj" fmla="val 407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3EA40-5D87-47AC-BC86-EF0B6BFD47EE}"/>
              </a:ext>
            </a:extLst>
          </p:cNvPr>
          <p:cNvSpPr txBox="1"/>
          <p:nvPr/>
        </p:nvSpPr>
        <p:spPr>
          <a:xfrm>
            <a:off x="1573968" y="5932201"/>
            <a:ext cx="265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rgbClr val="C00000"/>
                </a:solidFill>
              </a:rPr>
              <a:t>Still too much like a 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63A68-870A-44F0-9299-0913FAF5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9" y="794950"/>
            <a:ext cx="10837888" cy="17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755</Words>
  <Application>Microsoft Office PowerPoint</Application>
  <PresentationFormat>Widescreen</PresentationFormat>
  <Paragraphs>180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Normalization Case Study</vt:lpstr>
      <vt:lpstr>PowerPoint Presentation</vt:lpstr>
      <vt:lpstr>Entities and Attributes</vt:lpstr>
      <vt:lpstr>PowerPoint Presentation</vt:lpstr>
      <vt:lpstr>PowerPoint Presentation</vt:lpstr>
      <vt:lpstr>PowerPoint Presentation</vt:lpstr>
      <vt:lpstr>1st Normal Form (1NF)</vt:lpstr>
      <vt:lpstr>PowerPoint Presentation</vt:lpstr>
      <vt:lpstr>PowerPoint Presentation</vt:lpstr>
      <vt:lpstr>1st Normal Form (1NF)</vt:lpstr>
      <vt:lpstr>PowerPoint Presentation</vt:lpstr>
      <vt:lpstr>PowerPoint Presentation</vt:lpstr>
      <vt:lpstr>2nd Normal Form (2NF)</vt:lpstr>
      <vt:lpstr>PowerPoint Presentation</vt:lpstr>
      <vt:lpstr>3rd Normal Form (3NF)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Rawsthorne</dc:creator>
  <cp:lastModifiedBy>Peter Rawsthorne</cp:lastModifiedBy>
  <cp:revision>38</cp:revision>
  <dcterms:created xsi:type="dcterms:W3CDTF">2021-06-23T12:39:21Z</dcterms:created>
  <dcterms:modified xsi:type="dcterms:W3CDTF">2021-09-29T00:25:57Z</dcterms:modified>
</cp:coreProperties>
</file>