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DFF-7016-4200-B3D2-FEE55BB27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FBDC6-E047-4315-859D-51539230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3583C-1CED-4D19-AC8E-A36D9DB5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179E-A6DF-4203-8271-B924E622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5732-7E46-4827-826D-D762D000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40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087-2D71-447E-A2D9-6801315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62B8A-859C-4E99-A80A-E43A0630E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FCC4-AAF8-4C43-8B1A-B20BB304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E947-AD7D-45B3-BFCC-35194CAC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176C-BB8D-402B-927D-E55730CE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35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D270A-52A4-45D1-ABA4-44FAB8BBE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0EAE-0036-455C-B066-91EF7658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73E1-EA72-42E3-8358-44CE291D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E4A1-33C4-41D7-8891-CA9005BF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8386-EC9C-478A-9B73-41092874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2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1187-F769-4A37-8DC6-3BD43C65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B024-BCAC-4899-91C6-F005B182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CB928-92F4-4A25-A8F2-5D2B17D7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4653C-2729-46D3-96F6-2DF1405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FB05-21E2-4114-BA82-FB530537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6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C88-32B4-46AE-947B-24C73713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F0FA9-42D2-4F94-9525-5FD7E0283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074D-DA46-460F-8238-11860D92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B2D2-D1BE-4F54-9CD1-0BD18E79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C01B-9A03-45F3-A5BB-EA722C5B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A1AE-4031-4328-846F-D1AD1BEF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8E5E-D3A2-4387-B1B1-9E7E65E75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CC009-25C4-4175-933E-724BFE60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D00D0-B296-4E84-96C1-B42A5E4F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C9E99-4F8B-491B-81F0-6BF66227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9DC0-53E1-48A9-8543-B44170A6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3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FE24-2FDC-4076-9641-A43502B3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5BA2-BB66-46FF-8CF6-F1437850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E06A3-64C4-4DA3-975B-6CF4EBFF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5FC9F-2952-483E-8B4C-691DDF90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ECE65-21D5-4AA7-8399-C4524381D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57478-36B0-4393-A4F8-E709018D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7B480-6C7B-41A8-A02E-B02E0497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7320F-95BC-44F7-9AB5-EA3CCAE3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4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8442-F2AF-408B-92FE-5D3028CD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AE751-113C-4DFE-A58B-94749193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5AAA8-E0E2-4767-BA05-9878B1A0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A6F90-FE2B-4FDD-9D61-3D0EF911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8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C11BE-5637-4E8E-8E00-C7B4CC97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DC65C-6A38-4792-B4A2-C95A07CC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B83A-64A4-496C-9CF0-73A36649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0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A3C8-719C-438C-9D41-5E0C8C4E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D30B-2AD5-4ADB-8C79-CB6EB09E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DE9C8-87E5-4E65-960A-F2E4577A3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C58FB-6C59-4F80-BD00-66CF7017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F2219-9726-44B1-8392-B733A68A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0D9DD-5AE6-4A53-8A94-8ED032CE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EC0C-3993-4186-8514-84D3479C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5EABE-83F5-4A85-BB47-9E4EABB90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A2DF-A149-4E7D-95F6-C5402DA7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A941-364C-44A6-A078-2D2C5F9F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52A66-9DB8-497C-A000-59A9C67B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477FB-94AC-4662-B8DE-008F7546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6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1DBC0-3320-41DA-9608-EFB6CF10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57661-DE63-41EF-8C35-6B2A51D07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EF97-90FF-42BE-B5AB-5D8780CEB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65AF-356B-4FAE-8A22-C214AB96BD2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6087-AAB7-4C37-A499-7C698AF27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8006-BA57-46CF-9B9D-4DC7BF207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431A6-A1F7-4B54-BFC7-0B1A8768E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97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373E-9E3A-40DB-A7D9-4906023CB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200" b="1" dirty="0"/>
              <a:t>Automotive Repair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DD952-94D8-4276-8AC8-D4D225B24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Database Programming Normalization Exercise</a:t>
            </a:r>
          </a:p>
        </p:txBody>
      </p:sp>
    </p:spTree>
    <p:extLst>
      <p:ext uri="{BB962C8B-B14F-4D97-AF65-F5344CB8AC3E}">
        <p14:creationId xmlns:p14="http://schemas.microsoft.com/office/powerpoint/2010/main" val="140809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C39D-277E-4F29-9BD5-A3CA561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Normalized?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EDD8-AA1B-4D9A-B093-EF7E2E6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dirty="0"/>
              <a:t>1NF – all columns are atomic (contain only one value)</a:t>
            </a:r>
          </a:p>
          <a:p>
            <a:pPr lvl="1"/>
            <a:r>
              <a:rPr lang="en-GB" dirty="0"/>
              <a:t>Or more informally, that no table column can have tables as values.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2NF – every candidate key is completely dependent on PK</a:t>
            </a:r>
          </a:p>
          <a:p>
            <a:pPr lvl="1"/>
            <a:r>
              <a:rPr lang="en-GB" dirty="0"/>
              <a:t>every non-prime attribute of the relation is dependent on the whole of every candidate key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3NF - </a:t>
            </a:r>
            <a:r>
              <a:rPr lang="en-GB" dirty="0"/>
              <a:t>eliminating the transitive functional dependencies</a:t>
            </a:r>
          </a:p>
          <a:p>
            <a:pPr lvl="1"/>
            <a:r>
              <a:rPr lang="en-GB" dirty="0"/>
              <a:t>"[every] non-key [attribute] must provide a fact about the key, the whole key, and nothing but the key"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156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4ADF4F-9DE4-4078-8D3B-1BDD91855E13}"/>
              </a:ext>
            </a:extLst>
          </p:cNvPr>
          <p:cNvSpPr txBox="1"/>
          <p:nvPr/>
        </p:nvSpPr>
        <p:spPr>
          <a:xfrm>
            <a:off x="1142999" y="2372633"/>
            <a:ext cx="107395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3200" b="0" i="0" dirty="0">
                <a:solidFill>
                  <a:srgbClr val="000000"/>
                </a:solidFill>
                <a:effectLst/>
                <a:latin typeface="-apple-system"/>
              </a:rPr>
              <a:t>There are some scenarios that you want to use schemas: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-apple-system"/>
              </a:rPr>
              <a:t>Schemas allow you to organize database objects e.g., tables into logical groups to make them more manageable.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-apple-system"/>
              </a:rPr>
              <a:t>Schemas enable multiple users to use one database without interfering with each other.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6BF8E7-FDFC-4B83-96F6-C7E60B94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44565"/>
            <a:ext cx="10515600" cy="805389"/>
          </a:xfrm>
        </p:spPr>
        <p:txBody>
          <a:bodyPr/>
          <a:lstStyle/>
          <a:p>
            <a:r>
              <a:rPr lang="en-GB" b="1" i="0" dirty="0">
                <a:effectLst/>
                <a:latin typeface="-apple-system"/>
              </a:rPr>
              <a:t>Why do you need to use schemas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23ADD-7DE1-484A-9016-81B73701B21F}"/>
              </a:ext>
            </a:extLst>
          </p:cNvPr>
          <p:cNvSpPr txBox="1"/>
          <p:nvPr/>
        </p:nvSpPr>
        <p:spPr>
          <a:xfrm>
            <a:off x="838199" y="5680313"/>
            <a:ext cx="1060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new </a:t>
            </a:r>
            <a:r>
              <a:rPr lang="en-GB" sz="3200" b="1" dirty="0"/>
              <a:t>Exercises</a:t>
            </a:r>
            <a:r>
              <a:rPr lang="en-GB" sz="3200" dirty="0"/>
              <a:t> database with an </a:t>
            </a:r>
            <a:r>
              <a:rPr lang="en-GB" sz="3200" b="1" dirty="0" err="1"/>
              <a:t>AutomotiveRepair</a:t>
            </a:r>
            <a:r>
              <a:rPr lang="en-GB" sz="3200" dirty="0"/>
              <a:t> schema.</a:t>
            </a:r>
            <a:endParaRPr lang="en-CA" sz="32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128D8B8-685B-400E-B43C-51C13DD073E4}"/>
              </a:ext>
            </a:extLst>
          </p:cNvPr>
          <p:cNvSpPr txBox="1">
            <a:spLocks/>
          </p:cNvSpPr>
          <p:nvPr/>
        </p:nvSpPr>
        <p:spPr>
          <a:xfrm>
            <a:off x="279400" y="239413"/>
            <a:ext cx="10515600" cy="80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latin typeface="-apple-system"/>
              </a:rPr>
              <a:t>Appendix</a:t>
            </a:r>
            <a:endParaRPr lang="en-CA" sz="5400" b="1" dirty="0"/>
          </a:p>
        </p:txBody>
      </p:sp>
    </p:spTree>
    <p:extLst>
      <p:ext uri="{BB962C8B-B14F-4D97-AF65-F5344CB8AC3E}">
        <p14:creationId xmlns:p14="http://schemas.microsoft.com/office/powerpoint/2010/main" val="16930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4F83FF-ACFF-4860-AF5B-37FD5E836F98}"/>
              </a:ext>
            </a:extLst>
          </p:cNvPr>
          <p:cNvSpPr txBox="1"/>
          <p:nvPr/>
        </p:nvSpPr>
        <p:spPr>
          <a:xfrm>
            <a:off x="365760" y="407964"/>
            <a:ext cx="115355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400" b="1" dirty="0"/>
              <a:t>You are designing a database for an automobile repair shop.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When a customer brings in a vehicle, a service advisor will write up a repair order. This order will identify the customer and the vehicle, along with the date of service and the name of the advisor.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A vehicle might need several different types of service in a single visit. These could include oil change, lubrication, rotate tires, and so on.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Each type of service is billed at a pre-determined number of hours work, regardless of the actual time spent by the technician.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Each type of service also has a flat book rate of dollars-per-hour that is charged.</a:t>
            </a:r>
          </a:p>
        </p:txBody>
      </p:sp>
    </p:spTree>
    <p:extLst>
      <p:ext uri="{BB962C8B-B14F-4D97-AF65-F5344CB8AC3E}">
        <p14:creationId xmlns:p14="http://schemas.microsoft.com/office/powerpoint/2010/main" val="305534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6D0759-983D-49CF-9758-50712533AF9C}"/>
              </a:ext>
            </a:extLst>
          </p:cNvPr>
          <p:cNvSpPr txBox="1"/>
          <p:nvPr/>
        </p:nvSpPr>
        <p:spPr>
          <a:xfrm>
            <a:off x="542387" y="1690688"/>
            <a:ext cx="11310425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indent="-342900">
              <a:spcAft>
                <a:spcPts val="1800"/>
              </a:spcAft>
              <a:buFont typeface="+mj-lt"/>
              <a:buAutoNum type="arabicPeriod"/>
            </a:pPr>
            <a:r>
              <a:rPr lang="en-CA" sz="3600" dirty="0"/>
              <a:t>Describe each table, include each attributes data type.</a:t>
            </a:r>
          </a:p>
          <a:p>
            <a:pPr marL="360000" indent="-342900">
              <a:spcAft>
                <a:spcPts val="1800"/>
              </a:spcAft>
              <a:buFont typeface="+mj-lt"/>
              <a:buAutoNum type="arabicPeriod"/>
            </a:pPr>
            <a:r>
              <a:rPr lang="en-CA" sz="3600" dirty="0"/>
              <a:t>Draw the ER diagram, including association tables if required.</a:t>
            </a:r>
          </a:p>
          <a:p>
            <a:pPr marL="360000" indent="-342900">
              <a:spcAft>
                <a:spcPts val="1800"/>
              </a:spcAft>
              <a:buFont typeface="+mj-lt"/>
              <a:buAutoNum type="arabicPeriod"/>
            </a:pPr>
            <a:r>
              <a:rPr lang="en-CA" sz="3600" dirty="0"/>
              <a:t>Describe each association (both directions).</a:t>
            </a:r>
          </a:p>
          <a:p>
            <a:pPr marL="360000" indent="-342900">
              <a:spcAft>
                <a:spcPts val="1800"/>
              </a:spcAft>
              <a:buFont typeface="+mj-lt"/>
              <a:buAutoNum type="arabicPeriod"/>
            </a:pPr>
            <a:r>
              <a:rPr lang="en-CA" sz="3600" dirty="0"/>
              <a:t>Develop the SQL CREATE statements for every entity designed.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D3171C-2875-4814-AB37-DD5C5D52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87" y="365125"/>
            <a:ext cx="10811413" cy="1325563"/>
          </a:xfrm>
        </p:spPr>
        <p:txBody>
          <a:bodyPr/>
          <a:lstStyle/>
          <a:p>
            <a:r>
              <a:rPr lang="en-CA" b="1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8677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DA0E6-EECF-4DAB-A72E-0944FAF1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27" y="3244170"/>
            <a:ext cx="3362135" cy="1903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D36FE-F46A-4FCC-A58F-D0B26E2D2779}"/>
              </a:ext>
            </a:extLst>
          </p:cNvPr>
          <p:cNvSpPr txBox="1"/>
          <p:nvPr/>
        </p:nvSpPr>
        <p:spPr>
          <a:xfrm>
            <a:off x="4979964" y="3244170"/>
            <a:ext cx="6217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necessary details describing the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vehicle_id</a:t>
            </a:r>
            <a:r>
              <a:rPr lang="en-CA" sz="2400" dirty="0"/>
              <a:t> is the Primary Key (PK) identifier.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VIN would have been good candidate key, but is a 17 digit alphanumeric and not always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customer_id</a:t>
            </a:r>
            <a:r>
              <a:rPr lang="en-CA" sz="2400" dirty="0"/>
              <a:t> is a Foreign Key (FK) associated back to the customer / owner.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01E39-90A0-47C5-BE62-2DA6E59E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27" y="589619"/>
            <a:ext cx="3171825" cy="176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5FE50C-AF29-4DF3-B6E2-FEECBC7816BA}"/>
              </a:ext>
            </a:extLst>
          </p:cNvPr>
          <p:cNvSpPr txBox="1"/>
          <p:nvPr/>
        </p:nvSpPr>
        <p:spPr>
          <a:xfrm>
            <a:off x="4979964" y="589619"/>
            <a:ext cx="6217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full name of the customer who is the owner of the vehicle, and has two ways to make contact (phone number and email address).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customer_id</a:t>
            </a:r>
            <a:r>
              <a:rPr lang="en-CA" sz="2400" dirty="0"/>
              <a:t> is the Primary Key (PK) identifier.</a:t>
            </a:r>
          </a:p>
        </p:txBody>
      </p:sp>
    </p:spTree>
    <p:extLst>
      <p:ext uri="{BB962C8B-B14F-4D97-AF65-F5344CB8AC3E}">
        <p14:creationId xmlns:p14="http://schemas.microsoft.com/office/powerpoint/2010/main" val="359995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FA709-B84C-479B-8B83-4498EEF6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66" y="780759"/>
            <a:ext cx="3171824" cy="1762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6100D-AB0F-40E8-9271-0428E213982F}"/>
              </a:ext>
            </a:extLst>
          </p:cNvPr>
          <p:cNvSpPr txBox="1"/>
          <p:nvPr/>
        </p:nvSpPr>
        <p:spPr>
          <a:xfrm>
            <a:off x="5050303" y="780759"/>
            <a:ext cx="6217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Order information of the customer and their vehicle. Includes the date of the service and the advisors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order_id</a:t>
            </a:r>
            <a:r>
              <a:rPr lang="en-CA" sz="2400" dirty="0"/>
              <a:t> is the Primary Key (PK) identifier.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customer_id</a:t>
            </a:r>
            <a:r>
              <a:rPr lang="en-CA" sz="2400" dirty="0"/>
              <a:t> is a Foreign Key (FK) associating back to the customer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vehicle_id</a:t>
            </a:r>
            <a:r>
              <a:rPr lang="en-CA" sz="2400" dirty="0"/>
              <a:t> is a Foreign Key (FK) associating back to the vehicle entity.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0E768-9377-4F4B-BB55-428F2A3E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66" y="4047831"/>
            <a:ext cx="3171824" cy="1077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90427B-A7E8-4209-8667-49099FC2A9D1}"/>
              </a:ext>
            </a:extLst>
          </p:cNvPr>
          <p:cNvSpPr txBox="1"/>
          <p:nvPr/>
        </p:nvSpPr>
        <p:spPr>
          <a:xfrm>
            <a:off x="5050303" y="4047831"/>
            <a:ext cx="6217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Details for each item on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order_id</a:t>
            </a:r>
            <a:r>
              <a:rPr lang="en-CA" sz="2400" dirty="0"/>
              <a:t> is part of the Primary Key (PK).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service_code</a:t>
            </a:r>
            <a:r>
              <a:rPr lang="en-CA" sz="2400" dirty="0"/>
              <a:t> is also part of the PK. Using two values for the PK is known as a composite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mechanic is determined based upon the type of service.</a:t>
            </a:r>
          </a:p>
        </p:txBody>
      </p:sp>
    </p:spTree>
    <p:extLst>
      <p:ext uri="{BB962C8B-B14F-4D97-AF65-F5344CB8AC3E}">
        <p14:creationId xmlns:p14="http://schemas.microsoft.com/office/powerpoint/2010/main" val="351628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C6100D-AB0F-40E8-9271-0428E213982F}"/>
              </a:ext>
            </a:extLst>
          </p:cNvPr>
          <p:cNvSpPr txBox="1"/>
          <p:nvPr/>
        </p:nvSpPr>
        <p:spPr>
          <a:xfrm>
            <a:off x="5140056" y="780759"/>
            <a:ext cx="6217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Information describing the service. Most important is the hours set and the rate. These are both predetermined.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service_code</a:t>
            </a:r>
            <a:r>
              <a:rPr lang="en-CA" sz="2400" dirty="0"/>
              <a:t> is the Primary Key (PK) identifier.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74DF8-F1FD-4B7B-87E4-CE938E08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07" y="780759"/>
            <a:ext cx="3943008" cy="19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8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8716462-E7B9-405F-BF62-4D5C390B2FDC}"/>
              </a:ext>
            </a:extLst>
          </p:cNvPr>
          <p:cNvGrpSpPr/>
          <p:nvPr/>
        </p:nvGrpSpPr>
        <p:grpSpPr>
          <a:xfrm>
            <a:off x="1007818" y="1168066"/>
            <a:ext cx="2606238" cy="1846660"/>
            <a:chOff x="2038332" y="1951837"/>
            <a:chExt cx="2606238" cy="18466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BFEC5A-A37D-4052-A449-028DF4EC323C}"/>
                </a:ext>
              </a:extLst>
            </p:cNvPr>
            <p:cNvSpPr txBox="1"/>
            <p:nvPr/>
          </p:nvSpPr>
          <p:spPr>
            <a:xfrm>
              <a:off x="2461845" y="2321169"/>
              <a:ext cx="2182725" cy="14773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customer_id</a:t>
              </a:r>
              <a:r>
                <a:rPr lang="en-CA" dirty="0"/>
                <a:t> </a:t>
              </a:r>
            </a:p>
            <a:p>
              <a:r>
                <a:rPr lang="en-CA" dirty="0" err="1"/>
                <a:t>first_name</a:t>
              </a:r>
              <a:endParaRPr lang="en-CA" dirty="0"/>
            </a:p>
            <a:p>
              <a:r>
                <a:rPr lang="en-CA" dirty="0" err="1"/>
                <a:t>last_name</a:t>
              </a:r>
              <a:endParaRPr lang="en-CA" dirty="0"/>
            </a:p>
            <a:p>
              <a:r>
                <a:rPr lang="en-CA" dirty="0" err="1"/>
                <a:t>phone_number</a:t>
              </a:r>
              <a:endParaRPr lang="en-CA" dirty="0"/>
            </a:p>
            <a:p>
              <a:r>
                <a:rPr lang="en-CA" dirty="0"/>
                <a:t>email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5CFDB8-41A4-43E4-B483-5D8D44AA493A}"/>
                </a:ext>
              </a:extLst>
            </p:cNvPr>
            <p:cNvSpPr txBox="1"/>
            <p:nvPr/>
          </p:nvSpPr>
          <p:spPr>
            <a:xfrm>
              <a:off x="2038332" y="2321169"/>
              <a:ext cx="423514" cy="14773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PK</a:t>
              </a:r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EB00BD-F3FC-4016-A2DC-B8624DA686DB}"/>
                </a:ext>
              </a:extLst>
            </p:cNvPr>
            <p:cNvSpPr txBox="1"/>
            <p:nvPr/>
          </p:nvSpPr>
          <p:spPr>
            <a:xfrm>
              <a:off x="2038332" y="1951837"/>
              <a:ext cx="2606238" cy="369332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44123-84C2-45A5-91E3-86983F9CB211}"/>
              </a:ext>
            </a:extLst>
          </p:cNvPr>
          <p:cNvGrpSpPr/>
          <p:nvPr/>
        </p:nvGrpSpPr>
        <p:grpSpPr>
          <a:xfrm>
            <a:off x="4411418" y="1168066"/>
            <a:ext cx="2606238" cy="1846660"/>
            <a:chOff x="2038332" y="1951837"/>
            <a:chExt cx="2606238" cy="18466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BFE295-1866-4BF7-B478-310541254E57}"/>
                </a:ext>
              </a:extLst>
            </p:cNvPr>
            <p:cNvSpPr txBox="1"/>
            <p:nvPr/>
          </p:nvSpPr>
          <p:spPr>
            <a:xfrm>
              <a:off x="2461845" y="2321169"/>
              <a:ext cx="2182725" cy="14773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order_id</a:t>
              </a:r>
              <a:endParaRPr lang="en-CA" dirty="0"/>
            </a:p>
            <a:p>
              <a:r>
                <a:rPr lang="en-CA" dirty="0" err="1"/>
                <a:t>customer_id</a:t>
              </a:r>
              <a:r>
                <a:rPr lang="en-CA" dirty="0"/>
                <a:t> </a:t>
              </a:r>
            </a:p>
            <a:p>
              <a:r>
                <a:rPr lang="en-CA" dirty="0" err="1"/>
                <a:t>vehicle_id</a:t>
              </a:r>
              <a:endParaRPr lang="en-CA" dirty="0"/>
            </a:p>
            <a:p>
              <a:r>
                <a:rPr lang="en-CA" dirty="0" err="1"/>
                <a:t>service_date</a:t>
              </a:r>
              <a:endParaRPr lang="en-CA" dirty="0"/>
            </a:p>
            <a:p>
              <a:r>
                <a:rPr lang="en-CA" dirty="0" err="1"/>
                <a:t>service_advisor</a:t>
              </a:r>
              <a:endParaRPr lang="en-C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7D7142-6C49-4C67-A4F4-A3D34D012C63}"/>
                </a:ext>
              </a:extLst>
            </p:cNvPr>
            <p:cNvSpPr txBox="1"/>
            <p:nvPr/>
          </p:nvSpPr>
          <p:spPr>
            <a:xfrm>
              <a:off x="2038332" y="2321169"/>
              <a:ext cx="423514" cy="14773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PK</a:t>
              </a:r>
            </a:p>
            <a:p>
              <a:r>
                <a:rPr lang="en-CA" dirty="0"/>
                <a:t>FK</a:t>
              </a:r>
            </a:p>
            <a:p>
              <a:r>
                <a:rPr lang="en-CA" dirty="0"/>
                <a:t>FK</a:t>
              </a:r>
            </a:p>
            <a:p>
              <a:endParaRPr lang="en-CA" dirty="0"/>
            </a:p>
            <a:p>
              <a:endParaRPr lang="en-C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A7F2D0-CAC0-478B-84E2-C84D95B22141}"/>
                </a:ext>
              </a:extLst>
            </p:cNvPr>
            <p:cNvSpPr txBox="1"/>
            <p:nvPr/>
          </p:nvSpPr>
          <p:spPr>
            <a:xfrm>
              <a:off x="2038332" y="1951837"/>
              <a:ext cx="2606238" cy="369332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Order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FEC06-FD85-4660-A05E-B8E9EB79BA18}"/>
              </a:ext>
            </a:extLst>
          </p:cNvPr>
          <p:cNvGrpSpPr/>
          <p:nvPr/>
        </p:nvGrpSpPr>
        <p:grpSpPr>
          <a:xfrm>
            <a:off x="8154431" y="1168066"/>
            <a:ext cx="2606238" cy="1292662"/>
            <a:chOff x="2038332" y="1951837"/>
            <a:chExt cx="2606238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F7F75B-801F-45AA-A571-7D7F6CB52FEE}"/>
                </a:ext>
              </a:extLst>
            </p:cNvPr>
            <p:cNvSpPr txBox="1"/>
            <p:nvPr/>
          </p:nvSpPr>
          <p:spPr>
            <a:xfrm>
              <a:off x="2461845" y="2321169"/>
              <a:ext cx="2182725" cy="9233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order_id</a:t>
              </a:r>
              <a:r>
                <a:rPr lang="en-CA" dirty="0"/>
                <a:t> (FK)</a:t>
              </a:r>
            </a:p>
            <a:p>
              <a:r>
                <a:rPr lang="en-CA" dirty="0" err="1"/>
                <a:t>service_code</a:t>
              </a:r>
              <a:r>
                <a:rPr lang="en-CA" dirty="0"/>
                <a:t> (FK)</a:t>
              </a:r>
            </a:p>
            <a:p>
              <a:r>
                <a:rPr lang="en-CA" dirty="0"/>
                <a:t>mechanic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8408EA-8AE4-49E7-8360-07D169506173}"/>
                </a:ext>
              </a:extLst>
            </p:cNvPr>
            <p:cNvSpPr txBox="1"/>
            <p:nvPr/>
          </p:nvSpPr>
          <p:spPr>
            <a:xfrm>
              <a:off x="2038332" y="2321169"/>
              <a:ext cx="423514" cy="9233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PK</a:t>
              </a:r>
            </a:p>
            <a:p>
              <a:r>
                <a:rPr lang="en-CA" dirty="0"/>
                <a:t>PK</a:t>
              </a:r>
            </a:p>
            <a:p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27B402-23BF-4AF5-AB91-A431139A6EEC}"/>
                </a:ext>
              </a:extLst>
            </p:cNvPr>
            <p:cNvSpPr txBox="1"/>
            <p:nvPr/>
          </p:nvSpPr>
          <p:spPr>
            <a:xfrm>
              <a:off x="2038332" y="1951837"/>
              <a:ext cx="2606238" cy="369332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CA" b="1" dirty="0" err="1"/>
                <a:t>OrderDetail</a:t>
              </a:r>
              <a:endParaRPr lang="en-CA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1AFF92-1E34-4767-A372-579C5AB59503}"/>
              </a:ext>
            </a:extLst>
          </p:cNvPr>
          <p:cNvGrpSpPr/>
          <p:nvPr/>
        </p:nvGrpSpPr>
        <p:grpSpPr>
          <a:xfrm>
            <a:off x="8750176" y="2953940"/>
            <a:ext cx="2606238" cy="1846660"/>
            <a:chOff x="2038332" y="1951837"/>
            <a:chExt cx="2606238" cy="1846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1192FB-0D94-4037-9DE3-7D09A7E59E0D}"/>
                </a:ext>
              </a:extLst>
            </p:cNvPr>
            <p:cNvSpPr txBox="1"/>
            <p:nvPr/>
          </p:nvSpPr>
          <p:spPr>
            <a:xfrm>
              <a:off x="2461845" y="2321169"/>
              <a:ext cx="2182725" cy="14773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service_code</a:t>
              </a:r>
              <a:endParaRPr lang="en-CA" dirty="0"/>
            </a:p>
            <a:p>
              <a:r>
                <a:rPr lang="en-CA" dirty="0" err="1"/>
                <a:t>service_name</a:t>
              </a:r>
              <a:endParaRPr lang="en-CA" dirty="0"/>
            </a:p>
            <a:p>
              <a:r>
                <a:rPr lang="en-CA" dirty="0"/>
                <a:t>description</a:t>
              </a:r>
            </a:p>
            <a:p>
              <a:r>
                <a:rPr lang="en-CA" dirty="0" err="1"/>
                <a:t>book_hours</a:t>
              </a:r>
              <a:endParaRPr lang="en-CA" dirty="0"/>
            </a:p>
            <a:p>
              <a:r>
                <a:rPr lang="en-CA" dirty="0" err="1"/>
                <a:t>book_rate</a:t>
              </a:r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BF8134-3A0F-4B3E-9197-B6B33319F0C8}"/>
                </a:ext>
              </a:extLst>
            </p:cNvPr>
            <p:cNvSpPr txBox="1"/>
            <p:nvPr/>
          </p:nvSpPr>
          <p:spPr>
            <a:xfrm>
              <a:off x="2038332" y="2321169"/>
              <a:ext cx="423514" cy="14773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PK</a:t>
              </a:r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200F07-2FFC-4A5D-9330-0595FC955055}"/>
                </a:ext>
              </a:extLst>
            </p:cNvPr>
            <p:cNvSpPr txBox="1"/>
            <p:nvPr/>
          </p:nvSpPr>
          <p:spPr>
            <a:xfrm>
              <a:off x="2038332" y="1951837"/>
              <a:ext cx="2606238" cy="369332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CA" b="1" dirty="0" err="1"/>
                <a:t>ServiceType</a:t>
              </a:r>
              <a:endParaRPr lang="en-CA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D5BCE7-2A15-490A-B0C3-BFDA88C97630}"/>
              </a:ext>
            </a:extLst>
          </p:cNvPr>
          <p:cNvGrpSpPr/>
          <p:nvPr/>
        </p:nvGrpSpPr>
        <p:grpSpPr>
          <a:xfrm>
            <a:off x="4411418" y="3847630"/>
            <a:ext cx="2606238" cy="2123658"/>
            <a:chOff x="2038332" y="1951837"/>
            <a:chExt cx="2606238" cy="21236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EBE439-5294-4E23-9795-A54E27611AAD}"/>
                </a:ext>
              </a:extLst>
            </p:cNvPr>
            <p:cNvSpPr txBox="1"/>
            <p:nvPr/>
          </p:nvSpPr>
          <p:spPr>
            <a:xfrm>
              <a:off x="2461845" y="2321169"/>
              <a:ext cx="2182725" cy="175432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vehicle_id</a:t>
              </a:r>
              <a:endParaRPr lang="en-CA" dirty="0"/>
            </a:p>
            <a:p>
              <a:r>
                <a:rPr lang="en-CA" dirty="0" err="1"/>
                <a:t>owner_id</a:t>
              </a:r>
              <a:endParaRPr lang="en-CA" dirty="0"/>
            </a:p>
            <a:p>
              <a:r>
                <a:rPr lang="en-CA" dirty="0"/>
                <a:t>VIN</a:t>
              </a:r>
            </a:p>
            <a:p>
              <a:r>
                <a:rPr lang="en-CA" dirty="0"/>
                <a:t>make</a:t>
              </a:r>
            </a:p>
            <a:p>
              <a:r>
                <a:rPr lang="en-CA" dirty="0"/>
                <a:t>model</a:t>
              </a:r>
            </a:p>
            <a:p>
              <a:r>
                <a:rPr lang="en-CA" dirty="0"/>
                <a:t>year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6A3E56-440C-431E-BAD6-E56FBF97B5BE}"/>
                </a:ext>
              </a:extLst>
            </p:cNvPr>
            <p:cNvSpPr txBox="1"/>
            <p:nvPr/>
          </p:nvSpPr>
          <p:spPr>
            <a:xfrm>
              <a:off x="2038332" y="2321169"/>
              <a:ext cx="423514" cy="175432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PK</a:t>
              </a:r>
            </a:p>
            <a:p>
              <a:r>
                <a:rPr lang="en-CA" dirty="0"/>
                <a:t>FK</a:t>
              </a:r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84F590-DBCF-4B38-A35D-F3DD2C7CCC5B}"/>
                </a:ext>
              </a:extLst>
            </p:cNvPr>
            <p:cNvSpPr txBox="1"/>
            <p:nvPr/>
          </p:nvSpPr>
          <p:spPr>
            <a:xfrm>
              <a:off x="2038332" y="1951837"/>
              <a:ext cx="2606238" cy="369332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Vehicle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C65A68-F5BD-43D7-A1BF-551D2AE41DCE}"/>
              </a:ext>
            </a:extLst>
          </p:cNvPr>
          <p:cNvCxnSpPr/>
          <p:nvPr/>
        </p:nvCxnSpPr>
        <p:spPr>
          <a:xfrm>
            <a:off x="2729753" y="1721224"/>
            <a:ext cx="1681665" cy="268941"/>
          </a:xfrm>
          <a:prstGeom prst="bentConnector3">
            <a:avLst>
              <a:gd name="adj1" fmla="val 63594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C8E114-BCBA-43FB-834A-B6CBC57CD228}"/>
              </a:ext>
            </a:extLst>
          </p:cNvPr>
          <p:cNvGrpSpPr/>
          <p:nvPr/>
        </p:nvGrpSpPr>
        <p:grpSpPr>
          <a:xfrm>
            <a:off x="8694158" y="3627062"/>
            <a:ext cx="363316" cy="369332"/>
            <a:chOff x="1714958" y="4800600"/>
            <a:chExt cx="363316" cy="36933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5F6CE94-341A-4D95-9190-193D6544A49C}"/>
                </a:ext>
              </a:extLst>
            </p:cNvPr>
            <p:cNvSpPr/>
            <p:nvPr/>
          </p:nvSpPr>
          <p:spPr>
            <a:xfrm>
              <a:off x="1714958" y="4800600"/>
              <a:ext cx="363316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62563A-433B-48DE-89FE-B93BB69667AC}"/>
                </a:ext>
              </a:extLst>
            </p:cNvPr>
            <p:cNvSpPr txBox="1"/>
            <p:nvPr/>
          </p:nvSpPr>
          <p:spPr>
            <a:xfrm>
              <a:off x="1748118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558CCC-F494-4515-8688-A71A9607094E}"/>
              </a:ext>
            </a:extLst>
          </p:cNvPr>
          <p:cNvGrpSpPr/>
          <p:nvPr/>
        </p:nvGrpSpPr>
        <p:grpSpPr>
          <a:xfrm>
            <a:off x="7959089" y="2137563"/>
            <a:ext cx="363317" cy="369332"/>
            <a:chOff x="2386007" y="5417291"/>
            <a:chExt cx="363317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AD57725-A0E1-4390-A522-2E8E73F3C373}"/>
                </a:ext>
              </a:extLst>
            </p:cNvPr>
            <p:cNvSpPr/>
            <p:nvPr/>
          </p:nvSpPr>
          <p:spPr>
            <a:xfrm>
              <a:off x="2386008" y="5417291"/>
              <a:ext cx="363316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A7515F-E1E9-4146-8386-F359F43DB0FD}"/>
                </a:ext>
              </a:extLst>
            </p:cNvPr>
            <p:cNvSpPr txBox="1"/>
            <p:nvPr/>
          </p:nvSpPr>
          <p:spPr>
            <a:xfrm>
              <a:off x="2386007" y="5417291"/>
              <a:ext cx="334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096B4D-A384-43D2-9E68-FAB4322D635D}"/>
              </a:ext>
            </a:extLst>
          </p:cNvPr>
          <p:cNvGrpSpPr/>
          <p:nvPr/>
        </p:nvGrpSpPr>
        <p:grpSpPr>
          <a:xfrm>
            <a:off x="2669472" y="1259979"/>
            <a:ext cx="363316" cy="369332"/>
            <a:chOff x="1714958" y="4800600"/>
            <a:chExt cx="363316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D44DB76-1B01-4F03-8BF9-4AC395F6F4BC}"/>
                </a:ext>
              </a:extLst>
            </p:cNvPr>
            <p:cNvSpPr/>
            <p:nvPr/>
          </p:nvSpPr>
          <p:spPr>
            <a:xfrm>
              <a:off x="1714958" y="4800600"/>
              <a:ext cx="363316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1698EE-A041-4A4C-AF89-8477020C9ACF}"/>
                </a:ext>
              </a:extLst>
            </p:cNvPr>
            <p:cNvSpPr txBox="1"/>
            <p:nvPr/>
          </p:nvSpPr>
          <p:spPr>
            <a:xfrm>
              <a:off x="1748118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50D2C1-55A0-4E55-900E-CA901A8AE14D}"/>
              </a:ext>
            </a:extLst>
          </p:cNvPr>
          <p:cNvGrpSpPr/>
          <p:nvPr/>
        </p:nvGrpSpPr>
        <p:grpSpPr>
          <a:xfrm>
            <a:off x="4078199" y="1537398"/>
            <a:ext cx="363317" cy="369332"/>
            <a:chOff x="2386007" y="5417291"/>
            <a:chExt cx="363317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BECB77-4A32-46EC-A0C8-3F329F1E42D1}"/>
                </a:ext>
              </a:extLst>
            </p:cNvPr>
            <p:cNvSpPr/>
            <p:nvPr/>
          </p:nvSpPr>
          <p:spPr>
            <a:xfrm>
              <a:off x="2386008" y="5417291"/>
              <a:ext cx="363316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2F404C-D915-49B9-B90D-9E7DA81F9372}"/>
                </a:ext>
              </a:extLst>
            </p:cNvPr>
            <p:cNvSpPr txBox="1"/>
            <p:nvPr/>
          </p:nvSpPr>
          <p:spPr>
            <a:xfrm>
              <a:off x="2386007" y="5417291"/>
              <a:ext cx="334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D05E622-F9E4-4E46-B3FB-B4CB954CF09B}"/>
              </a:ext>
            </a:extLst>
          </p:cNvPr>
          <p:cNvCxnSpPr>
            <a:stCxn id="10" idx="1"/>
          </p:cNvCxnSpPr>
          <p:nvPr/>
        </p:nvCxnSpPr>
        <p:spPr>
          <a:xfrm rot="10800000" flipH="1" flipV="1">
            <a:off x="4411418" y="2276062"/>
            <a:ext cx="30098" cy="2101974"/>
          </a:xfrm>
          <a:prstGeom prst="bentConnector4">
            <a:avLst>
              <a:gd name="adj1" fmla="val -1265865"/>
              <a:gd name="adj2" fmla="val 100527"/>
            </a:avLst>
          </a:prstGeom>
          <a:ln w="254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39B815-15CB-4FC8-8376-5D0BA5DF69F7}"/>
              </a:ext>
            </a:extLst>
          </p:cNvPr>
          <p:cNvGrpSpPr/>
          <p:nvPr/>
        </p:nvGrpSpPr>
        <p:grpSpPr>
          <a:xfrm>
            <a:off x="4120705" y="3923055"/>
            <a:ext cx="363316" cy="369332"/>
            <a:chOff x="1714958" y="4800600"/>
            <a:chExt cx="363316" cy="36933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B9BE03-B997-4ECB-9A93-586AFCD964B8}"/>
                </a:ext>
              </a:extLst>
            </p:cNvPr>
            <p:cNvSpPr/>
            <p:nvPr/>
          </p:nvSpPr>
          <p:spPr>
            <a:xfrm>
              <a:off x="1714958" y="4800600"/>
              <a:ext cx="363316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785E2F-5AAC-4713-89E0-B5409184D888}"/>
                </a:ext>
              </a:extLst>
            </p:cNvPr>
            <p:cNvSpPr txBox="1"/>
            <p:nvPr/>
          </p:nvSpPr>
          <p:spPr>
            <a:xfrm>
              <a:off x="1748118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0A3048C-18EB-4FE7-99A8-6091F91C4E0C}"/>
              </a:ext>
            </a:extLst>
          </p:cNvPr>
          <p:cNvCxnSpPr>
            <a:cxnSpLocks/>
          </p:cNvCxnSpPr>
          <p:nvPr/>
        </p:nvCxnSpPr>
        <p:spPr>
          <a:xfrm>
            <a:off x="5911244" y="1721224"/>
            <a:ext cx="2283187" cy="84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6F6607-7F76-4430-9DD8-DB649771D4D5}"/>
              </a:ext>
            </a:extLst>
          </p:cNvPr>
          <p:cNvGrpSpPr/>
          <p:nvPr/>
        </p:nvGrpSpPr>
        <p:grpSpPr>
          <a:xfrm>
            <a:off x="4149174" y="2359497"/>
            <a:ext cx="363317" cy="369332"/>
            <a:chOff x="2386007" y="5417291"/>
            <a:chExt cx="363317" cy="36933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C10A425-4BC3-49EC-8B3F-D73EDA00547C}"/>
                </a:ext>
              </a:extLst>
            </p:cNvPr>
            <p:cNvSpPr/>
            <p:nvPr/>
          </p:nvSpPr>
          <p:spPr>
            <a:xfrm>
              <a:off x="2386008" y="5417291"/>
              <a:ext cx="363316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BC529A-D4AA-4884-B513-90C050496B5E}"/>
                </a:ext>
              </a:extLst>
            </p:cNvPr>
            <p:cNvSpPr txBox="1"/>
            <p:nvPr/>
          </p:nvSpPr>
          <p:spPr>
            <a:xfrm>
              <a:off x="2386007" y="5417291"/>
              <a:ext cx="334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6C68A50-C4F8-41D8-80E9-30E443879442}"/>
              </a:ext>
            </a:extLst>
          </p:cNvPr>
          <p:cNvGrpSpPr/>
          <p:nvPr/>
        </p:nvGrpSpPr>
        <p:grpSpPr>
          <a:xfrm>
            <a:off x="5790049" y="1259979"/>
            <a:ext cx="363316" cy="369332"/>
            <a:chOff x="1714958" y="4800600"/>
            <a:chExt cx="363316" cy="36933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C517ED1-5EBA-49B1-9395-5E8C9B28083F}"/>
                </a:ext>
              </a:extLst>
            </p:cNvPr>
            <p:cNvSpPr/>
            <p:nvPr/>
          </p:nvSpPr>
          <p:spPr>
            <a:xfrm>
              <a:off x="1714958" y="4800600"/>
              <a:ext cx="363316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A9A8A9-D7EA-4D02-86F3-3F4F480332F4}"/>
                </a:ext>
              </a:extLst>
            </p:cNvPr>
            <p:cNvSpPr txBox="1"/>
            <p:nvPr/>
          </p:nvSpPr>
          <p:spPr>
            <a:xfrm>
              <a:off x="1748118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A6E650-B9D6-4292-AACA-774096B7C8B5}"/>
              </a:ext>
            </a:extLst>
          </p:cNvPr>
          <p:cNvGrpSpPr/>
          <p:nvPr/>
        </p:nvGrpSpPr>
        <p:grpSpPr>
          <a:xfrm>
            <a:off x="7827898" y="1259979"/>
            <a:ext cx="363317" cy="369332"/>
            <a:chOff x="2386007" y="5417291"/>
            <a:chExt cx="363317" cy="36933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A76CA41-46BA-4559-A34D-AA6DF49D9DDC}"/>
                </a:ext>
              </a:extLst>
            </p:cNvPr>
            <p:cNvSpPr/>
            <p:nvPr/>
          </p:nvSpPr>
          <p:spPr>
            <a:xfrm>
              <a:off x="2386008" y="5417291"/>
              <a:ext cx="363316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CC7EDE-764F-48E0-B51B-6938C7A0A49E}"/>
                </a:ext>
              </a:extLst>
            </p:cNvPr>
            <p:cNvSpPr txBox="1"/>
            <p:nvPr/>
          </p:nvSpPr>
          <p:spPr>
            <a:xfrm>
              <a:off x="2386007" y="5417291"/>
              <a:ext cx="334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</a:t>
              </a:r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FCDD9ED-2B27-4056-B814-5C88A33178E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8154430" y="1999063"/>
            <a:ext cx="684833" cy="1535666"/>
          </a:xfrm>
          <a:prstGeom prst="bentConnector4">
            <a:avLst>
              <a:gd name="adj1" fmla="val -46799"/>
              <a:gd name="adj2" fmla="val 100212"/>
            </a:avLst>
          </a:prstGeom>
          <a:ln w="254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79503-D876-4C37-90D9-95D048352468}"/>
              </a:ext>
            </a:extLst>
          </p:cNvPr>
          <p:cNvSpPr txBox="1"/>
          <p:nvPr/>
        </p:nvSpPr>
        <p:spPr>
          <a:xfrm>
            <a:off x="1235612" y="1443841"/>
            <a:ext cx="97207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CREATE TABLE "</a:t>
            </a:r>
            <a:r>
              <a:rPr lang="en-CA" sz="2800" dirty="0" err="1"/>
              <a:t>AutomotiveRepair</a:t>
            </a:r>
            <a:r>
              <a:rPr lang="en-CA" sz="2800" dirty="0"/>
              <a:t>"."Customer"</a:t>
            </a:r>
          </a:p>
          <a:p>
            <a:r>
              <a:rPr lang="en-CA" sz="2800" dirty="0"/>
              <a:t>(</a:t>
            </a:r>
          </a:p>
          <a:p>
            <a:r>
              <a:rPr lang="en-CA" sz="2800" dirty="0"/>
              <a:t>    </a:t>
            </a:r>
            <a:r>
              <a:rPr lang="en-CA" sz="2800" dirty="0" err="1"/>
              <a:t>customer_id</a:t>
            </a:r>
            <a:r>
              <a:rPr lang="en-CA" sz="2800" dirty="0"/>
              <a:t> serial,</a:t>
            </a:r>
          </a:p>
          <a:p>
            <a:r>
              <a:rPr lang="en-CA" sz="2800" dirty="0"/>
              <a:t>    </a:t>
            </a:r>
            <a:r>
              <a:rPr lang="en-CA" sz="2800" dirty="0" err="1"/>
              <a:t>first_name</a:t>
            </a:r>
            <a:r>
              <a:rPr lang="en-CA" sz="2800" dirty="0"/>
              <a:t> character varying(36),</a:t>
            </a:r>
          </a:p>
          <a:p>
            <a:r>
              <a:rPr lang="en-CA" sz="2800" dirty="0"/>
              <a:t>    </a:t>
            </a:r>
            <a:r>
              <a:rPr lang="en-CA" sz="2800" dirty="0" err="1"/>
              <a:t>last_name</a:t>
            </a:r>
            <a:r>
              <a:rPr lang="en-CA" sz="2800" dirty="0"/>
              <a:t> character varying(128) NOT NULL,</a:t>
            </a:r>
          </a:p>
          <a:p>
            <a:r>
              <a:rPr lang="en-CA" sz="2800" dirty="0"/>
              <a:t>    </a:t>
            </a:r>
            <a:r>
              <a:rPr lang="en-CA" sz="2800" dirty="0" err="1"/>
              <a:t>phone_number</a:t>
            </a:r>
            <a:r>
              <a:rPr lang="en-CA" sz="2800" dirty="0"/>
              <a:t> character varying(18) NOT NULL,</a:t>
            </a:r>
          </a:p>
          <a:p>
            <a:r>
              <a:rPr lang="en-CA" sz="2800" dirty="0"/>
              <a:t>    email character varying(128),</a:t>
            </a:r>
          </a:p>
          <a:p>
            <a:r>
              <a:rPr lang="en-CA" sz="2800" dirty="0"/>
              <a:t>    CONSTRAINT "</a:t>
            </a:r>
            <a:r>
              <a:rPr lang="en-CA" sz="2800" dirty="0" err="1"/>
              <a:t>Customer_pkey</a:t>
            </a:r>
            <a:r>
              <a:rPr lang="en-CA" sz="2800" dirty="0"/>
              <a:t>" PRIMARY KEY (</a:t>
            </a:r>
            <a:r>
              <a:rPr lang="en-CA" sz="2800" dirty="0" err="1"/>
              <a:t>customer_id</a:t>
            </a:r>
            <a:r>
              <a:rPr lang="en-CA" sz="2800" dirty="0"/>
              <a:t>)</a:t>
            </a:r>
          </a:p>
          <a:p>
            <a:r>
              <a:rPr lang="en-CA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86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BD6C23-30E8-44AA-824D-135704E9A434}"/>
              </a:ext>
            </a:extLst>
          </p:cNvPr>
          <p:cNvSpPr txBox="1"/>
          <p:nvPr/>
        </p:nvSpPr>
        <p:spPr>
          <a:xfrm>
            <a:off x="927295" y="612844"/>
            <a:ext cx="103374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CREATE TABLE "</a:t>
            </a:r>
            <a:r>
              <a:rPr lang="en-CA" sz="2400" dirty="0" err="1"/>
              <a:t>AutomotiveRepair</a:t>
            </a:r>
            <a:r>
              <a:rPr lang="en-CA" sz="2400" dirty="0"/>
              <a:t>"."Vehicle"</a:t>
            </a:r>
          </a:p>
          <a:p>
            <a:r>
              <a:rPr lang="en-CA" sz="2400" dirty="0"/>
              <a:t>(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vehicle_id</a:t>
            </a:r>
            <a:r>
              <a:rPr lang="en-CA" sz="2400" dirty="0"/>
              <a:t> serial,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customer_id</a:t>
            </a:r>
            <a:r>
              <a:rPr lang="en-CA" sz="2400" dirty="0"/>
              <a:t> integer NOT NULL,</a:t>
            </a:r>
          </a:p>
          <a:p>
            <a:r>
              <a:rPr lang="en-CA" sz="2400" dirty="0"/>
              <a:t>    "VIN" character varying(18),</a:t>
            </a:r>
          </a:p>
          <a:p>
            <a:r>
              <a:rPr lang="en-CA" sz="2400" dirty="0"/>
              <a:t>    make character varying(8) NOT NULL,</a:t>
            </a:r>
          </a:p>
          <a:p>
            <a:r>
              <a:rPr lang="en-CA" sz="2400" dirty="0"/>
              <a:t>    model character varying(24) NOT NULL,</a:t>
            </a:r>
          </a:p>
          <a:p>
            <a:r>
              <a:rPr lang="en-CA" sz="2400" dirty="0"/>
              <a:t>    year date NOT NULL,</a:t>
            </a:r>
          </a:p>
          <a:p>
            <a:r>
              <a:rPr lang="en-CA" sz="2400" dirty="0"/>
              <a:t>    CONSTRAINT "</a:t>
            </a:r>
            <a:r>
              <a:rPr lang="en-CA" sz="2400" dirty="0" err="1"/>
              <a:t>Vehicle_pkey</a:t>
            </a:r>
            <a:r>
              <a:rPr lang="en-CA" sz="2400" dirty="0"/>
              <a:t>" PRIMARY KEY (</a:t>
            </a:r>
            <a:r>
              <a:rPr lang="en-CA" sz="2400" dirty="0" err="1"/>
              <a:t>vehicle_id</a:t>
            </a:r>
            <a:r>
              <a:rPr lang="en-CA" sz="2400" dirty="0"/>
              <a:t>),</a:t>
            </a:r>
          </a:p>
          <a:p>
            <a:r>
              <a:rPr lang="en-CA" sz="2400" dirty="0"/>
              <a:t>    CONSTRAINT </a:t>
            </a:r>
            <a:r>
              <a:rPr lang="en-CA" sz="2400" dirty="0" err="1"/>
              <a:t>Customer_id_fkey</a:t>
            </a:r>
            <a:r>
              <a:rPr lang="en-CA" sz="2400" dirty="0"/>
              <a:t> FOREIGN KEY (</a:t>
            </a:r>
            <a:r>
              <a:rPr lang="en-CA" sz="2400" dirty="0" err="1"/>
              <a:t>customer_id</a:t>
            </a:r>
            <a:r>
              <a:rPr lang="en-CA" sz="2400" dirty="0"/>
              <a:t>)</a:t>
            </a:r>
          </a:p>
          <a:p>
            <a:r>
              <a:rPr lang="en-CA" sz="2400" dirty="0"/>
              <a:t>        REFERENCES "</a:t>
            </a:r>
            <a:r>
              <a:rPr lang="en-CA" sz="2400" dirty="0" err="1"/>
              <a:t>AutomotiveRepair</a:t>
            </a:r>
            <a:r>
              <a:rPr lang="en-CA" sz="2400" dirty="0"/>
              <a:t>"."Customer" (</a:t>
            </a:r>
            <a:r>
              <a:rPr lang="en-CA" sz="2400" dirty="0" err="1"/>
              <a:t>customer_id</a:t>
            </a:r>
            <a:r>
              <a:rPr lang="en-CA" sz="2400" dirty="0"/>
              <a:t>) MATCH SIMPLE</a:t>
            </a:r>
          </a:p>
          <a:p>
            <a:r>
              <a:rPr lang="en-CA" sz="2400" dirty="0"/>
              <a:t>        ON UPDATE NO ACTION</a:t>
            </a:r>
          </a:p>
          <a:p>
            <a:r>
              <a:rPr lang="en-CA" sz="2400" dirty="0"/>
              <a:t>        ON DELETE NO ACTION</a:t>
            </a:r>
          </a:p>
          <a:p>
            <a:r>
              <a:rPr lang="en-C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987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826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Automotive Repair</vt:lpstr>
      <vt:lpstr>PowerPoint Presentation</vt:lpstr>
      <vt:lpstr>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Normalized?</vt:lpstr>
      <vt:lpstr>Why do you need to use schemas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Repair</dc:title>
  <dc:creator>Peter Rawsthorne</dc:creator>
  <cp:lastModifiedBy>Peter Rawsthorne</cp:lastModifiedBy>
  <cp:revision>5</cp:revision>
  <dcterms:created xsi:type="dcterms:W3CDTF">2021-09-27T15:45:31Z</dcterms:created>
  <dcterms:modified xsi:type="dcterms:W3CDTF">2022-02-10T16:20:51Z</dcterms:modified>
</cp:coreProperties>
</file>