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61" r:id="rId5"/>
    <p:sldId id="262" r:id="rId6"/>
    <p:sldId id="263" r:id="rId7"/>
    <p:sldId id="264" r:id="rId8"/>
    <p:sldId id="265" r:id="rId9"/>
    <p:sldId id="266" r:id="rId10"/>
    <p:sldId id="268"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931"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8/5/2025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8/5/2025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8/5/2025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8/5/2025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8/5/2025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8/5/2025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8/5/2025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8/5/2025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8/5/2025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8/5/2025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8/5/2025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8/5/2025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36E1-2AD5-49DB-6E43-F45742CDDDC1}"/>
              </a:ext>
            </a:extLst>
          </p:cNvPr>
          <p:cNvSpPr>
            <a:spLocks noGrp="1"/>
          </p:cNvSpPr>
          <p:nvPr>
            <p:ph type="ctrTitle"/>
          </p:nvPr>
        </p:nvSpPr>
        <p:spPr/>
        <p:txBody>
          <a:bodyPr/>
          <a:lstStyle/>
          <a:p>
            <a:r>
              <a:rPr lang="en-US" sz="3200" dirty="0"/>
              <a:t>PROTECTING </a:t>
            </a:r>
            <a:br>
              <a:rPr lang="en-US" sz="3200" dirty="0"/>
            </a:br>
            <a:r>
              <a:rPr lang="en-US" sz="3200" dirty="0"/>
              <a:t>YOURSELF</a:t>
            </a:r>
            <a:br>
              <a:rPr lang="en-US" sz="3200" dirty="0"/>
            </a:br>
            <a:r>
              <a:rPr lang="en-US" sz="3200" dirty="0"/>
              <a:t>FROM </a:t>
            </a:r>
            <a:br>
              <a:rPr lang="en-US" sz="3200" dirty="0"/>
            </a:br>
            <a:r>
              <a:rPr lang="en-US" sz="3200" dirty="0"/>
              <a:t>PHISHING </a:t>
            </a:r>
            <a:br>
              <a:rPr lang="en-US" sz="3200" dirty="0"/>
            </a:br>
            <a:r>
              <a:rPr lang="en-US" sz="3200" dirty="0"/>
              <a:t>ATTACKS </a:t>
            </a:r>
            <a:endParaRPr lang="en-IN" sz="3200" dirty="0"/>
          </a:p>
        </p:txBody>
      </p:sp>
      <p:pic>
        <p:nvPicPr>
          <p:cNvPr id="13" name="Picture 12">
            <a:extLst>
              <a:ext uri="{FF2B5EF4-FFF2-40B4-BE49-F238E27FC236}">
                <a16:creationId xmlns:a16="http://schemas.microsoft.com/office/drawing/2014/main" id="{E0E1E699-23F4-E3B1-E0E7-570E369BB5F1}"/>
              </a:ext>
            </a:extLst>
          </p:cNvPr>
          <p:cNvPicPr>
            <a:picLocks noChangeAspect="1"/>
          </p:cNvPicPr>
          <p:nvPr/>
        </p:nvPicPr>
        <p:blipFill>
          <a:blip r:embed="rId2"/>
          <a:stretch>
            <a:fillRect/>
          </a:stretch>
        </p:blipFill>
        <p:spPr>
          <a:xfrm>
            <a:off x="4622800" y="1320800"/>
            <a:ext cx="6807200" cy="4632960"/>
          </a:xfrm>
          <a:prstGeom prst="rect">
            <a:avLst/>
          </a:prstGeom>
        </p:spPr>
      </p:pic>
      <p:sp>
        <p:nvSpPr>
          <p:cNvPr id="3" name="Subtitle 2">
            <a:extLst>
              <a:ext uri="{FF2B5EF4-FFF2-40B4-BE49-F238E27FC236}">
                <a16:creationId xmlns:a16="http://schemas.microsoft.com/office/drawing/2014/main" id="{D7B5B7E8-67AD-68B5-9E86-7F927970B7AF}"/>
              </a:ext>
            </a:extLst>
          </p:cNvPr>
          <p:cNvSpPr>
            <a:spLocks noGrp="1"/>
          </p:cNvSpPr>
          <p:nvPr>
            <p:ph type="subTitle" idx="1"/>
          </p:nvPr>
        </p:nvSpPr>
        <p:spPr/>
        <p:txBody>
          <a:bodyPr>
            <a:normAutofit fontScale="77500" lnSpcReduction="20000"/>
          </a:bodyPr>
          <a:lstStyle/>
          <a:p>
            <a:endParaRPr lang="en-US" dirty="0"/>
          </a:p>
          <a:p>
            <a:endParaRPr lang="en-IN" dirty="0"/>
          </a:p>
          <a:p>
            <a:r>
              <a:rPr lang="en-IN" dirty="0"/>
              <a:t>Praxi </a:t>
            </a:r>
            <a:r>
              <a:rPr lang="en-IN" dirty="0" err="1"/>
              <a:t>paTEL</a:t>
            </a:r>
            <a:endParaRPr lang="en-IN" dirty="0"/>
          </a:p>
        </p:txBody>
      </p:sp>
    </p:spTree>
    <p:extLst>
      <p:ext uri="{BB962C8B-B14F-4D97-AF65-F5344CB8AC3E}">
        <p14:creationId xmlns:p14="http://schemas.microsoft.com/office/powerpoint/2010/main" val="399950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8CDE-3A09-5196-77E3-1C3C899F619F}"/>
              </a:ext>
            </a:extLst>
          </p:cNvPr>
          <p:cNvSpPr>
            <a:spLocks noGrp="1"/>
          </p:cNvSpPr>
          <p:nvPr>
            <p:ph type="title"/>
          </p:nvPr>
        </p:nvSpPr>
        <p:spPr>
          <a:xfrm>
            <a:off x="1187076" y="933028"/>
            <a:ext cx="8761413" cy="706964"/>
          </a:xfrm>
        </p:spPr>
        <p:txBody>
          <a:bodyPr/>
          <a:lstStyle/>
          <a:p>
            <a:pPr algn="ctr"/>
            <a:r>
              <a:rPr lang="en-US" sz="4400" dirty="0">
                <a:latin typeface="Nunito Semi Bold" panose="020B0604020202020204" charset="0"/>
              </a:rPr>
              <a:t>Real-World</a:t>
            </a:r>
            <a:r>
              <a:rPr lang="en-US" sz="4400" spc="-60" dirty="0">
                <a:latin typeface="Nunito Semi Bold" panose="020B0604020202020204" charset="0"/>
              </a:rPr>
              <a:t> </a:t>
            </a:r>
            <a:r>
              <a:rPr lang="en-US" sz="4400" spc="-160" dirty="0">
                <a:latin typeface="Nunito Semi Bold" panose="020B0604020202020204" charset="0"/>
              </a:rPr>
              <a:t>Phishing</a:t>
            </a:r>
            <a:r>
              <a:rPr lang="en-US" sz="4400" spc="-60" dirty="0">
                <a:latin typeface="Nunito Semi Bold" panose="020B0604020202020204" charset="0"/>
              </a:rPr>
              <a:t> </a:t>
            </a:r>
            <a:r>
              <a:rPr lang="en-US" sz="4400" spc="-145" dirty="0">
                <a:latin typeface="Nunito Semi Bold" panose="020B0604020202020204" charset="0"/>
              </a:rPr>
              <a:t>Example:</a:t>
            </a:r>
            <a:r>
              <a:rPr lang="en-US" sz="4400" spc="-55" dirty="0">
                <a:latin typeface="Nunito Semi Bold" panose="020B0604020202020204" charset="0"/>
              </a:rPr>
              <a:t> </a:t>
            </a:r>
            <a:r>
              <a:rPr lang="en-US" sz="4400" spc="-70" dirty="0">
                <a:latin typeface="Nunito Semi Bold" panose="020B0604020202020204" charset="0"/>
              </a:rPr>
              <a:t>The</a:t>
            </a:r>
            <a:r>
              <a:rPr lang="en-US" sz="4400" spc="-45" dirty="0">
                <a:latin typeface="Nunito Semi Bold" panose="020B0604020202020204" charset="0"/>
              </a:rPr>
              <a:t> </a:t>
            </a:r>
            <a:r>
              <a:rPr lang="en-US" sz="4400" spc="-150" dirty="0">
                <a:latin typeface="Nunito Semi Bold" panose="020B0604020202020204" charset="0"/>
              </a:rPr>
              <a:t>Fake</a:t>
            </a:r>
            <a:r>
              <a:rPr lang="en-US" sz="4400" spc="-50" dirty="0">
                <a:latin typeface="Nunito Semi Bold" panose="020B0604020202020204" charset="0"/>
              </a:rPr>
              <a:t> </a:t>
            </a:r>
            <a:r>
              <a:rPr lang="en-US" sz="4400" spc="-95" dirty="0">
                <a:latin typeface="Nunito Semi Bold" panose="020B0604020202020204" charset="0"/>
              </a:rPr>
              <a:t>Payment</a:t>
            </a:r>
            <a:r>
              <a:rPr lang="en-US" sz="4400" spc="-45" dirty="0">
                <a:latin typeface="Nunito Semi Bold" panose="020B0604020202020204" charset="0"/>
              </a:rPr>
              <a:t> </a:t>
            </a:r>
            <a:r>
              <a:rPr lang="en-US" sz="4400" spc="-10" dirty="0">
                <a:latin typeface="Nunito Semi Bold" panose="020B0604020202020204" charset="0"/>
              </a:rPr>
              <a:t>Alert</a:t>
            </a:r>
            <a:endParaRPr lang="en-IN" sz="4400" dirty="0"/>
          </a:p>
        </p:txBody>
      </p:sp>
      <p:sp>
        <p:nvSpPr>
          <p:cNvPr id="3" name="Content Placeholder 2">
            <a:extLst>
              <a:ext uri="{FF2B5EF4-FFF2-40B4-BE49-F238E27FC236}">
                <a16:creationId xmlns:a16="http://schemas.microsoft.com/office/drawing/2014/main" id="{A5095FCD-8A85-6AE4-7529-4748CCF3849A}"/>
              </a:ext>
            </a:extLst>
          </p:cNvPr>
          <p:cNvSpPr>
            <a:spLocks noGrp="1"/>
          </p:cNvSpPr>
          <p:nvPr>
            <p:ph idx="1"/>
          </p:nvPr>
        </p:nvSpPr>
        <p:spPr>
          <a:xfrm>
            <a:off x="1154954" y="2458720"/>
            <a:ext cx="8825659" cy="4094480"/>
          </a:xfrm>
        </p:spPr>
        <p:txBody>
          <a:bodyPr>
            <a:normAutofit fontScale="92500" lnSpcReduction="20000"/>
          </a:bodyPr>
          <a:lstStyle/>
          <a:p>
            <a:r>
              <a:rPr lang="en-US" b="1" dirty="0">
                <a:latin typeface="Aptos Display" panose="020B0004020202020204" pitchFamily="34" charset="0"/>
              </a:rPr>
              <a:t>Phishing Attack:</a:t>
            </a:r>
            <a:r>
              <a:rPr lang="en-US" dirty="0">
                <a:latin typeface="Aptos Display" panose="020B0004020202020204" pitchFamily="34" charset="0"/>
              </a:rPr>
              <a:t> Cybercriminals posed as a trusted vendor to deceive Global Enterprises' finance team.</a:t>
            </a:r>
          </a:p>
          <a:p>
            <a:r>
              <a:rPr lang="en-US" b="1" dirty="0">
                <a:latin typeface="Aptos Display" panose="020B0004020202020204" pitchFamily="34" charset="0"/>
              </a:rPr>
              <a:t>Deceptive Tactic:</a:t>
            </a:r>
            <a:r>
              <a:rPr lang="en-US" dirty="0">
                <a:latin typeface="Aptos Display" panose="020B0004020202020204" pitchFamily="34" charset="0"/>
              </a:rPr>
              <a:t> They sent urgent, convincing messages requesting changes to payment details.</a:t>
            </a:r>
          </a:p>
          <a:p>
            <a:r>
              <a:rPr lang="en-US" b="1" dirty="0">
                <a:latin typeface="Aptos Display" panose="020B0004020202020204" pitchFamily="34" charset="0"/>
              </a:rPr>
              <a:t>Impact:</a:t>
            </a:r>
            <a:r>
              <a:rPr lang="en-US" dirty="0">
                <a:latin typeface="Aptos Display" panose="020B0004020202020204" pitchFamily="34" charset="0"/>
              </a:rPr>
              <a:t> The finance team unknowingly processed a fraudulent payment, resulting in financial loss and damaged vendor trust.</a:t>
            </a:r>
          </a:p>
          <a:p>
            <a:r>
              <a:rPr lang="en-US" b="1" dirty="0">
                <a:latin typeface="Aptos Display" panose="020B0004020202020204" pitchFamily="34" charset="0"/>
              </a:rPr>
              <a:t>Detection:</a:t>
            </a:r>
            <a:r>
              <a:rPr lang="en-US" dirty="0">
                <a:latin typeface="Aptos Display" panose="020B0004020202020204" pitchFamily="34" charset="0"/>
              </a:rPr>
              <a:t> The scam was uncovered only when the legitimate vendor questioned the overdue payment.</a:t>
            </a:r>
          </a:p>
          <a:p>
            <a:r>
              <a:rPr lang="en-US" b="1" dirty="0">
                <a:latin typeface="Aptos Display" panose="020B0004020202020204" pitchFamily="34" charset="0"/>
              </a:rPr>
              <a:t>Response:</a:t>
            </a:r>
            <a:r>
              <a:rPr lang="en-US" dirty="0">
                <a:latin typeface="Aptos Display" panose="020B0004020202020204" pitchFamily="34" charset="0"/>
              </a:rPr>
              <a:t> Global Enterprises strengthened payment protocols with multi-step verification and mandatory approvals.</a:t>
            </a:r>
          </a:p>
          <a:p>
            <a:r>
              <a:rPr lang="en-US" b="1" dirty="0">
                <a:latin typeface="Aptos Display" panose="020B0004020202020204" pitchFamily="34" charset="0"/>
              </a:rPr>
              <a:t>Training:</a:t>
            </a:r>
            <a:r>
              <a:rPr lang="en-US" dirty="0">
                <a:latin typeface="Aptos Display" panose="020B0004020202020204" pitchFamily="34" charset="0"/>
              </a:rPr>
              <a:t> They launched targeted phishing awareness training for finance staff, highlighting how to spot red flags.</a:t>
            </a:r>
          </a:p>
          <a:p>
            <a:r>
              <a:rPr lang="en-US" b="1" dirty="0">
                <a:latin typeface="Aptos Display" panose="020B0004020202020204" pitchFamily="34" charset="0"/>
              </a:rPr>
              <a:t>Verification:</a:t>
            </a:r>
            <a:r>
              <a:rPr lang="en-US" dirty="0">
                <a:latin typeface="Aptos Display" panose="020B0004020202020204" pitchFamily="34" charset="0"/>
              </a:rPr>
              <a:t> Emphasis was placed on confirming payment changes through trusted communication channels to prevent future attacks.</a:t>
            </a:r>
          </a:p>
          <a:p>
            <a:pPr marL="12700">
              <a:lnSpc>
                <a:spcPts val="2155"/>
              </a:lnSpc>
              <a:spcBef>
                <a:spcPts val="100"/>
              </a:spcBef>
            </a:pPr>
            <a:endParaRPr lang="en-US" sz="1600" dirty="0">
              <a:solidFill>
                <a:schemeClr val="tx1"/>
              </a:solidFill>
              <a:latin typeface="PT Sans" panose="020B0503020203020204" pitchFamily="34" charset="0"/>
              <a:cs typeface="Tahoma"/>
            </a:endParaRPr>
          </a:p>
        </p:txBody>
      </p:sp>
    </p:spTree>
    <p:extLst>
      <p:ext uri="{BB962C8B-B14F-4D97-AF65-F5344CB8AC3E}">
        <p14:creationId xmlns:p14="http://schemas.microsoft.com/office/powerpoint/2010/main" val="13465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A283-6F5C-6208-C2B3-5B16CA0FDED6}"/>
              </a:ext>
            </a:extLst>
          </p:cNvPr>
          <p:cNvSpPr>
            <a:spLocks noGrp="1"/>
          </p:cNvSpPr>
          <p:nvPr>
            <p:ph type="title"/>
          </p:nvPr>
        </p:nvSpPr>
        <p:spPr/>
        <p:txBody>
          <a:bodyPr/>
          <a:lstStyle/>
          <a:p>
            <a:pPr algn="ctr"/>
            <a:r>
              <a:rPr lang="en-IN" sz="4400" spc="-65" dirty="0">
                <a:latin typeface="Nunito Semi Bold" panose="020B0604020202020204" charset="0"/>
              </a:rPr>
              <a:t>Stay</a:t>
            </a:r>
            <a:r>
              <a:rPr lang="en-IN" sz="4400" spc="-175" dirty="0">
                <a:latin typeface="Nunito Semi Bold" panose="020B0604020202020204" charset="0"/>
              </a:rPr>
              <a:t> </a:t>
            </a:r>
            <a:r>
              <a:rPr lang="en-IN" sz="4400" spc="-80" dirty="0">
                <a:latin typeface="Nunito Semi Bold" panose="020B0604020202020204" charset="0"/>
              </a:rPr>
              <a:t>Vigilant,</a:t>
            </a:r>
            <a:r>
              <a:rPr lang="en-IN" sz="4400" spc="-185" dirty="0">
                <a:latin typeface="Nunito Semi Bold" panose="020B0604020202020204" charset="0"/>
              </a:rPr>
              <a:t> </a:t>
            </a:r>
            <a:r>
              <a:rPr lang="en-IN" sz="4400" spc="-65" dirty="0">
                <a:latin typeface="Nunito Semi Bold" panose="020B0604020202020204" charset="0"/>
              </a:rPr>
              <a:t>Stay</a:t>
            </a:r>
            <a:r>
              <a:rPr lang="en-IN" sz="4400" spc="-165" dirty="0">
                <a:latin typeface="Nunito Semi Bold" panose="020B0604020202020204" charset="0"/>
              </a:rPr>
              <a:t> </a:t>
            </a:r>
            <a:r>
              <a:rPr lang="en-IN" sz="4400" spc="-90" dirty="0">
                <a:latin typeface="Nunito Semi Bold" panose="020B0604020202020204" charset="0"/>
              </a:rPr>
              <a:t>Protected</a:t>
            </a:r>
            <a:endParaRPr lang="en-IN" sz="4400" dirty="0"/>
          </a:p>
        </p:txBody>
      </p:sp>
      <p:sp>
        <p:nvSpPr>
          <p:cNvPr id="5" name="TextBox 4">
            <a:extLst>
              <a:ext uri="{FF2B5EF4-FFF2-40B4-BE49-F238E27FC236}">
                <a16:creationId xmlns:a16="http://schemas.microsoft.com/office/drawing/2014/main" id="{CE115DEF-96AD-5077-5544-0A4215BEE25D}"/>
              </a:ext>
            </a:extLst>
          </p:cNvPr>
          <p:cNvSpPr txBox="1"/>
          <p:nvPr/>
        </p:nvSpPr>
        <p:spPr>
          <a:xfrm>
            <a:off x="1757680" y="2763520"/>
            <a:ext cx="8351520" cy="2308324"/>
          </a:xfrm>
          <a:prstGeom prst="rect">
            <a:avLst/>
          </a:prstGeom>
          <a:noFill/>
        </p:spPr>
        <p:txBody>
          <a:bodyPr wrap="square" rtlCol="0">
            <a:spAutoFit/>
          </a:bodyPr>
          <a:lstStyle/>
          <a:p>
            <a:r>
              <a:rPr lang="en-US" spc="-30" dirty="0">
                <a:latin typeface="Aptos Display" panose="020B0004020202020204" pitchFamily="34" charset="0"/>
              </a:rPr>
              <a:t>As</a:t>
            </a:r>
            <a:r>
              <a:rPr lang="en-US" spc="-85" dirty="0">
                <a:latin typeface="Aptos Display" panose="020B0004020202020204" pitchFamily="34" charset="0"/>
              </a:rPr>
              <a:t> </a:t>
            </a:r>
            <a:r>
              <a:rPr lang="en-US" spc="-20" dirty="0">
                <a:latin typeface="Aptos Display" panose="020B0004020202020204" pitchFamily="34" charset="0"/>
              </a:rPr>
              <a:t>cybercriminals</a:t>
            </a:r>
            <a:r>
              <a:rPr lang="en-US" spc="-105" dirty="0">
                <a:latin typeface="Aptos Display" panose="020B0004020202020204" pitchFamily="34" charset="0"/>
              </a:rPr>
              <a:t> </a:t>
            </a:r>
            <a:r>
              <a:rPr lang="en-US" spc="-25" dirty="0">
                <a:latin typeface="Aptos Display" panose="020B0004020202020204" pitchFamily="34" charset="0"/>
              </a:rPr>
              <a:t>continuously</a:t>
            </a:r>
            <a:r>
              <a:rPr lang="en-US" spc="-165" dirty="0">
                <a:latin typeface="Aptos Display" panose="020B0004020202020204" pitchFamily="34" charset="0"/>
              </a:rPr>
              <a:t> </a:t>
            </a:r>
            <a:r>
              <a:rPr lang="en-US" dirty="0">
                <a:latin typeface="Aptos Display" panose="020B0004020202020204" pitchFamily="34" charset="0"/>
              </a:rPr>
              <a:t>refine</a:t>
            </a:r>
            <a:r>
              <a:rPr lang="en-US" spc="-70" dirty="0">
                <a:latin typeface="Aptos Display" panose="020B0004020202020204" pitchFamily="34" charset="0"/>
              </a:rPr>
              <a:t> </a:t>
            </a:r>
            <a:r>
              <a:rPr lang="en-US" dirty="0">
                <a:latin typeface="Aptos Display" panose="020B0004020202020204" pitchFamily="34" charset="0"/>
              </a:rPr>
              <a:t>their</a:t>
            </a:r>
            <a:r>
              <a:rPr lang="en-US" spc="-95" dirty="0">
                <a:latin typeface="Aptos Display" panose="020B0004020202020204" pitchFamily="34" charset="0"/>
              </a:rPr>
              <a:t> </a:t>
            </a:r>
            <a:r>
              <a:rPr lang="en-US" spc="-45" dirty="0">
                <a:latin typeface="Aptos Display" panose="020B0004020202020204" pitchFamily="34" charset="0"/>
              </a:rPr>
              <a:t>techniques,</a:t>
            </a:r>
            <a:r>
              <a:rPr lang="en-US" spc="-260" dirty="0">
                <a:latin typeface="Aptos Display" panose="020B0004020202020204" pitchFamily="34" charset="0"/>
              </a:rPr>
              <a:t> </a:t>
            </a:r>
            <a:r>
              <a:rPr lang="en-US" dirty="0">
                <a:latin typeface="Aptos Display" panose="020B0004020202020204" pitchFamily="34" charset="0"/>
              </a:rPr>
              <a:t>phishing</a:t>
            </a:r>
            <a:r>
              <a:rPr lang="en-US" spc="-40" dirty="0">
                <a:latin typeface="Aptos Display" panose="020B0004020202020204" pitchFamily="34" charset="0"/>
              </a:rPr>
              <a:t> </a:t>
            </a:r>
            <a:r>
              <a:rPr lang="en-US" spc="-35" dirty="0">
                <a:latin typeface="Aptos Display" panose="020B0004020202020204" pitchFamily="34" charset="0"/>
              </a:rPr>
              <a:t>attacks</a:t>
            </a:r>
            <a:r>
              <a:rPr lang="en-US" spc="-110" dirty="0">
                <a:latin typeface="Aptos Display" panose="020B0004020202020204" pitchFamily="34" charset="0"/>
              </a:rPr>
              <a:t> </a:t>
            </a:r>
            <a:r>
              <a:rPr lang="en-US" spc="70" dirty="0">
                <a:latin typeface="Aptos Display" panose="020B0004020202020204" pitchFamily="34" charset="0"/>
              </a:rPr>
              <a:t>will</a:t>
            </a:r>
            <a:r>
              <a:rPr lang="en-US" spc="-75" dirty="0">
                <a:latin typeface="Aptos Display" panose="020B0004020202020204" pitchFamily="34" charset="0"/>
              </a:rPr>
              <a:t> </a:t>
            </a:r>
            <a:r>
              <a:rPr lang="en-US" spc="-20" dirty="0">
                <a:latin typeface="Aptos Display" panose="020B0004020202020204" pitchFamily="34" charset="0"/>
              </a:rPr>
              <a:t>continue</a:t>
            </a:r>
            <a:r>
              <a:rPr lang="en-US" spc="-80" dirty="0">
                <a:latin typeface="Aptos Display" panose="020B0004020202020204" pitchFamily="34" charset="0"/>
              </a:rPr>
              <a:t> </a:t>
            </a:r>
            <a:r>
              <a:rPr lang="en-US" dirty="0">
                <a:latin typeface="Aptos Display" panose="020B0004020202020204" pitchFamily="34" charset="0"/>
              </a:rPr>
              <a:t>to</a:t>
            </a:r>
            <a:r>
              <a:rPr lang="en-US" spc="-70" dirty="0">
                <a:latin typeface="Aptos Display" panose="020B0004020202020204" pitchFamily="34" charset="0"/>
              </a:rPr>
              <a:t> </a:t>
            </a:r>
            <a:r>
              <a:rPr lang="en-US" spc="-55" dirty="0">
                <a:latin typeface="Aptos Display" panose="020B0004020202020204" pitchFamily="34" charset="0"/>
              </a:rPr>
              <a:t>evolve.</a:t>
            </a:r>
            <a:r>
              <a:rPr lang="en-US" spc="-254" dirty="0">
                <a:latin typeface="Aptos Display" panose="020B0004020202020204" pitchFamily="34" charset="0"/>
              </a:rPr>
              <a:t> </a:t>
            </a:r>
            <a:r>
              <a:rPr lang="en-US" spc="-85" dirty="0">
                <a:latin typeface="Aptos Display" panose="020B0004020202020204" pitchFamily="34" charset="0"/>
              </a:rPr>
              <a:t>However,</a:t>
            </a:r>
            <a:r>
              <a:rPr lang="en-US" spc="-235" dirty="0">
                <a:latin typeface="Aptos Display" panose="020B0004020202020204" pitchFamily="34" charset="0"/>
              </a:rPr>
              <a:t> </a:t>
            </a:r>
            <a:r>
              <a:rPr lang="en-US" spc="-40" dirty="0">
                <a:latin typeface="Aptos Display" panose="020B0004020202020204" pitchFamily="34" charset="0"/>
              </a:rPr>
              <a:t>our</a:t>
            </a:r>
            <a:r>
              <a:rPr lang="en-US" spc="-85" dirty="0">
                <a:latin typeface="Aptos Display" panose="020B0004020202020204" pitchFamily="34" charset="0"/>
              </a:rPr>
              <a:t> </a:t>
            </a:r>
            <a:r>
              <a:rPr lang="en-US" spc="-20" dirty="0">
                <a:latin typeface="Aptos Display" panose="020B0004020202020204" pitchFamily="34" charset="0"/>
              </a:rPr>
              <a:t>best </a:t>
            </a:r>
            <a:r>
              <a:rPr lang="en-US" spc="-35" dirty="0" err="1">
                <a:latin typeface="Aptos Display" panose="020B0004020202020204" pitchFamily="34" charset="0"/>
              </a:rPr>
              <a:t>defence</a:t>
            </a:r>
            <a:r>
              <a:rPr lang="en-US" spc="-85" dirty="0">
                <a:latin typeface="Aptos Display" panose="020B0004020202020204" pitchFamily="34" charset="0"/>
              </a:rPr>
              <a:t> </a:t>
            </a:r>
            <a:r>
              <a:rPr lang="en-US" dirty="0">
                <a:latin typeface="Aptos Display" panose="020B0004020202020204" pitchFamily="34" charset="0"/>
              </a:rPr>
              <a:t>lies</a:t>
            </a:r>
            <a:r>
              <a:rPr lang="en-US" spc="-105" dirty="0">
                <a:latin typeface="Aptos Display" panose="020B0004020202020204" pitchFamily="34" charset="0"/>
              </a:rPr>
              <a:t> </a:t>
            </a:r>
            <a:r>
              <a:rPr lang="en-US" dirty="0">
                <a:latin typeface="Aptos Display" panose="020B0004020202020204" pitchFamily="34" charset="0"/>
              </a:rPr>
              <a:t>in</a:t>
            </a:r>
            <a:r>
              <a:rPr lang="en-US" spc="-70" dirty="0">
                <a:latin typeface="Aptos Display" panose="020B0004020202020204" pitchFamily="34" charset="0"/>
              </a:rPr>
              <a:t> </a:t>
            </a:r>
            <a:r>
              <a:rPr lang="en-US" spc="-20" dirty="0">
                <a:latin typeface="Aptos Display" panose="020B0004020202020204" pitchFamily="34" charset="0"/>
              </a:rPr>
              <a:t>perpetual</a:t>
            </a:r>
            <a:r>
              <a:rPr lang="en-US" spc="-114" dirty="0">
                <a:latin typeface="Aptos Display" panose="020B0004020202020204" pitchFamily="34" charset="0"/>
              </a:rPr>
              <a:t> </a:t>
            </a:r>
            <a:r>
              <a:rPr lang="en-US" spc="-45" dirty="0">
                <a:latin typeface="Aptos Display" panose="020B0004020202020204" pitchFamily="34" charset="0"/>
              </a:rPr>
              <a:t>awareness</a:t>
            </a:r>
            <a:r>
              <a:rPr lang="en-US" spc="-130" dirty="0">
                <a:latin typeface="Aptos Display" panose="020B0004020202020204" pitchFamily="34" charset="0"/>
              </a:rPr>
              <a:t> </a:t>
            </a:r>
            <a:r>
              <a:rPr lang="en-US" spc="-20" dirty="0">
                <a:latin typeface="Aptos Display" panose="020B0004020202020204" pitchFamily="34" charset="0"/>
              </a:rPr>
              <a:t>and</a:t>
            </a:r>
            <a:r>
              <a:rPr lang="en-US" spc="-85" dirty="0">
                <a:latin typeface="Aptos Display" panose="020B0004020202020204" pitchFamily="34" charset="0"/>
              </a:rPr>
              <a:t> </a:t>
            </a:r>
            <a:r>
              <a:rPr lang="en-US" spc="-10" dirty="0">
                <a:latin typeface="Aptos Display" panose="020B0004020202020204" pitchFamily="34" charset="0"/>
              </a:rPr>
              <a:t>the</a:t>
            </a:r>
            <a:r>
              <a:rPr lang="en-US" spc="-90" dirty="0">
                <a:latin typeface="Aptos Display" panose="020B0004020202020204" pitchFamily="34" charset="0"/>
              </a:rPr>
              <a:t> </a:t>
            </a:r>
            <a:r>
              <a:rPr lang="en-US" spc="-25" dirty="0">
                <a:latin typeface="Aptos Display" panose="020B0004020202020204" pitchFamily="34" charset="0"/>
              </a:rPr>
              <a:t>consistent</a:t>
            </a:r>
            <a:r>
              <a:rPr lang="en-US" spc="-105" dirty="0">
                <a:latin typeface="Aptos Display" panose="020B0004020202020204" pitchFamily="34" charset="0"/>
              </a:rPr>
              <a:t> </a:t>
            </a:r>
            <a:r>
              <a:rPr lang="en-US" dirty="0">
                <a:latin typeface="Aptos Display" panose="020B0004020202020204" pitchFamily="34" charset="0"/>
              </a:rPr>
              <a:t>application</a:t>
            </a:r>
            <a:r>
              <a:rPr lang="en-US" spc="-100" dirty="0">
                <a:latin typeface="Aptos Display" panose="020B0004020202020204" pitchFamily="34" charset="0"/>
              </a:rPr>
              <a:t> </a:t>
            </a:r>
            <a:r>
              <a:rPr lang="en-US" dirty="0">
                <a:latin typeface="Aptos Display" panose="020B0004020202020204" pitchFamily="34" charset="0"/>
              </a:rPr>
              <a:t>of</a:t>
            </a:r>
            <a:r>
              <a:rPr lang="en-US" spc="-90" dirty="0">
                <a:latin typeface="Aptos Display" panose="020B0004020202020204" pitchFamily="34" charset="0"/>
              </a:rPr>
              <a:t> </a:t>
            </a:r>
            <a:r>
              <a:rPr lang="en-US" spc="-20" dirty="0">
                <a:latin typeface="Aptos Display" panose="020B0004020202020204" pitchFamily="34" charset="0"/>
              </a:rPr>
              <a:t>good</a:t>
            </a:r>
            <a:r>
              <a:rPr lang="en-US" spc="-100" dirty="0">
                <a:latin typeface="Aptos Display" panose="020B0004020202020204" pitchFamily="34" charset="0"/>
              </a:rPr>
              <a:t> </a:t>
            </a:r>
            <a:r>
              <a:rPr lang="en-US" spc="-60" dirty="0">
                <a:latin typeface="Aptos Display" panose="020B0004020202020204" pitchFamily="34" charset="0"/>
              </a:rPr>
              <a:t>cyber</a:t>
            </a:r>
            <a:r>
              <a:rPr lang="en-US" spc="-95" dirty="0">
                <a:latin typeface="Aptos Display" panose="020B0004020202020204" pitchFamily="34" charset="0"/>
              </a:rPr>
              <a:t> </a:t>
            </a:r>
            <a:r>
              <a:rPr lang="en-US" spc="-40" dirty="0">
                <a:latin typeface="Aptos Display" panose="020B0004020202020204" pitchFamily="34" charset="0"/>
              </a:rPr>
              <a:t>habits.</a:t>
            </a:r>
            <a:r>
              <a:rPr lang="en-US" spc="-320" dirty="0">
                <a:latin typeface="Aptos Display" panose="020B0004020202020204" pitchFamily="34" charset="0"/>
              </a:rPr>
              <a:t> </a:t>
            </a:r>
            <a:r>
              <a:rPr lang="en-US" spc="-10" dirty="0">
                <a:latin typeface="Aptos Display" panose="020B0004020202020204" pitchFamily="34" charset="0"/>
              </a:rPr>
              <a:t>Adopt</a:t>
            </a:r>
            <a:r>
              <a:rPr lang="en-US" spc="-105" dirty="0">
                <a:latin typeface="Aptos Display" panose="020B0004020202020204" pitchFamily="34" charset="0"/>
              </a:rPr>
              <a:t> </a:t>
            </a:r>
            <a:r>
              <a:rPr lang="en-US" dirty="0">
                <a:latin typeface="Aptos Display" panose="020B0004020202020204" pitchFamily="34" charset="0"/>
              </a:rPr>
              <a:t>a</a:t>
            </a:r>
            <a:r>
              <a:rPr lang="en-US" spc="-85" dirty="0">
                <a:latin typeface="Aptos Display" panose="020B0004020202020204" pitchFamily="34" charset="0"/>
              </a:rPr>
              <a:t> </a:t>
            </a:r>
            <a:r>
              <a:rPr lang="en-US" spc="-10" dirty="0">
                <a:latin typeface="Aptos Display" panose="020B0004020202020204" pitchFamily="34" charset="0"/>
              </a:rPr>
              <a:t>culture</a:t>
            </a:r>
            <a:r>
              <a:rPr lang="en-US" spc="-110" dirty="0">
                <a:latin typeface="Aptos Display" panose="020B0004020202020204" pitchFamily="34" charset="0"/>
              </a:rPr>
              <a:t> </a:t>
            </a:r>
            <a:r>
              <a:rPr lang="en-US" dirty="0">
                <a:latin typeface="Aptos Display" panose="020B0004020202020204" pitchFamily="34" charset="0"/>
              </a:rPr>
              <a:t>of</a:t>
            </a:r>
            <a:r>
              <a:rPr lang="en-US" spc="-85" dirty="0">
                <a:latin typeface="Aptos Display" panose="020B0004020202020204" pitchFamily="34" charset="0"/>
              </a:rPr>
              <a:t> </a:t>
            </a:r>
            <a:r>
              <a:rPr lang="en-US" spc="-10" dirty="0">
                <a:latin typeface="Aptos Display" panose="020B0004020202020204" pitchFamily="34" charset="0"/>
              </a:rPr>
              <a:t>cyber </a:t>
            </a:r>
            <a:r>
              <a:rPr lang="en-US" spc="-25" dirty="0">
                <a:latin typeface="Aptos Display" panose="020B0004020202020204" pitchFamily="34" charset="0"/>
              </a:rPr>
              <a:t>responsibility,</a:t>
            </a:r>
            <a:r>
              <a:rPr lang="en-US" spc="-265" dirty="0">
                <a:latin typeface="Aptos Display" panose="020B0004020202020204" pitchFamily="34" charset="0"/>
              </a:rPr>
              <a:t> </a:t>
            </a:r>
            <a:r>
              <a:rPr lang="en-US" dirty="0">
                <a:latin typeface="Aptos Display" panose="020B0004020202020204" pitchFamily="34" charset="0"/>
              </a:rPr>
              <a:t>both</a:t>
            </a:r>
            <a:r>
              <a:rPr lang="en-US" spc="-85" dirty="0">
                <a:latin typeface="Aptos Display" panose="020B0004020202020204" pitchFamily="34" charset="0"/>
              </a:rPr>
              <a:t> </a:t>
            </a:r>
            <a:r>
              <a:rPr lang="en-US" dirty="0">
                <a:latin typeface="Aptos Display" panose="020B0004020202020204" pitchFamily="34" charset="0"/>
              </a:rPr>
              <a:t>in</a:t>
            </a:r>
            <a:r>
              <a:rPr lang="en-US" spc="-110" dirty="0">
                <a:latin typeface="Aptos Display" panose="020B0004020202020204" pitchFamily="34" charset="0"/>
              </a:rPr>
              <a:t> </a:t>
            </a:r>
            <a:r>
              <a:rPr lang="en-US" spc="-55" dirty="0">
                <a:latin typeface="Aptos Display" panose="020B0004020202020204" pitchFamily="34" charset="0"/>
              </a:rPr>
              <a:t>your</a:t>
            </a:r>
            <a:r>
              <a:rPr lang="en-US" spc="-75" dirty="0">
                <a:latin typeface="Aptos Display" panose="020B0004020202020204" pitchFamily="34" charset="0"/>
              </a:rPr>
              <a:t> </a:t>
            </a:r>
            <a:r>
              <a:rPr lang="en-US" spc="-20" dirty="0">
                <a:latin typeface="Aptos Display" panose="020B0004020202020204" pitchFamily="34" charset="0"/>
              </a:rPr>
              <a:t>professional</a:t>
            </a:r>
            <a:r>
              <a:rPr lang="en-US" spc="-85" dirty="0">
                <a:latin typeface="Aptos Display" panose="020B0004020202020204" pitchFamily="34" charset="0"/>
              </a:rPr>
              <a:t> </a:t>
            </a:r>
            <a:r>
              <a:rPr lang="en-US" spc="-30" dirty="0">
                <a:latin typeface="Aptos Display" panose="020B0004020202020204" pitchFamily="34" charset="0"/>
              </a:rPr>
              <a:t>and</a:t>
            </a:r>
            <a:r>
              <a:rPr lang="en-US" spc="-80" dirty="0">
                <a:latin typeface="Aptos Display" panose="020B0004020202020204" pitchFamily="34" charset="0"/>
              </a:rPr>
              <a:t> </a:t>
            </a:r>
            <a:r>
              <a:rPr lang="en-US" spc="-20" dirty="0">
                <a:latin typeface="Aptos Display" panose="020B0004020202020204" pitchFamily="34" charset="0"/>
              </a:rPr>
              <a:t>personal</a:t>
            </a:r>
            <a:r>
              <a:rPr lang="en-US" spc="-95" dirty="0">
                <a:latin typeface="Aptos Display" panose="020B0004020202020204" pitchFamily="34" charset="0"/>
              </a:rPr>
              <a:t> </a:t>
            </a:r>
            <a:r>
              <a:rPr lang="en-US" spc="-20" dirty="0">
                <a:latin typeface="Aptos Display" panose="020B0004020202020204" pitchFamily="34" charset="0"/>
              </a:rPr>
              <a:t>life.</a:t>
            </a:r>
            <a:r>
              <a:rPr lang="en-US" spc="-235" dirty="0">
                <a:latin typeface="Aptos Display" panose="020B0004020202020204" pitchFamily="34" charset="0"/>
              </a:rPr>
              <a:t> </a:t>
            </a:r>
            <a:r>
              <a:rPr lang="en-US" spc="-60" dirty="0">
                <a:latin typeface="Aptos Display" panose="020B0004020202020204" pitchFamily="34" charset="0"/>
              </a:rPr>
              <a:t>Remember</a:t>
            </a:r>
            <a:r>
              <a:rPr lang="en-US" spc="-120" dirty="0">
                <a:latin typeface="Aptos Display" panose="020B0004020202020204" pitchFamily="34" charset="0"/>
              </a:rPr>
              <a:t> </a:t>
            </a:r>
            <a:r>
              <a:rPr lang="en-US" dirty="0">
                <a:latin typeface="Aptos Display" panose="020B0004020202020204" pitchFamily="34" charset="0"/>
              </a:rPr>
              <a:t>the</a:t>
            </a:r>
            <a:r>
              <a:rPr lang="en-US" spc="-70" dirty="0">
                <a:latin typeface="Aptos Display" panose="020B0004020202020204" pitchFamily="34" charset="0"/>
              </a:rPr>
              <a:t> </a:t>
            </a:r>
            <a:r>
              <a:rPr lang="en-US" dirty="0">
                <a:latin typeface="Aptos Display" panose="020B0004020202020204" pitchFamily="34" charset="0"/>
              </a:rPr>
              <a:t>golden</a:t>
            </a:r>
            <a:r>
              <a:rPr lang="en-US" spc="-90" dirty="0">
                <a:latin typeface="Aptos Display" panose="020B0004020202020204" pitchFamily="34" charset="0"/>
              </a:rPr>
              <a:t> </a:t>
            </a:r>
            <a:r>
              <a:rPr lang="en-US" spc="-60" dirty="0">
                <a:latin typeface="Aptos Display" panose="020B0004020202020204" pitchFamily="34" charset="0"/>
              </a:rPr>
              <a:t>rule:</a:t>
            </a:r>
            <a:r>
              <a:rPr lang="en-US" spc="-85" dirty="0">
                <a:latin typeface="Aptos Display" panose="020B0004020202020204" pitchFamily="34" charset="0"/>
              </a:rPr>
              <a:t> </a:t>
            </a:r>
            <a:r>
              <a:rPr lang="en-US" spc="-10" dirty="0">
                <a:latin typeface="Aptos Display" panose="020B0004020202020204" pitchFamily="34" charset="0"/>
              </a:rPr>
              <a:t>when</a:t>
            </a:r>
            <a:r>
              <a:rPr lang="en-US" spc="-70" dirty="0">
                <a:latin typeface="Aptos Display" panose="020B0004020202020204" pitchFamily="34" charset="0"/>
              </a:rPr>
              <a:t> </a:t>
            </a:r>
            <a:r>
              <a:rPr lang="en-US" dirty="0">
                <a:latin typeface="Aptos Display" panose="020B0004020202020204" pitchFamily="34" charset="0"/>
              </a:rPr>
              <a:t>in</a:t>
            </a:r>
            <a:r>
              <a:rPr lang="en-US" spc="-75" dirty="0">
                <a:latin typeface="Aptos Display" panose="020B0004020202020204" pitchFamily="34" charset="0"/>
              </a:rPr>
              <a:t> </a:t>
            </a:r>
            <a:r>
              <a:rPr lang="en-US" spc="-40" dirty="0">
                <a:latin typeface="Aptos Display" panose="020B0004020202020204" pitchFamily="34" charset="0"/>
              </a:rPr>
              <a:t>doubt,</a:t>
            </a:r>
            <a:r>
              <a:rPr lang="en-US" spc="-260" dirty="0">
                <a:latin typeface="Aptos Display" panose="020B0004020202020204" pitchFamily="34" charset="0"/>
              </a:rPr>
              <a:t> </a:t>
            </a:r>
            <a:r>
              <a:rPr lang="en-US" spc="-65" dirty="0">
                <a:latin typeface="Aptos Display" panose="020B0004020202020204" pitchFamily="34" charset="0"/>
              </a:rPr>
              <a:t>pause,</a:t>
            </a:r>
            <a:r>
              <a:rPr lang="en-US" spc="-290" dirty="0">
                <a:latin typeface="Aptos Display" panose="020B0004020202020204" pitchFamily="34" charset="0"/>
              </a:rPr>
              <a:t> </a:t>
            </a:r>
            <a:r>
              <a:rPr lang="en-US" spc="-10" dirty="0">
                <a:latin typeface="Aptos Display" panose="020B0004020202020204" pitchFamily="34" charset="0"/>
              </a:rPr>
              <a:t>verify </a:t>
            </a:r>
            <a:r>
              <a:rPr lang="en-US" spc="-20" dirty="0">
                <a:latin typeface="Aptos Display" panose="020B0004020202020204" pitchFamily="34" charset="0"/>
              </a:rPr>
              <a:t>through</a:t>
            </a:r>
            <a:r>
              <a:rPr lang="en-US" spc="-90" dirty="0">
                <a:latin typeface="Aptos Display" panose="020B0004020202020204" pitchFamily="34" charset="0"/>
              </a:rPr>
              <a:t> </a:t>
            </a:r>
            <a:r>
              <a:rPr lang="en-US" spc="-20" dirty="0">
                <a:latin typeface="Aptos Display" panose="020B0004020202020204" pitchFamily="34" charset="0"/>
              </a:rPr>
              <a:t>an</a:t>
            </a:r>
            <a:r>
              <a:rPr lang="en-US" spc="-55" dirty="0">
                <a:latin typeface="Aptos Display" panose="020B0004020202020204" pitchFamily="34" charset="0"/>
              </a:rPr>
              <a:t> </a:t>
            </a:r>
            <a:r>
              <a:rPr lang="en-US" spc="-20" dirty="0">
                <a:latin typeface="Aptos Display" panose="020B0004020202020204" pitchFamily="34" charset="0"/>
              </a:rPr>
              <a:t>independent</a:t>
            </a:r>
            <a:r>
              <a:rPr lang="en-US" spc="-65" dirty="0">
                <a:latin typeface="Aptos Display" panose="020B0004020202020204" pitchFamily="34" charset="0"/>
              </a:rPr>
              <a:t> </a:t>
            </a:r>
            <a:r>
              <a:rPr lang="en-US" spc="-30" dirty="0">
                <a:latin typeface="Aptos Display" panose="020B0004020202020204" pitchFamily="34" charset="0"/>
              </a:rPr>
              <a:t>channel,</a:t>
            </a:r>
            <a:r>
              <a:rPr lang="en-US" spc="-229" dirty="0">
                <a:latin typeface="Aptos Display" panose="020B0004020202020204" pitchFamily="34" charset="0"/>
              </a:rPr>
              <a:t> </a:t>
            </a:r>
            <a:r>
              <a:rPr lang="en-US" spc="-20" dirty="0">
                <a:latin typeface="Aptos Display" panose="020B0004020202020204" pitchFamily="34" charset="0"/>
              </a:rPr>
              <a:t>and</a:t>
            </a:r>
            <a:r>
              <a:rPr lang="en-US" spc="-65" dirty="0">
                <a:latin typeface="Aptos Display" panose="020B0004020202020204" pitchFamily="34" charset="0"/>
              </a:rPr>
              <a:t> </a:t>
            </a:r>
            <a:r>
              <a:rPr lang="en-US" spc="-60" dirty="0">
                <a:latin typeface="Aptos Display" panose="020B0004020202020204" pitchFamily="34" charset="0"/>
              </a:rPr>
              <a:t>never</a:t>
            </a:r>
            <a:r>
              <a:rPr lang="en-US" spc="-65" dirty="0">
                <a:latin typeface="Aptos Display" panose="020B0004020202020204" pitchFamily="34" charset="0"/>
              </a:rPr>
              <a:t> </a:t>
            </a:r>
            <a:r>
              <a:rPr lang="en-US" spc="-30" dirty="0">
                <a:latin typeface="Aptos Display" panose="020B0004020202020204" pitchFamily="34" charset="0"/>
              </a:rPr>
              <a:t>rush</a:t>
            </a:r>
            <a:r>
              <a:rPr lang="en-US" spc="-65" dirty="0">
                <a:latin typeface="Aptos Display" panose="020B0004020202020204" pitchFamily="34" charset="0"/>
              </a:rPr>
              <a:t> </a:t>
            </a:r>
            <a:r>
              <a:rPr lang="en-US" dirty="0">
                <a:latin typeface="Aptos Display" panose="020B0004020202020204" pitchFamily="34" charset="0"/>
              </a:rPr>
              <a:t>into</a:t>
            </a:r>
            <a:r>
              <a:rPr lang="en-US" spc="-60" dirty="0">
                <a:latin typeface="Aptos Display" panose="020B0004020202020204" pitchFamily="34" charset="0"/>
              </a:rPr>
              <a:t> </a:t>
            </a:r>
            <a:r>
              <a:rPr lang="en-US" dirty="0">
                <a:latin typeface="Aptos Display" panose="020B0004020202020204" pitchFamily="34" charset="0"/>
              </a:rPr>
              <a:t>clicking</a:t>
            </a:r>
            <a:r>
              <a:rPr lang="en-US" spc="-65" dirty="0">
                <a:latin typeface="Aptos Display" panose="020B0004020202020204" pitchFamily="34" charset="0"/>
              </a:rPr>
              <a:t> </a:t>
            </a:r>
            <a:r>
              <a:rPr lang="en-US" dirty="0">
                <a:latin typeface="Aptos Display" panose="020B0004020202020204" pitchFamily="34" charset="0"/>
              </a:rPr>
              <a:t>links</a:t>
            </a:r>
            <a:r>
              <a:rPr lang="en-US" spc="-50" dirty="0">
                <a:latin typeface="Aptos Display" panose="020B0004020202020204" pitchFamily="34" charset="0"/>
              </a:rPr>
              <a:t> </a:t>
            </a:r>
            <a:r>
              <a:rPr lang="en-US" spc="-30" dirty="0">
                <a:latin typeface="Aptos Display" panose="020B0004020202020204" pitchFamily="34" charset="0"/>
              </a:rPr>
              <a:t>or</a:t>
            </a:r>
            <a:r>
              <a:rPr lang="en-US" spc="-85" dirty="0">
                <a:latin typeface="Aptos Display" panose="020B0004020202020204" pitchFamily="34" charset="0"/>
              </a:rPr>
              <a:t> </a:t>
            </a:r>
            <a:r>
              <a:rPr lang="en-US" dirty="0">
                <a:latin typeface="Aptos Display" panose="020B0004020202020204" pitchFamily="34" charset="0"/>
              </a:rPr>
              <a:t>divulging</a:t>
            </a:r>
            <a:r>
              <a:rPr lang="en-US" spc="-70" dirty="0">
                <a:latin typeface="Aptos Display" panose="020B0004020202020204" pitchFamily="34" charset="0"/>
              </a:rPr>
              <a:t> </a:t>
            </a:r>
            <a:r>
              <a:rPr lang="en-US" spc="-30" dirty="0">
                <a:latin typeface="Aptos Display" panose="020B0004020202020204" pitchFamily="34" charset="0"/>
              </a:rPr>
              <a:t>information.</a:t>
            </a:r>
            <a:r>
              <a:rPr lang="en-US" spc="-260" dirty="0">
                <a:latin typeface="Aptos Display" panose="020B0004020202020204" pitchFamily="34" charset="0"/>
              </a:rPr>
              <a:t> </a:t>
            </a:r>
            <a:r>
              <a:rPr lang="en-US" spc="-45" dirty="0">
                <a:latin typeface="Aptos Display" panose="020B0004020202020204" pitchFamily="34" charset="0"/>
              </a:rPr>
              <a:t>By</a:t>
            </a:r>
            <a:r>
              <a:rPr lang="en-US" spc="-160" dirty="0">
                <a:latin typeface="Aptos Display" panose="020B0004020202020204" pitchFamily="34" charset="0"/>
              </a:rPr>
              <a:t> </a:t>
            </a:r>
            <a:r>
              <a:rPr lang="en-US" dirty="0">
                <a:latin typeface="Aptos Display" panose="020B0004020202020204" pitchFamily="34" charset="0"/>
              </a:rPr>
              <a:t>maintaining</a:t>
            </a:r>
            <a:r>
              <a:rPr lang="en-US" spc="-105" dirty="0">
                <a:latin typeface="Aptos Display" panose="020B0004020202020204" pitchFamily="34" charset="0"/>
              </a:rPr>
              <a:t> </a:t>
            </a:r>
            <a:r>
              <a:rPr lang="en-US" spc="-10" dirty="0">
                <a:latin typeface="Aptos Display" panose="020B0004020202020204" pitchFamily="34" charset="0"/>
              </a:rPr>
              <a:t>vigilance </a:t>
            </a:r>
            <a:r>
              <a:rPr lang="en-US" spc="-30" dirty="0">
                <a:latin typeface="Aptos Display" panose="020B0004020202020204" pitchFamily="34" charset="0"/>
              </a:rPr>
              <a:t>and</a:t>
            </a:r>
            <a:r>
              <a:rPr lang="en-US" spc="-105" dirty="0">
                <a:latin typeface="Aptos Display" panose="020B0004020202020204" pitchFamily="34" charset="0"/>
              </a:rPr>
              <a:t> </a:t>
            </a:r>
            <a:r>
              <a:rPr lang="en-US" spc="-20" dirty="0">
                <a:latin typeface="Aptos Display" panose="020B0004020202020204" pitchFamily="34" charset="0"/>
              </a:rPr>
              <a:t>adhering</a:t>
            </a:r>
            <a:r>
              <a:rPr lang="en-US" spc="-110" dirty="0">
                <a:latin typeface="Aptos Display" panose="020B0004020202020204" pitchFamily="34" charset="0"/>
              </a:rPr>
              <a:t> </a:t>
            </a:r>
            <a:r>
              <a:rPr lang="en-US" dirty="0">
                <a:latin typeface="Aptos Display" panose="020B0004020202020204" pitchFamily="34" charset="0"/>
              </a:rPr>
              <a:t>to</a:t>
            </a:r>
            <a:r>
              <a:rPr lang="en-US" spc="-95" dirty="0">
                <a:latin typeface="Aptos Display" panose="020B0004020202020204" pitchFamily="34" charset="0"/>
              </a:rPr>
              <a:t> </a:t>
            </a:r>
            <a:r>
              <a:rPr lang="en-US" spc="-25" dirty="0">
                <a:latin typeface="Aptos Display" panose="020B0004020202020204" pitchFamily="34" charset="0"/>
              </a:rPr>
              <a:t>these</a:t>
            </a:r>
            <a:r>
              <a:rPr lang="en-US" spc="-110" dirty="0">
                <a:latin typeface="Aptos Display" panose="020B0004020202020204" pitchFamily="34" charset="0"/>
              </a:rPr>
              <a:t> </a:t>
            </a:r>
            <a:r>
              <a:rPr lang="en-US" spc="-10" dirty="0">
                <a:latin typeface="Aptos Display" panose="020B0004020202020204" pitchFamily="34" charset="0"/>
              </a:rPr>
              <a:t>principles,</a:t>
            </a:r>
            <a:r>
              <a:rPr lang="en-US" spc="-245" dirty="0">
                <a:latin typeface="Aptos Display" panose="020B0004020202020204" pitchFamily="34" charset="0"/>
              </a:rPr>
              <a:t> </a:t>
            </a:r>
            <a:r>
              <a:rPr lang="en-US" spc="-20" dirty="0">
                <a:latin typeface="Aptos Display" panose="020B0004020202020204" pitchFamily="34" charset="0"/>
              </a:rPr>
              <a:t>we</a:t>
            </a:r>
            <a:r>
              <a:rPr lang="en-US" spc="-90" dirty="0">
                <a:latin typeface="Aptos Display" panose="020B0004020202020204" pitchFamily="34" charset="0"/>
              </a:rPr>
              <a:t> </a:t>
            </a:r>
            <a:r>
              <a:rPr lang="en-US" spc="-35" dirty="0">
                <a:latin typeface="Aptos Display" panose="020B0004020202020204" pitchFamily="34" charset="0"/>
              </a:rPr>
              <a:t>can</a:t>
            </a:r>
            <a:r>
              <a:rPr lang="en-US" spc="-90" dirty="0">
                <a:latin typeface="Aptos Display" panose="020B0004020202020204" pitchFamily="34" charset="0"/>
              </a:rPr>
              <a:t> </a:t>
            </a:r>
            <a:r>
              <a:rPr lang="en-US" dirty="0">
                <a:latin typeface="Aptos Display" panose="020B0004020202020204" pitchFamily="34" charset="0"/>
              </a:rPr>
              <a:t>collectively</a:t>
            </a:r>
            <a:r>
              <a:rPr lang="en-US" spc="-190" dirty="0">
                <a:latin typeface="Aptos Display" panose="020B0004020202020204" pitchFamily="34" charset="0"/>
              </a:rPr>
              <a:t> </a:t>
            </a:r>
            <a:r>
              <a:rPr lang="en-US" spc="-30" dirty="0">
                <a:latin typeface="Aptos Display" panose="020B0004020202020204" pitchFamily="34" charset="0"/>
              </a:rPr>
              <a:t>outsmart</a:t>
            </a:r>
            <a:r>
              <a:rPr lang="en-US" spc="-130" dirty="0">
                <a:latin typeface="Aptos Display" panose="020B0004020202020204" pitchFamily="34" charset="0"/>
              </a:rPr>
              <a:t> </a:t>
            </a:r>
            <a:r>
              <a:rPr lang="en-US" dirty="0">
                <a:latin typeface="Aptos Display" panose="020B0004020202020204" pitchFamily="34" charset="0"/>
              </a:rPr>
              <a:t>the</a:t>
            </a:r>
            <a:r>
              <a:rPr lang="en-US" spc="-90" dirty="0">
                <a:latin typeface="Aptos Display" panose="020B0004020202020204" pitchFamily="34" charset="0"/>
              </a:rPr>
              <a:t> </a:t>
            </a:r>
            <a:r>
              <a:rPr lang="en-US" spc="-55" dirty="0">
                <a:latin typeface="Aptos Display" panose="020B0004020202020204" pitchFamily="34" charset="0"/>
              </a:rPr>
              <a:t>scammers</a:t>
            </a:r>
            <a:r>
              <a:rPr lang="en-US" spc="-125" dirty="0">
                <a:latin typeface="Aptos Display" panose="020B0004020202020204" pitchFamily="34" charset="0"/>
              </a:rPr>
              <a:t> </a:t>
            </a:r>
            <a:r>
              <a:rPr lang="en-US" spc="-30" dirty="0">
                <a:latin typeface="Aptos Display" panose="020B0004020202020204" pitchFamily="34" charset="0"/>
              </a:rPr>
              <a:t>and</a:t>
            </a:r>
            <a:r>
              <a:rPr lang="en-US" spc="-100" dirty="0">
                <a:latin typeface="Aptos Display" panose="020B0004020202020204" pitchFamily="34" charset="0"/>
              </a:rPr>
              <a:t> </a:t>
            </a:r>
            <a:r>
              <a:rPr lang="en-US" spc="-45" dirty="0">
                <a:latin typeface="Aptos Display" panose="020B0004020202020204" pitchFamily="34" charset="0"/>
              </a:rPr>
              <a:t>safeguard</a:t>
            </a:r>
            <a:r>
              <a:rPr lang="en-US" spc="-135" dirty="0">
                <a:latin typeface="Aptos Display" panose="020B0004020202020204" pitchFamily="34" charset="0"/>
              </a:rPr>
              <a:t> </a:t>
            </a:r>
            <a:r>
              <a:rPr lang="en-US" spc="-40" dirty="0">
                <a:latin typeface="Aptos Display" panose="020B0004020202020204" pitchFamily="34" charset="0"/>
              </a:rPr>
              <a:t>our</a:t>
            </a:r>
            <a:r>
              <a:rPr lang="en-US" spc="-130" dirty="0">
                <a:latin typeface="Aptos Display" panose="020B0004020202020204" pitchFamily="34" charset="0"/>
              </a:rPr>
              <a:t> </a:t>
            </a:r>
            <a:r>
              <a:rPr lang="en-US" dirty="0">
                <a:latin typeface="Aptos Display" panose="020B0004020202020204" pitchFamily="34" charset="0"/>
              </a:rPr>
              <a:t>valuable</a:t>
            </a:r>
            <a:r>
              <a:rPr lang="en-US" spc="-120" dirty="0">
                <a:latin typeface="Aptos Display" panose="020B0004020202020204" pitchFamily="34" charset="0"/>
              </a:rPr>
              <a:t> </a:t>
            </a:r>
            <a:r>
              <a:rPr lang="en-US" spc="-10" dirty="0">
                <a:latin typeface="Aptos Display" panose="020B0004020202020204" pitchFamily="34" charset="0"/>
              </a:rPr>
              <a:t>data.</a:t>
            </a:r>
          </a:p>
          <a:p>
            <a:endParaRPr lang="en-IN" dirty="0"/>
          </a:p>
        </p:txBody>
      </p:sp>
    </p:spTree>
    <p:extLst>
      <p:ext uri="{BB962C8B-B14F-4D97-AF65-F5344CB8AC3E}">
        <p14:creationId xmlns:p14="http://schemas.microsoft.com/office/powerpoint/2010/main" val="367459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3645-553D-250E-0DD8-7853FC9FF89A}"/>
              </a:ext>
            </a:extLst>
          </p:cNvPr>
          <p:cNvSpPr>
            <a:spLocks noGrp="1"/>
          </p:cNvSpPr>
          <p:nvPr>
            <p:ph type="ctrTitle"/>
          </p:nvPr>
        </p:nvSpPr>
        <p:spPr/>
        <p:txBody>
          <a:bodyPr/>
          <a:lstStyle/>
          <a:p>
            <a:pPr algn="ctr"/>
            <a:r>
              <a:rPr lang="en-US" sz="8800" dirty="0"/>
              <a:t>THANK</a:t>
            </a:r>
            <a:br>
              <a:rPr lang="en-US" sz="8800" dirty="0"/>
            </a:br>
            <a:r>
              <a:rPr lang="en-US" sz="8800" dirty="0"/>
              <a:t>YOU</a:t>
            </a:r>
            <a:endParaRPr lang="en-IN" sz="8800" dirty="0"/>
          </a:p>
        </p:txBody>
      </p:sp>
      <p:sp>
        <p:nvSpPr>
          <p:cNvPr id="3" name="Subtitle 2">
            <a:extLst>
              <a:ext uri="{FF2B5EF4-FFF2-40B4-BE49-F238E27FC236}">
                <a16:creationId xmlns:a16="http://schemas.microsoft.com/office/drawing/2014/main" id="{90E072D0-8514-8483-8C32-313741BB4D3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1261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4047-F513-DF3D-4891-D16E0E2133F1}"/>
              </a:ext>
            </a:extLst>
          </p:cNvPr>
          <p:cNvSpPr>
            <a:spLocks noGrp="1"/>
          </p:cNvSpPr>
          <p:nvPr>
            <p:ph type="title"/>
          </p:nvPr>
        </p:nvSpPr>
        <p:spPr>
          <a:xfrm>
            <a:off x="1297194" y="912708"/>
            <a:ext cx="8761413" cy="706964"/>
          </a:xfrm>
        </p:spPr>
        <p:txBody>
          <a:bodyPr/>
          <a:lstStyle/>
          <a:p>
            <a:pPr algn="ctr"/>
            <a:r>
              <a:rPr lang="en-US" dirty="0">
                <a:solidFill>
                  <a:schemeClr val="bg1"/>
                </a:solidFill>
              </a:rPr>
              <a:t>INTRODUCTION</a:t>
            </a:r>
            <a:br>
              <a:rPr lang="en-IN" dirty="0">
                <a:solidFill>
                  <a:srgbClr val="7030A0"/>
                </a:solidFill>
              </a:rPr>
            </a:br>
            <a:endParaRPr lang="en-IN" dirty="0"/>
          </a:p>
        </p:txBody>
      </p:sp>
      <p:sp>
        <p:nvSpPr>
          <p:cNvPr id="3" name="Content Placeholder 2">
            <a:extLst>
              <a:ext uri="{FF2B5EF4-FFF2-40B4-BE49-F238E27FC236}">
                <a16:creationId xmlns:a16="http://schemas.microsoft.com/office/drawing/2014/main" id="{1DD008BB-BE58-8DA1-C528-AAC746888764}"/>
              </a:ext>
            </a:extLst>
          </p:cNvPr>
          <p:cNvSpPr>
            <a:spLocks noGrp="1"/>
          </p:cNvSpPr>
          <p:nvPr>
            <p:ph idx="1"/>
          </p:nvPr>
        </p:nvSpPr>
        <p:spPr/>
        <p:txBody>
          <a:bodyPr>
            <a:normAutofit lnSpcReduction="10000"/>
          </a:bodyPr>
          <a:lstStyle/>
          <a:p>
            <a:pPr marL="285750" indent="-285750">
              <a:buFont typeface="Arial" panose="020B0604020202020204" pitchFamily="34" charset="0"/>
              <a:buChar char="•"/>
            </a:pPr>
            <a:r>
              <a:rPr lang="en-US" b="1" dirty="0"/>
              <a:t>Phishing is a type of social engineering attack often used to steal user data, including logical credentials and credit card number.</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IN" b="1" dirty="0"/>
              <a:t>It is a cyber security attack that mostly uses disguised email as a weapon.</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The goal is to trick the email recipient into believing that the message is something they want or need and to click a link or download an attachment.</a:t>
            </a:r>
            <a:endParaRPr lang="en-US" b="1" dirty="0"/>
          </a:p>
          <a:p>
            <a:endParaRPr lang="en-IN" dirty="0"/>
          </a:p>
        </p:txBody>
      </p:sp>
    </p:spTree>
    <p:extLst>
      <p:ext uri="{BB962C8B-B14F-4D97-AF65-F5344CB8AC3E}">
        <p14:creationId xmlns:p14="http://schemas.microsoft.com/office/powerpoint/2010/main" val="100819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6B530-1B14-D8E6-FB9E-FFACAC68D39B}"/>
              </a:ext>
            </a:extLst>
          </p:cNvPr>
          <p:cNvSpPr txBox="1"/>
          <p:nvPr/>
        </p:nvSpPr>
        <p:spPr>
          <a:xfrm>
            <a:off x="1244600" y="1016000"/>
            <a:ext cx="7653867" cy="3970318"/>
          </a:xfrm>
          <a:prstGeom prst="rect">
            <a:avLst/>
          </a:prstGeom>
          <a:noFill/>
        </p:spPr>
        <p:txBody>
          <a:bodyPr wrap="square" rtlCol="0">
            <a:spAutoFit/>
          </a:bodyPr>
          <a:lstStyle/>
          <a:p>
            <a:r>
              <a:rPr lang="en-US" dirty="0"/>
              <a:t>The term “</a:t>
            </a:r>
            <a:r>
              <a:rPr lang="en-US" b="1" dirty="0"/>
              <a:t>phishing</a:t>
            </a:r>
            <a:r>
              <a:rPr lang="en-US" dirty="0"/>
              <a:t>” comes from the word “fishing,” because attackers are “fishing” for your personal data. They do this by </a:t>
            </a:r>
            <a:r>
              <a:rPr lang="en-US" b="1" dirty="0"/>
              <a:t>sending fake messages</a:t>
            </a:r>
            <a:r>
              <a:rPr lang="en-US" dirty="0"/>
              <a:t>, often through:</a:t>
            </a:r>
          </a:p>
          <a:p>
            <a:endParaRPr lang="en-US" dirty="0"/>
          </a:p>
          <a:p>
            <a:r>
              <a:rPr lang="en-US" b="1" dirty="0"/>
              <a:t> -&gt; Email</a:t>
            </a:r>
            <a:endParaRPr lang="en-US" dirty="0"/>
          </a:p>
          <a:p>
            <a:r>
              <a:rPr lang="en-US" b="1" dirty="0"/>
              <a:t> -&gt; Text messages (SMS phishing or "smishing")</a:t>
            </a:r>
            <a:endParaRPr lang="en-US" dirty="0"/>
          </a:p>
          <a:p>
            <a:r>
              <a:rPr lang="en-US" b="1" dirty="0"/>
              <a:t> -&gt; Social media</a:t>
            </a:r>
            <a:endParaRPr lang="en-US" dirty="0"/>
          </a:p>
          <a:p>
            <a:r>
              <a:rPr lang="en-US" b="1" dirty="0"/>
              <a:t> -&gt; Fake websites</a:t>
            </a:r>
            <a:endParaRPr lang="en-US" dirty="0"/>
          </a:p>
          <a:p>
            <a:r>
              <a:rPr lang="en-US" b="1" dirty="0"/>
              <a:t> -&gt; Phone calls (voice phishing or "vishing")</a:t>
            </a:r>
          </a:p>
          <a:p>
            <a:endParaRPr lang="en-US" dirty="0"/>
          </a:p>
          <a:p>
            <a:endParaRPr lang="en-US" dirty="0"/>
          </a:p>
          <a:p>
            <a:r>
              <a:rPr lang="en-US" dirty="0"/>
              <a:t>These messages look like they come from legitimate sources like banks, social media platforms, or even your workplace, but they are actually </a:t>
            </a:r>
            <a:r>
              <a:rPr lang="en-US" b="1" dirty="0"/>
              <a:t>fraudulent</a:t>
            </a:r>
            <a:r>
              <a:rPr lang="en-US" dirty="0"/>
              <a:t>.</a:t>
            </a:r>
          </a:p>
        </p:txBody>
      </p:sp>
      <p:pic>
        <p:nvPicPr>
          <p:cNvPr id="4" name="Picture 3">
            <a:extLst>
              <a:ext uri="{FF2B5EF4-FFF2-40B4-BE49-F238E27FC236}">
                <a16:creationId xmlns:a16="http://schemas.microsoft.com/office/drawing/2014/main" id="{D9CD7E40-42C2-35A1-2FD2-ED687ECC9B33}"/>
              </a:ext>
            </a:extLst>
          </p:cNvPr>
          <p:cNvPicPr>
            <a:picLocks noChangeAspect="1"/>
          </p:cNvPicPr>
          <p:nvPr/>
        </p:nvPicPr>
        <p:blipFill>
          <a:blip r:embed="rId2"/>
          <a:stretch>
            <a:fillRect/>
          </a:stretch>
        </p:blipFill>
        <p:spPr>
          <a:xfrm>
            <a:off x="8449733" y="1507067"/>
            <a:ext cx="3742267" cy="4055533"/>
          </a:xfrm>
          <a:prstGeom prst="rect">
            <a:avLst/>
          </a:prstGeom>
        </p:spPr>
      </p:pic>
    </p:spTree>
    <p:extLst>
      <p:ext uri="{BB962C8B-B14F-4D97-AF65-F5344CB8AC3E}">
        <p14:creationId xmlns:p14="http://schemas.microsoft.com/office/powerpoint/2010/main" val="201363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CD27-087A-CE79-735E-40BDC5D4A107}"/>
              </a:ext>
            </a:extLst>
          </p:cNvPr>
          <p:cNvSpPr>
            <a:spLocks noGrp="1"/>
          </p:cNvSpPr>
          <p:nvPr>
            <p:ph type="title"/>
          </p:nvPr>
        </p:nvSpPr>
        <p:spPr/>
        <p:txBody>
          <a:bodyPr/>
          <a:lstStyle/>
          <a:p>
            <a:pPr algn="ctr"/>
            <a:r>
              <a:rPr lang="en-US" dirty="0"/>
              <a:t>TYPES </a:t>
            </a:r>
            <a:r>
              <a:rPr lang="en-US" dirty="0">
                <a:solidFill>
                  <a:srgbClr val="800080"/>
                </a:solidFill>
              </a:rPr>
              <a:t>OF</a:t>
            </a:r>
            <a:r>
              <a:rPr lang="en-US" dirty="0"/>
              <a:t> PHISHING </a:t>
            </a:r>
            <a:r>
              <a:rPr lang="en-US" dirty="0">
                <a:solidFill>
                  <a:srgbClr val="7030A0"/>
                </a:solidFill>
              </a:rPr>
              <a:t>ATTACKS</a:t>
            </a:r>
            <a:r>
              <a:rPr lang="en-US" dirty="0"/>
              <a:t> </a:t>
            </a:r>
            <a:br>
              <a:rPr lang="en-IN" dirty="0"/>
            </a:br>
            <a:endParaRPr lang="en-IN" dirty="0"/>
          </a:p>
        </p:txBody>
      </p:sp>
      <p:sp>
        <p:nvSpPr>
          <p:cNvPr id="3" name="Text Placeholder 2">
            <a:extLst>
              <a:ext uri="{FF2B5EF4-FFF2-40B4-BE49-F238E27FC236}">
                <a16:creationId xmlns:a16="http://schemas.microsoft.com/office/drawing/2014/main" id="{4010B789-3179-E9F8-056D-B12F3A94E1D3}"/>
              </a:ext>
            </a:extLst>
          </p:cNvPr>
          <p:cNvSpPr>
            <a:spLocks noGrp="1"/>
          </p:cNvSpPr>
          <p:nvPr>
            <p:ph type="body" idx="1"/>
          </p:nvPr>
        </p:nvSpPr>
        <p:spPr/>
        <p:txBody>
          <a:bodyPr/>
          <a:lstStyle/>
          <a:p>
            <a:r>
              <a:rPr lang="en-US" sz="2000" b="1" dirty="0">
                <a:latin typeface="Arial Black" panose="020B0A04020102020204" pitchFamily="34" charset="0"/>
              </a:rPr>
              <a:t>Social Engineering</a:t>
            </a:r>
          </a:p>
          <a:p>
            <a:endParaRPr lang="en-IN" dirty="0"/>
          </a:p>
        </p:txBody>
      </p:sp>
      <p:sp>
        <p:nvSpPr>
          <p:cNvPr id="4" name="Text Placeholder 3">
            <a:extLst>
              <a:ext uri="{FF2B5EF4-FFF2-40B4-BE49-F238E27FC236}">
                <a16:creationId xmlns:a16="http://schemas.microsoft.com/office/drawing/2014/main" id="{41E0B30A-D693-4B79-B0F9-65B6A37A6205}"/>
              </a:ext>
            </a:extLst>
          </p:cNvPr>
          <p:cNvSpPr>
            <a:spLocks noGrp="1"/>
          </p:cNvSpPr>
          <p:nvPr>
            <p:ph type="body" sz="half" idx="15"/>
          </p:nvPr>
        </p:nvSpPr>
        <p:spPr/>
        <p:txBody>
          <a:bodyPr/>
          <a:lstStyle/>
          <a:p>
            <a:r>
              <a:rPr lang="en-US" sz="2400" dirty="0"/>
              <a:t> </a:t>
            </a:r>
            <a:r>
              <a:rPr lang="en-US" sz="2400" dirty="0">
                <a:latin typeface="Arial" panose="020B0604020202020204" pitchFamily="34" charset="0"/>
                <a:cs typeface="Arial" panose="020B0604020202020204" pitchFamily="34" charset="0"/>
              </a:rPr>
              <a:t>Cleverly tricking people into sharing private information through tactics like impersonation and emotional appeals.</a:t>
            </a:r>
          </a:p>
          <a:p>
            <a:endParaRPr lang="en-IN" dirty="0"/>
          </a:p>
        </p:txBody>
      </p:sp>
      <p:sp>
        <p:nvSpPr>
          <p:cNvPr id="5" name="Text Placeholder 4">
            <a:extLst>
              <a:ext uri="{FF2B5EF4-FFF2-40B4-BE49-F238E27FC236}">
                <a16:creationId xmlns:a16="http://schemas.microsoft.com/office/drawing/2014/main" id="{2038EA1A-23D9-0108-2899-A035CD0F92F7}"/>
              </a:ext>
            </a:extLst>
          </p:cNvPr>
          <p:cNvSpPr>
            <a:spLocks noGrp="1"/>
          </p:cNvSpPr>
          <p:nvPr>
            <p:ph type="body" sz="quarter" idx="3"/>
          </p:nvPr>
        </p:nvSpPr>
        <p:spPr/>
        <p:txBody>
          <a:bodyPr/>
          <a:lstStyle/>
          <a:p>
            <a:r>
              <a:rPr lang="en-US" sz="2000" b="1" dirty="0">
                <a:latin typeface="Arial Black" panose="020B0A04020102020204" pitchFamily="34" charset="0"/>
              </a:rPr>
              <a:t>Website Phishing</a:t>
            </a:r>
          </a:p>
          <a:p>
            <a:endParaRPr lang="en-IN" dirty="0"/>
          </a:p>
        </p:txBody>
      </p:sp>
      <p:sp>
        <p:nvSpPr>
          <p:cNvPr id="6" name="Text Placeholder 5">
            <a:extLst>
              <a:ext uri="{FF2B5EF4-FFF2-40B4-BE49-F238E27FC236}">
                <a16:creationId xmlns:a16="http://schemas.microsoft.com/office/drawing/2014/main" id="{66E13438-940F-BE54-0F52-D062DDDF8287}"/>
              </a:ext>
            </a:extLst>
          </p:cNvPr>
          <p:cNvSpPr>
            <a:spLocks noGrp="1"/>
          </p:cNvSpPr>
          <p:nvPr>
            <p:ph type="body" sz="half" idx="16"/>
          </p:nvPr>
        </p:nvSpPr>
        <p:spPr/>
        <p:txBody>
          <a:bodyPr>
            <a:normAutofit/>
          </a:bodyPr>
          <a:lstStyle/>
          <a:p>
            <a:r>
              <a:rPr lang="en-US" sz="2400">
                <a:latin typeface="Arial" panose="020B0604020202020204" pitchFamily="34" charset="0"/>
                <a:cs typeface="Arial" panose="020B0604020202020204" pitchFamily="34" charset="0"/>
              </a:rPr>
              <a:t>Crafting fake websites that look real to steal your login details and spread malware.</a:t>
            </a:r>
          </a:p>
          <a:p>
            <a:br>
              <a:rPr lang="en-US" sz="240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7C5926C1-6CB1-32FA-F740-B2014F156E35}"/>
              </a:ext>
            </a:extLst>
          </p:cNvPr>
          <p:cNvSpPr>
            <a:spLocks noGrp="1"/>
          </p:cNvSpPr>
          <p:nvPr>
            <p:ph type="body" sz="quarter" idx="13"/>
          </p:nvPr>
        </p:nvSpPr>
        <p:spPr/>
        <p:txBody>
          <a:bodyPr/>
          <a:lstStyle/>
          <a:p>
            <a:r>
              <a:rPr lang="en-US" b="1" dirty="0">
                <a:latin typeface="Arial Black" panose="020B0A04020102020204" pitchFamily="34" charset="0"/>
              </a:rPr>
              <a:t>Email Phishing</a:t>
            </a:r>
          </a:p>
          <a:p>
            <a:endParaRPr lang="en-IN" sz="2000" dirty="0"/>
          </a:p>
        </p:txBody>
      </p:sp>
      <p:sp>
        <p:nvSpPr>
          <p:cNvPr id="8" name="Text Placeholder 7">
            <a:extLst>
              <a:ext uri="{FF2B5EF4-FFF2-40B4-BE49-F238E27FC236}">
                <a16:creationId xmlns:a16="http://schemas.microsoft.com/office/drawing/2014/main" id="{CBC13854-A1D2-A904-734F-869DD36080BF}"/>
              </a:ext>
            </a:extLst>
          </p:cNvPr>
          <p:cNvSpPr>
            <a:spLocks noGrp="1"/>
          </p:cNvSpPr>
          <p:nvPr>
            <p:ph type="body" sz="half" idx="17"/>
          </p:nvPr>
        </p:nvSpPr>
        <p:spPr/>
        <p:txBody>
          <a:bodyPr>
            <a:normAutofit/>
          </a:bodyPr>
          <a:lstStyle/>
          <a:p>
            <a:r>
              <a:rPr lang="en-US" sz="2400"/>
              <a:t> </a:t>
            </a:r>
            <a:r>
              <a:rPr lang="en-US" sz="2400">
                <a:latin typeface="Arial" panose="020B0604020202020204" pitchFamily="34" charset="0"/>
                <a:cs typeface="Arial" panose="020B0604020202020204" pitchFamily="34" charset="0"/>
              </a:rPr>
              <a:t>Sending sneaky emails designed to fool you into revealing sensitive info, like fake security alerts or account checks.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462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5881-77C1-DD9B-C63A-D94D78047E75}"/>
              </a:ext>
            </a:extLst>
          </p:cNvPr>
          <p:cNvSpPr>
            <a:spLocks noGrp="1"/>
          </p:cNvSpPr>
          <p:nvPr>
            <p:ph type="title"/>
          </p:nvPr>
        </p:nvSpPr>
        <p:spPr/>
        <p:txBody>
          <a:bodyPr/>
          <a:lstStyle/>
          <a:p>
            <a:pPr algn="ctr"/>
            <a:r>
              <a:rPr lang="en-IN" b="1" dirty="0"/>
              <a:t>RECOGNIZING PHISHING EMAILS</a:t>
            </a:r>
            <a:br>
              <a:rPr lang="en-IN" b="1" dirty="0"/>
            </a:br>
            <a:endParaRPr lang="en-IN" dirty="0"/>
          </a:p>
        </p:txBody>
      </p:sp>
      <p:sp>
        <p:nvSpPr>
          <p:cNvPr id="3" name="Content Placeholder 2">
            <a:extLst>
              <a:ext uri="{FF2B5EF4-FFF2-40B4-BE49-F238E27FC236}">
                <a16:creationId xmlns:a16="http://schemas.microsoft.com/office/drawing/2014/main" id="{043CC62E-2CBD-6A66-44D7-65F55A8F56B2}"/>
              </a:ext>
            </a:extLst>
          </p:cNvPr>
          <p:cNvSpPr>
            <a:spLocks noGrp="1"/>
          </p:cNvSpPr>
          <p:nvPr>
            <p:ph idx="1"/>
          </p:nvPr>
        </p:nvSpPr>
        <p:spPr/>
        <p:txBody>
          <a:bodyPr>
            <a:normAutofit fontScale="92500"/>
          </a:bodyPr>
          <a:lstStyle/>
          <a:p>
            <a:r>
              <a:rPr lang="en-US" b="1" dirty="0">
                <a:latin typeface="Bahnschrift Condensed" panose="020B0502040204020203" pitchFamily="34" charset="0"/>
              </a:rPr>
              <a:t>Verify Email Content:</a:t>
            </a:r>
            <a:r>
              <a:rPr lang="en-US" dirty="0">
                <a:latin typeface="Bahnschrift Condensed" panose="020B0502040204020203" pitchFamily="34" charset="0"/>
              </a:rPr>
              <a:t> Carefully read the email's message to identify any suspicious requests, urgent demands, or unusual language that might indicate a phishing attempt. Legitimate organizations rarely ask for sensitive information via email.</a:t>
            </a:r>
          </a:p>
          <a:p>
            <a:r>
              <a:rPr lang="en-US" b="1" dirty="0">
                <a:latin typeface="Bahnschrift Condensed" panose="020B0502040204020203" pitchFamily="34" charset="0"/>
              </a:rPr>
              <a:t>Hover Over Links to Preview URLs:</a:t>
            </a:r>
            <a:r>
              <a:rPr lang="en-US" dirty="0">
                <a:latin typeface="Bahnschrift Condensed" panose="020B0502040204020203" pitchFamily="34" charset="0"/>
              </a:rPr>
              <a:t> Before clicking, hover your mouse over any links to see the actual web address. Check if the URL matches the official website and watch out for misspellings or strange domain names that could lead to malicious sites.</a:t>
            </a:r>
          </a:p>
          <a:p>
            <a:r>
              <a:rPr lang="en-US" b="1" dirty="0">
                <a:latin typeface="Bahnschrift Condensed" panose="020B0502040204020203" pitchFamily="34" charset="0"/>
              </a:rPr>
              <a:t>Check the Sender's Email Address:</a:t>
            </a:r>
            <a:r>
              <a:rPr lang="en-US" dirty="0">
                <a:latin typeface="Bahnschrift Condensed" panose="020B0502040204020203" pitchFamily="34" charset="0"/>
              </a:rPr>
              <a:t> Examine the sender's email address closely. Phishers often use addresses that look similar to legitimate ones but may have subtle differences, such as extra characters or misspelled domain names.</a:t>
            </a:r>
          </a:p>
          <a:p>
            <a:r>
              <a:rPr lang="en-US" b="1" dirty="0">
                <a:latin typeface="Bahnschrift Condensed" panose="020B0502040204020203" pitchFamily="34" charset="0"/>
              </a:rPr>
              <a:t>Look for Spelling and Grammar Mistakes:</a:t>
            </a:r>
            <a:r>
              <a:rPr lang="en-US" dirty="0">
                <a:latin typeface="Bahnschrift Condensed" panose="020B0502040204020203" pitchFamily="34" charset="0"/>
              </a:rPr>
              <a:t> Phishing emails frequently contain spelling errors, awkward phrasing, or poor grammar. These mistakes can be a red flag indicating the email is not from a trusted source.</a:t>
            </a:r>
          </a:p>
          <a:p>
            <a:endParaRPr lang="en-IN" dirty="0"/>
          </a:p>
        </p:txBody>
      </p:sp>
    </p:spTree>
    <p:extLst>
      <p:ext uri="{BB962C8B-B14F-4D97-AF65-F5344CB8AC3E}">
        <p14:creationId xmlns:p14="http://schemas.microsoft.com/office/powerpoint/2010/main" val="92513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7C59-3D37-74AA-7243-98610F841CBA}"/>
              </a:ext>
            </a:extLst>
          </p:cNvPr>
          <p:cNvSpPr>
            <a:spLocks noGrp="1"/>
          </p:cNvSpPr>
          <p:nvPr>
            <p:ph type="title"/>
          </p:nvPr>
        </p:nvSpPr>
        <p:spPr/>
        <p:txBody>
          <a:bodyPr/>
          <a:lstStyle/>
          <a:p>
            <a:r>
              <a:rPr lang="en-US" dirty="0"/>
              <a:t>SOCIAL ENGINEERING TACTICS</a:t>
            </a:r>
            <a:endParaRPr lang="en-IN" dirty="0"/>
          </a:p>
        </p:txBody>
      </p:sp>
      <p:sp>
        <p:nvSpPr>
          <p:cNvPr id="3" name="Content Placeholder 2">
            <a:extLst>
              <a:ext uri="{FF2B5EF4-FFF2-40B4-BE49-F238E27FC236}">
                <a16:creationId xmlns:a16="http://schemas.microsoft.com/office/drawing/2014/main" id="{5E2BBBF0-1048-A80D-ECC9-70B38CD6EC14}"/>
              </a:ext>
            </a:extLst>
          </p:cNvPr>
          <p:cNvSpPr>
            <a:spLocks noGrp="1"/>
          </p:cNvSpPr>
          <p:nvPr>
            <p:ph idx="1"/>
          </p:nvPr>
        </p:nvSpPr>
        <p:spPr/>
        <p:txBody>
          <a:bodyPr/>
          <a:lstStyle/>
          <a:p>
            <a:r>
              <a:rPr lang="en-US" dirty="0">
                <a:latin typeface="Arial Rounded MT Bold" panose="020F0704030504030204" pitchFamily="34" charset="0"/>
              </a:rPr>
              <a:t>Leveraging Emotional Responses. </a:t>
            </a:r>
          </a:p>
          <a:p>
            <a:pPr marL="0" indent="0">
              <a:buNone/>
            </a:pPr>
            <a:endParaRPr lang="en-US" dirty="0">
              <a:latin typeface="Arial Rounded MT Bold" panose="020F0704030504030204" pitchFamily="34" charset="0"/>
            </a:endParaRPr>
          </a:p>
          <a:p>
            <a:r>
              <a:rPr lang="en-US" dirty="0">
                <a:latin typeface="Arial Rounded MT Bold" panose="020F0704030504030204" pitchFamily="34" charset="0"/>
              </a:rPr>
              <a:t>Recognizing Manipulative Practices on Social Platforms.</a:t>
            </a:r>
          </a:p>
          <a:p>
            <a:pPr marL="0" indent="0">
              <a:buNone/>
            </a:pPr>
            <a:endParaRPr lang="en-US" dirty="0">
              <a:latin typeface="Arial Rounded MT Bold" panose="020F0704030504030204" pitchFamily="34" charset="0"/>
            </a:endParaRPr>
          </a:p>
          <a:p>
            <a:r>
              <a:rPr lang="en-US" dirty="0">
                <a:latin typeface="Arial Rounded MT Bold" panose="020F0704030504030204" pitchFamily="34" charset="0"/>
              </a:rPr>
              <a:t>Techniques for Identity Deception.</a:t>
            </a:r>
          </a:p>
          <a:p>
            <a:pPr marL="0" indent="0">
              <a:buNone/>
            </a:pPr>
            <a:endParaRPr lang="en-US" dirty="0">
              <a:latin typeface="Arial Rounded MT Bold" panose="020F0704030504030204" pitchFamily="34" charset="0"/>
            </a:endParaRPr>
          </a:p>
          <a:p>
            <a:r>
              <a:rPr lang="en-US" dirty="0">
                <a:latin typeface="Arial Rounded MT Bold" panose="020F0704030504030204" pitchFamily="34" charset="0"/>
              </a:rPr>
              <a:t>Exploiting the Dynamics of Trust.</a:t>
            </a:r>
          </a:p>
          <a:p>
            <a:pPr marL="0" indent="0">
              <a:buNone/>
            </a:pPr>
            <a:endParaRPr lang="en-IN" dirty="0"/>
          </a:p>
        </p:txBody>
      </p:sp>
      <p:pic>
        <p:nvPicPr>
          <p:cNvPr id="5" name="Picture 4">
            <a:extLst>
              <a:ext uri="{FF2B5EF4-FFF2-40B4-BE49-F238E27FC236}">
                <a16:creationId xmlns:a16="http://schemas.microsoft.com/office/drawing/2014/main" id="{3D48F9BB-0EA1-F860-AB12-040E0BA7AF49}"/>
              </a:ext>
            </a:extLst>
          </p:cNvPr>
          <p:cNvPicPr>
            <a:picLocks noChangeAspect="1"/>
          </p:cNvPicPr>
          <p:nvPr/>
        </p:nvPicPr>
        <p:blipFill>
          <a:blip r:embed="rId2"/>
          <a:stretch>
            <a:fillRect/>
          </a:stretch>
        </p:blipFill>
        <p:spPr>
          <a:xfrm>
            <a:off x="7086853" y="4038600"/>
            <a:ext cx="5011484" cy="2819400"/>
          </a:xfrm>
          <a:prstGeom prst="rect">
            <a:avLst/>
          </a:prstGeom>
        </p:spPr>
      </p:pic>
    </p:spTree>
    <p:extLst>
      <p:ext uri="{BB962C8B-B14F-4D97-AF65-F5344CB8AC3E}">
        <p14:creationId xmlns:p14="http://schemas.microsoft.com/office/powerpoint/2010/main" val="40625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C507-401D-9B63-A61D-E5640F3E273A}"/>
              </a:ext>
            </a:extLst>
          </p:cNvPr>
          <p:cNvSpPr>
            <a:spLocks noGrp="1"/>
          </p:cNvSpPr>
          <p:nvPr>
            <p:ph type="title"/>
          </p:nvPr>
        </p:nvSpPr>
        <p:spPr/>
        <p:txBody>
          <a:bodyPr/>
          <a:lstStyle/>
          <a:p>
            <a:r>
              <a:rPr lang="en-US" dirty="0"/>
              <a:t>PROTECT PERSONAL INFORMATION</a:t>
            </a:r>
            <a:endParaRPr lang="en-IN" dirty="0"/>
          </a:p>
        </p:txBody>
      </p:sp>
      <p:sp>
        <p:nvSpPr>
          <p:cNvPr id="4" name="Rectangle 1">
            <a:extLst>
              <a:ext uri="{FF2B5EF4-FFF2-40B4-BE49-F238E27FC236}">
                <a16:creationId xmlns:a16="http://schemas.microsoft.com/office/drawing/2014/main" id="{40FAED3D-9DFD-452C-515D-9B23FF447652}"/>
              </a:ext>
            </a:extLst>
          </p:cNvPr>
          <p:cNvSpPr>
            <a:spLocks noGrp="1" noChangeArrowheads="1"/>
          </p:cNvSpPr>
          <p:nvPr>
            <p:ph idx="1"/>
          </p:nvPr>
        </p:nvSpPr>
        <p:spPr bwMode="auto">
          <a:xfrm>
            <a:off x="1154954" y="2415392"/>
            <a:ext cx="951304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Don’t email passwords</a:t>
            </a:r>
            <a:r>
              <a:rPr kumimoji="0" lang="en-US" altLang="en-US" sz="1800"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 Email is not secure for sharing passwords because messages can be intercepted or accessed by unauthorized people. Instead, use secure password managers or encrypted messaging apps to share sensitive login details safely.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Use two-factor login</a:t>
            </a:r>
            <a:r>
              <a:rPr kumimoji="0" lang="en-US" altLang="en-US" sz="1800"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 Two-factor authentication adds an extra security step beyond just a password. For example, after entering your password, you might receive a unique code on your phone or use a fingerprint scan. This makes it much harder for hackers to access your accounts.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Confirm sensitive info requests</a:t>
            </a:r>
            <a:r>
              <a:rPr kumimoji="0" lang="en-US" altLang="en-US" sz="1800"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 Always verify requests for personal or sensitive information by contacting the requester through a trusted method, like calling a known phone number. This helps prevent falling victim to phishing scams or fraudulent requests.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Share personal info carefully</a:t>
            </a:r>
            <a:r>
              <a:rPr kumimoji="0" lang="en-US" altLang="en-US" sz="1800" b="0" i="0" u="none" strike="noStrike" cap="none" normalizeH="0" baseline="0" dirty="0">
                <a:ln>
                  <a:noFill/>
                </a:ln>
                <a:solidFill>
                  <a:schemeClr val="tx1"/>
                </a:solidFill>
                <a:effectLst/>
                <a:latin typeface="Aptos Display" panose="020B0004020202020204" pitchFamily="34" charset="0"/>
                <a:cs typeface="Arial" panose="020B0604020202020204" pitchFamily="34" charset="0"/>
              </a:rPr>
              <a:t> Be mindful about where and how you share personal details. Avoid posting your home address, phone number, or financial info on public websites or social media. Sharing only with trusted parties reduces the risk of identity theft or fraud.</a:t>
            </a:r>
          </a:p>
        </p:txBody>
      </p:sp>
    </p:spTree>
    <p:extLst>
      <p:ext uri="{BB962C8B-B14F-4D97-AF65-F5344CB8AC3E}">
        <p14:creationId xmlns:p14="http://schemas.microsoft.com/office/powerpoint/2010/main" val="255970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4325-5911-8158-61DA-35A98A2418AC}"/>
              </a:ext>
            </a:extLst>
          </p:cNvPr>
          <p:cNvSpPr>
            <a:spLocks noGrp="1"/>
          </p:cNvSpPr>
          <p:nvPr>
            <p:ph type="title"/>
          </p:nvPr>
        </p:nvSpPr>
        <p:spPr/>
        <p:txBody>
          <a:bodyPr/>
          <a:lstStyle/>
          <a:p>
            <a:pPr algn="ctr"/>
            <a:r>
              <a:rPr lang="en-US" dirty="0"/>
              <a:t>BEST PRACTICES FOR AVOID PHISHING</a:t>
            </a:r>
            <a:endParaRPr lang="en-IN" dirty="0"/>
          </a:p>
        </p:txBody>
      </p:sp>
      <p:sp>
        <p:nvSpPr>
          <p:cNvPr id="3" name="Text Placeholder 2">
            <a:extLst>
              <a:ext uri="{FF2B5EF4-FFF2-40B4-BE49-F238E27FC236}">
                <a16:creationId xmlns:a16="http://schemas.microsoft.com/office/drawing/2014/main" id="{55DBD6C0-9901-CACD-09FB-220F2C1D7728}"/>
              </a:ext>
            </a:extLst>
          </p:cNvPr>
          <p:cNvSpPr>
            <a:spLocks noGrp="1"/>
          </p:cNvSpPr>
          <p:nvPr>
            <p:ph type="body" sz="half" idx="2"/>
          </p:nvPr>
        </p:nvSpPr>
        <p:spPr>
          <a:xfrm>
            <a:off x="1036320" y="3241040"/>
            <a:ext cx="8944293" cy="3616960"/>
          </a:xfrm>
        </p:spPr>
        <p:txBody>
          <a:bodyPr>
            <a:normAutofit/>
          </a:bodyPr>
          <a:lstStyle/>
          <a:p>
            <a:r>
              <a:rPr lang="en-US" b="1" dirty="0">
                <a:latin typeface="Aptos Display" panose="020B0004020202020204" pitchFamily="34" charset="0"/>
              </a:rPr>
              <a:t>Update software regularly</a:t>
            </a:r>
            <a:r>
              <a:rPr lang="en-US" dirty="0">
                <a:latin typeface="Aptos Display" panose="020B0004020202020204" pitchFamily="34" charset="0"/>
              </a:rPr>
              <a:t> to apply security patches and close vulnerabilities.</a:t>
            </a:r>
          </a:p>
          <a:p>
            <a:endParaRPr lang="en-US" dirty="0">
              <a:latin typeface="Aptos Display" panose="020B0004020202020204" pitchFamily="34" charset="0"/>
            </a:endParaRPr>
          </a:p>
          <a:p>
            <a:r>
              <a:rPr lang="en-US" b="1" dirty="0">
                <a:latin typeface="Aptos Display" panose="020B0004020202020204" pitchFamily="34" charset="0"/>
              </a:rPr>
              <a:t>Use trusted security software</a:t>
            </a:r>
            <a:r>
              <a:rPr lang="en-US" dirty="0">
                <a:latin typeface="Aptos Display" panose="020B0004020202020204" pitchFamily="34" charset="0"/>
              </a:rPr>
              <a:t> to detect and block threats.</a:t>
            </a:r>
          </a:p>
          <a:p>
            <a:endParaRPr lang="en-US" dirty="0">
              <a:latin typeface="Aptos Display" panose="020B0004020202020204" pitchFamily="34" charset="0"/>
            </a:endParaRPr>
          </a:p>
          <a:p>
            <a:r>
              <a:rPr lang="en-US" b="1" dirty="0">
                <a:latin typeface="Aptos Display" panose="020B0004020202020204" pitchFamily="34" charset="0"/>
              </a:rPr>
              <a:t>Train employees continuously</a:t>
            </a:r>
            <a:r>
              <a:rPr lang="en-US" dirty="0">
                <a:latin typeface="Aptos Display" panose="020B0004020202020204" pitchFamily="34" charset="0"/>
              </a:rPr>
              <a:t> to recognize phishing attempts and stay vigilant.</a:t>
            </a:r>
          </a:p>
          <a:p>
            <a:endParaRPr lang="en-US" dirty="0">
              <a:latin typeface="Aptos Display" panose="020B0004020202020204" pitchFamily="34" charset="0"/>
            </a:endParaRPr>
          </a:p>
          <a:p>
            <a:r>
              <a:rPr lang="en-US" b="1" dirty="0">
                <a:latin typeface="Aptos Display" panose="020B0004020202020204" pitchFamily="34" charset="0"/>
              </a:rPr>
              <a:t>Conduct simulated phishing exercises</a:t>
            </a:r>
            <a:r>
              <a:rPr lang="en-US" dirty="0">
                <a:latin typeface="Aptos Display" panose="020B0004020202020204" pitchFamily="34" charset="0"/>
              </a:rPr>
              <a:t> to reinforce awareness.</a:t>
            </a:r>
          </a:p>
          <a:p>
            <a:endParaRPr lang="en-US" dirty="0">
              <a:latin typeface="Aptos Display" panose="020B0004020202020204" pitchFamily="34" charset="0"/>
            </a:endParaRPr>
          </a:p>
          <a:p>
            <a:r>
              <a:rPr lang="en-US" b="1" dirty="0">
                <a:latin typeface="Aptos Display" panose="020B0004020202020204" pitchFamily="34" charset="0"/>
              </a:rPr>
              <a:t>Backup important data frequently</a:t>
            </a:r>
            <a:r>
              <a:rPr lang="en-US" dirty="0">
                <a:latin typeface="Aptos Display" panose="020B0004020202020204" pitchFamily="34" charset="0"/>
              </a:rPr>
              <a:t> and store backups securely to enable quick </a:t>
            </a:r>
            <a:r>
              <a:rPr lang="en-US" dirty="0"/>
              <a:t>recovery.</a:t>
            </a:r>
          </a:p>
          <a:p>
            <a:endParaRPr lang="en-IN" dirty="0"/>
          </a:p>
        </p:txBody>
      </p:sp>
    </p:spTree>
    <p:extLst>
      <p:ext uri="{BB962C8B-B14F-4D97-AF65-F5344CB8AC3E}">
        <p14:creationId xmlns:p14="http://schemas.microsoft.com/office/powerpoint/2010/main" val="316122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8B28EC-8E36-8BED-5042-37E3E51E5BB4}"/>
              </a:ext>
            </a:extLst>
          </p:cNvPr>
          <p:cNvSpPr txBox="1"/>
          <p:nvPr/>
        </p:nvSpPr>
        <p:spPr>
          <a:xfrm>
            <a:off x="436880" y="731520"/>
            <a:ext cx="8554720" cy="5078313"/>
          </a:xfrm>
          <a:prstGeom prst="rect">
            <a:avLst/>
          </a:prstGeom>
          <a:noFill/>
        </p:spPr>
        <p:txBody>
          <a:bodyPr wrap="square" rtlCol="0">
            <a:spAutoFit/>
          </a:bodyPr>
          <a:lstStyle/>
          <a:p>
            <a:r>
              <a:rPr lang="en-US" b="1" dirty="0">
                <a:latin typeface="Aptos Display" panose="020B0004020202020204" pitchFamily="34" charset="0"/>
              </a:rPr>
              <a:t>Attack:</a:t>
            </a:r>
            <a:r>
              <a:rPr lang="en-US" dirty="0">
                <a:latin typeface="Aptos Display" panose="020B0004020202020204" pitchFamily="34" charset="0"/>
              </a:rPr>
              <a:t> Global Enterprises became the target of a sophisticated phishing attack where cybercriminals impersonated a trusted vendor. The attackers specifically targeted the finance department by sending urgent and convincing communications that requested changes to payment details for an outstanding invoice. Due to the urgency and apparent legitimacy of the request, the finance team unknowingly processed the fraudulent payment. This breach went unnoticed until the legitimate vendor reached out to inquire about the overdue payment, revealing the financial loss and causing significant disruption to vendor relationships.</a:t>
            </a:r>
          </a:p>
          <a:p>
            <a:endParaRPr lang="en-US" dirty="0">
              <a:latin typeface="Aptos Display" panose="020B0004020202020204" pitchFamily="34" charset="0"/>
            </a:endParaRPr>
          </a:p>
          <a:p>
            <a:r>
              <a:rPr lang="en-US" b="1" dirty="0">
                <a:latin typeface="Aptos Display" panose="020B0004020202020204" pitchFamily="34" charset="0"/>
              </a:rPr>
              <a:t>Lessons Learned:</a:t>
            </a:r>
            <a:r>
              <a:rPr lang="en-US" dirty="0">
                <a:latin typeface="Aptos Display" panose="020B0004020202020204" pitchFamily="34" charset="0"/>
              </a:rPr>
              <a:t> In response to the incident, Global Enterprises implemented stronger vendor payment protocols that include multiple layers of verification and mandatory approvals before any payment details can be altered. They also introduced targeted, role-specific phishing awareness training for the finance team, focusing on recognizing common red flags such as unexpected urgency, changes in payment instructions, and verifying requests through trusted communication channels. These measures aim to reduce the risk of similar attacks by enhancing vigilance and establishing clear procedures for payment verification.</a:t>
            </a:r>
          </a:p>
          <a:p>
            <a:endParaRPr lang="en-IN" dirty="0"/>
          </a:p>
        </p:txBody>
      </p:sp>
      <p:sp>
        <p:nvSpPr>
          <p:cNvPr id="3" name="TextBox 2">
            <a:extLst>
              <a:ext uri="{FF2B5EF4-FFF2-40B4-BE49-F238E27FC236}">
                <a16:creationId xmlns:a16="http://schemas.microsoft.com/office/drawing/2014/main" id="{D3654438-E817-12C0-FBC8-48B76216FBA9}"/>
              </a:ext>
            </a:extLst>
          </p:cNvPr>
          <p:cNvSpPr txBox="1"/>
          <p:nvPr/>
        </p:nvSpPr>
        <p:spPr>
          <a:xfrm>
            <a:off x="3586480" y="169595"/>
            <a:ext cx="3088640" cy="800219"/>
          </a:xfrm>
          <a:prstGeom prst="rect">
            <a:avLst/>
          </a:prstGeom>
          <a:noFill/>
        </p:spPr>
        <p:txBody>
          <a:bodyPr wrap="square" rtlCol="0">
            <a:spAutoFit/>
          </a:bodyPr>
          <a:lstStyle/>
          <a:p>
            <a:r>
              <a:rPr lang="en-US" sz="2800" b="1" dirty="0"/>
              <a:t>CASE STUDIES</a:t>
            </a:r>
          </a:p>
          <a:p>
            <a:endParaRPr lang="en-IN" dirty="0"/>
          </a:p>
        </p:txBody>
      </p:sp>
      <p:pic>
        <p:nvPicPr>
          <p:cNvPr id="5" name="Picture 4">
            <a:extLst>
              <a:ext uri="{FF2B5EF4-FFF2-40B4-BE49-F238E27FC236}">
                <a16:creationId xmlns:a16="http://schemas.microsoft.com/office/drawing/2014/main" id="{099EC39E-1EB3-A390-8B12-864A9F7CDCEC}"/>
              </a:ext>
            </a:extLst>
          </p:cNvPr>
          <p:cNvPicPr>
            <a:picLocks noChangeAspect="1"/>
          </p:cNvPicPr>
          <p:nvPr/>
        </p:nvPicPr>
        <p:blipFill>
          <a:blip r:embed="rId2"/>
          <a:stretch>
            <a:fillRect/>
          </a:stretch>
        </p:blipFill>
        <p:spPr>
          <a:xfrm>
            <a:off x="8991600" y="4770120"/>
            <a:ext cx="3131820" cy="2087880"/>
          </a:xfrm>
          <a:prstGeom prst="rect">
            <a:avLst/>
          </a:prstGeom>
        </p:spPr>
      </p:pic>
    </p:spTree>
    <p:extLst>
      <p:ext uri="{BB962C8B-B14F-4D97-AF65-F5344CB8AC3E}">
        <p14:creationId xmlns:p14="http://schemas.microsoft.com/office/powerpoint/2010/main" val="3152573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140</TotalTime>
  <Words>1081</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 Display</vt:lpstr>
      <vt:lpstr>Arial</vt:lpstr>
      <vt:lpstr>Arial Black</vt:lpstr>
      <vt:lpstr>Arial Rounded MT Bold</vt:lpstr>
      <vt:lpstr>Bahnschrift Condensed</vt:lpstr>
      <vt:lpstr>Century Gothic</vt:lpstr>
      <vt:lpstr>Nunito Semi Bold</vt:lpstr>
      <vt:lpstr>PT Sans</vt:lpstr>
      <vt:lpstr>Wingdings 3</vt:lpstr>
      <vt:lpstr>Ion Boardroom</vt:lpstr>
      <vt:lpstr>PROTECTING  YOURSELF FROM  PHISHING  ATTACKS </vt:lpstr>
      <vt:lpstr>INTRODUCTION </vt:lpstr>
      <vt:lpstr>PowerPoint Presentation</vt:lpstr>
      <vt:lpstr>TYPES OF PHISHING ATTACKS  </vt:lpstr>
      <vt:lpstr>RECOGNIZING PHISHING EMAILS </vt:lpstr>
      <vt:lpstr>SOCIAL ENGINEERING TACTICS</vt:lpstr>
      <vt:lpstr>PROTECT PERSONAL INFORMATION</vt:lpstr>
      <vt:lpstr>BEST PRACTICES FOR AVOID PHISHING</vt:lpstr>
      <vt:lpstr>PowerPoint Presentation</vt:lpstr>
      <vt:lpstr>Real-World Phishing Example: The Fake Payment Alert</vt:lpstr>
      <vt:lpstr>Stay Vigilant, Stay Protected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Praxi Patel</dc:creator>
  <cp:lastModifiedBy>Praxi Patel</cp:lastModifiedBy>
  <cp:revision>3</cp:revision>
  <dcterms:created xsi:type="dcterms:W3CDTF">2025-08-04T16:22:36Z</dcterms:created>
  <dcterms:modified xsi:type="dcterms:W3CDTF">2025-08-05T18:11:07Z</dcterms:modified>
</cp:coreProperties>
</file>