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383625" cy="30275213"/>
  <p:notesSz cx="6858000" cy="9144000"/>
  <p:defaultTextStyle>
    <a:defPPr>
      <a:defRPr lang="ko-KR"/>
    </a:defPPr>
    <a:lvl1pPr marL="0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홍동현" initials="홍" lastIdx="2" clrIdx="0">
    <p:extLst>
      <p:ext uri="{19B8F6BF-5375-455C-9EA6-DF929625EA0E}">
        <p15:presenceInfo xmlns:p15="http://schemas.microsoft.com/office/powerpoint/2012/main" userId="S-1-5-21-3144538244-1793762547-2439305156-115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E60000"/>
    <a:srgbClr val="A20000"/>
    <a:srgbClr val="69A4D9"/>
    <a:srgbClr val="5173E1"/>
    <a:srgbClr val="3281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45" autoAdjust="0"/>
  </p:normalViewPr>
  <p:slideViewPr>
    <p:cSldViewPr snapToGrid="0">
      <p:cViewPr>
        <p:scale>
          <a:sx n="33" d="100"/>
          <a:sy n="33" d="100"/>
        </p:scale>
        <p:origin x="1637" y="-20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72953" y="4954765"/>
            <a:ext cx="16037719" cy="10540259"/>
          </a:xfrm>
        </p:spPr>
        <p:txBody>
          <a:bodyPr anchor="b"/>
          <a:lstStyle>
            <a:lvl1pPr algn="ctr">
              <a:defRPr sz="10523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4209"/>
            </a:lvl1pPr>
            <a:lvl2pPr marL="801883" indent="0" algn="ctr">
              <a:buNone/>
              <a:defRPr sz="3508"/>
            </a:lvl2pPr>
            <a:lvl3pPr marL="1603766" indent="0" algn="ctr">
              <a:buNone/>
              <a:defRPr sz="3157"/>
            </a:lvl3pPr>
            <a:lvl4pPr marL="2405649" indent="0" algn="ctr">
              <a:buNone/>
              <a:defRPr sz="2806"/>
            </a:lvl4pPr>
            <a:lvl5pPr marL="3207532" indent="0" algn="ctr">
              <a:buNone/>
              <a:defRPr sz="2806"/>
            </a:lvl5pPr>
            <a:lvl6pPr marL="4009415" indent="0" algn="ctr">
              <a:buNone/>
              <a:defRPr sz="2806"/>
            </a:lvl6pPr>
            <a:lvl7pPr marL="4811298" indent="0" algn="ctr">
              <a:buNone/>
              <a:defRPr sz="2806"/>
            </a:lvl7pPr>
            <a:lvl8pPr marL="5613182" indent="0" algn="ctr">
              <a:buNone/>
              <a:defRPr sz="2806"/>
            </a:lvl8pPr>
            <a:lvl9pPr marL="6415065" indent="0" algn="ctr">
              <a:buNone/>
              <a:defRPr sz="2806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7F49-0FC0-46CA-8C69-1E3E306AE8F1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51ECA-8BA4-449B-9C75-8ADFFBFC1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42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7F49-0FC0-46CA-8C69-1E3E306AE8F1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51ECA-8BA4-449B-9C75-8ADFFBFC1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48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5302657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470124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7F49-0FC0-46CA-8C69-1E3E306AE8F1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51ECA-8BA4-449B-9C75-8ADFFBFC1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95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7F49-0FC0-46CA-8C69-1E3E306AE8F1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51ECA-8BA4-449B-9C75-8ADFFBFC1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78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8987" y="7547783"/>
            <a:ext cx="18443377" cy="12593645"/>
          </a:xfrm>
        </p:spPr>
        <p:txBody>
          <a:bodyPr anchor="b"/>
          <a:lstStyle>
            <a:lvl1pPr>
              <a:defRPr sz="10523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58987" y="20260569"/>
            <a:ext cx="18443377" cy="6622701"/>
          </a:xfrm>
        </p:spPr>
        <p:txBody>
          <a:bodyPr/>
          <a:lstStyle>
            <a:lvl1pPr marL="0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1pPr>
            <a:lvl2pPr marL="801883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3766" indent="0">
              <a:buNone/>
              <a:defRPr sz="3157">
                <a:solidFill>
                  <a:schemeClr val="tx1">
                    <a:tint val="75000"/>
                  </a:schemeClr>
                </a:solidFill>
              </a:defRPr>
            </a:lvl3pPr>
            <a:lvl4pPr marL="2405649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4pPr>
            <a:lvl5pPr marL="3207532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5pPr>
            <a:lvl6pPr marL="4009415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6pPr>
            <a:lvl7pPr marL="4811298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7pPr>
            <a:lvl8pPr marL="5613182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8pPr>
            <a:lvl9pPr marL="6415065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7F49-0FC0-46CA-8C69-1E3E306AE8F1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51ECA-8BA4-449B-9C75-8ADFFBFC1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18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7F49-0FC0-46CA-8C69-1E3E306AE8F1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51ECA-8BA4-449B-9C75-8ADFFBFC1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51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2909" y="1611877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72910" y="7421634"/>
            <a:ext cx="9046275" cy="3637228"/>
          </a:xfrm>
        </p:spPr>
        <p:txBody>
          <a:bodyPr anchor="b"/>
          <a:lstStyle>
            <a:lvl1pPr marL="0" indent="0">
              <a:buNone/>
              <a:defRPr sz="4209" b="1"/>
            </a:lvl1pPr>
            <a:lvl2pPr marL="801883" indent="0">
              <a:buNone/>
              <a:defRPr sz="3508" b="1"/>
            </a:lvl2pPr>
            <a:lvl3pPr marL="1603766" indent="0">
              <a:buNone/>
              <a:defRPr sz="3157" b="1"/>
            </a:lvl3pPr>
            <a:lvl4pPr marL="2405649" indent="0">
              <a:buNone/>
              <a:defRPr sz="2806" b="1"/>
            </a:lvl4pPr>
            <a:lvl5pPr marL="3207532" indent="0">
              <a:buNone/>
              <a:defRPr sz="2806" b="1"/>
            </a:lvl5pPr>
            <a:lvl6pPr marL="4009415" indent="0">
              <a:buNone/>
              <a:defRPr sz="2806" b="1"/>
            </a:lvl6pPr>
            <a:lvl7pPr marL="4811298" indent="0">
              <a:buNone/>
              <a:defRPr sz="2806" b="1"/>
            </a:lvl7pPr>
            <a:lvl8pPr marL="5613182" indent="0">
              <a:buNone/>
              <a:defRPr sz="2806" b="1"/>
            </a:lvl8pPr>
            <a:lvl9pPr marL="6415065" indent="0">
              <a:buNone/>
              <a:defRPr sz="2806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472910" y="11058863"/>
            <a:ext cx="9046275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825460" y="7421634"/>
            <a:ext cx="9090826" cy="3637228"/>
          </a:xfrm>
        </p:spPr>
        <p:txBody>
          <a:bodyPr anchor="b"/>
          <a:lstStyle>
            <a:lvl1pPr marL="0" indent="0">
              <a:buNone/>
              <a:defRPr sz="4209" b="1"/>
            </a:lvl1pPr>
            <a:lvl2pPr marL="801883" indent="0">
              <a:buNone/>
              <a:defRPr sz="3508" b="1"/>
            </a:lvl2pPr>
            <a:lvl3pPr marL="1603766" indent="0">
              <a:buNone/>
              <a:defRPr sz="3157" b="1"/>
            </a:lvl3pPr>
            <a:lvl4pPr marL="2405649" indent="0">
              <a:buNone/>
              <a:defRPr sz="2806" b="1"/>
            </a:lvl4pPr>
            <a:lvl5pPr marL="3207532" indent="0">
              <a:buNone/>
              <a:defRPr sz="2806" b="1"/>
            </a:lvl5pPr>
            <a:lvl6pPr marL="4009415" indent="0">
              <a:buNone/>
              <a:defRPr sz="2806" b="1"/>
            </a:lvl6pPr>
            <a:lvl7pPr marL="4811298" indent="0">
              <a:buNone/>
              <a:defRPr sz="2806" b="1"/>
            </a:lvl7pPr>
            <a:lvl8pPr marL="5613182" indent="0">
              <a:buNone/>
              <a:defRPr sz="2806" b="1"/>
            </a:lvl8pPr>
            <a:lvl9pPr marL="6415065" indent="0">
              <a:buNone/>
              <a:defRPr sz="2806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825460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7F49-0FC0-46CA-8C69-1E3E306AE8F1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51ECA-8BA4-449B-9C75-8ADFFBFC1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56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7F49-0FC0-46CA-8C69-1E3E306AE8F1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51ECA-8BA4-449B-9C75-8ADFFBFC1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84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7F49-0FC0-46CA-8C69-1E3E306AE8F1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51ECA-8BA4-449B-9C75-8ADFFBFC1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80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2910" y="2018348"/>
            <a:ext cx="6896775" cy="7064216"/>
          </a:xfrm>
        </p:spPr>
        <p:txBody>
          <a:bodyPr anchor="b"/>
          <a:lstStyle>
            <a:lvl1pPr>
              <a:defRPr sz="5612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090826" y="4359072"/>
            <a:ext cx="10825460" cy="21515024"/>
          </a:xfrm>
        </p:spPr>
        <p:txBody>
          <a:bodyPr/>
          <a:lstStyle>
            <a:lvl1pPr>
              <a:defRPr sz="5612"/>
            </a:lvl1pPr>
            <a:lvl2pPr>
              <a:defRPr sz="4911"/>
            </a:lvl2pPr>
            <a:lvl3pPr>
              <a:defRPr sz="4209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72910" y="9082564"/>
            <a:ext cx="6896775" cy="16826573"/>
          </a:xfrm>
        </p:spPr>
        <p:txBody>
          <a:bodyPr/>
          <a:lstStyle>
            <a:lvl1pPr marL="0" indent="0">
              <a:buNone/>
              <a:defRPr sz="2806"/>
            </a:lvl1pPr>
            <a:lvl2pPr marL="801883" indent="0">
              <a:buNone/>
              <a:defRPr sz="2455"/>
            </a:lvl2pPr>
            <a:lvl3pPr marL="1603766" indent="0">
              <a:buNone/>
              <a:defRPr sz="2105"/>
            </a:lvl3pPr>
            <a:lvl4pPr marL="2405649" indent="0">
              <a:buNone/>
              <a:defRPr sz="1754"/>
            </a:lvl4pPr>
            <a:lvl5pPr marL="3207532" indent="0">
              <a:buNone/>
              <a:defRPr sz="1754"/>
            </a:lvl5pPr>
            <a:lvl6pPr marL="4009415" indent="0">
              <a:buNone/>
              <a:defRPr sz="1754"/>
            </a:lvl6pPr>
            <a:lvl7pPr marL="4811298" indent="0">
              <a:buNone/>
              <a:defRPr sz="1754"/>
            </a:lvl7pPr>
            <a:lvl8pPr marL="5613182" indent="0">
              <a:buNone/>
              <a:defRPr sz="1754"/>
            </a:lvl8pPr>
            <a:lvl9pPr marL="6415065" indent="0">
              <a:buNone/>
              <a:defRPr sz="1754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7F49-0FC0-46CA-8C69-1E3E306AE8F1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51ECA-8BA4-449B-9C75-8ADFFBFC1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53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2910" y="2018348"/>
            <a:ext cx="6896775" cy="7064216"/>
          </a:xfrm>
        </p:spPr>
        <p:txBody>
          <a:bodyPr anchor="b"/>
          <a:lstStyle>
            <a:lvl1pPr>
              <a:defRPr sz="5612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9090826" y="4359072"/>
            <a:ext cx="10825460" cy="21515024"/>
          </a:xfrm>
        </p:spPr>
        <p:txBody>
          <a:bodyPr/>
          <a:lstStyle>
            <a:lvl1pPr marL="0" indent="0">
              <a:buNone/>
              <a:defRPr sz="5612"/>
            </a:lvl1pPr>
            <a:lvl2pPr marL="801883" indent="0">
              <a:buNone/>
              <a:defRPr sz="4911"/>
            </a:lvl2pPr>
            <a:lvl3pPr marL="1603766" indent="0">
              <a:buNone/>
              <a:defRPr sz="4209"/>
            </a:lvl3pPr>
            <a:lvl4pPr marL="2405649" indent="0">
              <a:buNone/>
              <a:defRPr sz="3508"/>
            </a:lvl4pPr>
            <a:lvl5pPr marL="3207532" indent="0">
              <a:buNone/>
              <a:defRPr sz="3508"/>
            </a:lvl5pPr>
            <a:lvl6pPr marL="4009415" indent="0">
              <a:buNone/>
              <a:defRPr sz="3508"/>
            </a:lvl6pPr>
            <a:lvl7pPr marL="4811298" indent="0">
              <a:buNone/>
              <a:defRPr sz="3508"/>
            </a:lvl7pPr>
            <a:lvl8pPr marL="5613182" indent="0">
              <a:buNone/>
              <a:defRPr sz="3508"/>
            </a:lvl8pPr>
            <a:lvl9pPr marL="6415065" indent="0">
              <a:buNone/>
              <a:defRPr sz="3508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72910" y="9082564"/>
            <a:ext cx="6896775" cy="16826573"/>
          </a:xfrm>
        </p:spPr>
        <p:txBody>
          <a:bodyPr/>
          <a:lstStyle>
            <a:lvl1pPr marL="0" indent="0">
              <a:buNone/>
              <a:defRPr sz="2806"/>
            </a:lvl1pPr>
            <a:lvl2pPr marL="801883" indent="0">
              <a:buNone/>
              <a:defRPr sz="2455"/>
            </a:lvl2pPr>
            <a:lvl3pPr marL="1603766" indent="0">
              <a:buNone/>
              <a:defRPr sz="2105"/>
            </a:lvl3pPr>
            <a:lvl4pPr marL="2405649" indent="0">
              <a:buNone/>
              <a:defRPr sz="1754"/>
            </a:lvl4pPr>
            <a:lvl5pPr marL="3207532" indent="0">
              <a:buNone/>
              <a:defRPr sz="1754"/>
            </a:lvl5pPr>
            <a:lvl6pPr marL="4009415" indent="0">
              <a:buNone/>
              <a:defRPr sz="1754"/>
            </a:lvl6pPr>
            <a:lvl7pPr marL="4811298" indent="0">
              <a:buNone/>
              <a:defRPr sz="1754"/>
            </a:lvl7pPr>
            <a:lvl8pPr marL="5613182" indent="0">
              <a:buNone/>
              <a:defRPr sz="1754"/>
            </a:lvl8pPr>
            <a:lvl9pPr marL="6415065" indent="0">
              <a:buNone/>
              <a:defRPr sz="1754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7F49-0FC0-46CA-8C69-1E3E306AE8F1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51ECA-8BA4-449B-9C75-8ADFFBFC1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76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70124" y="1611877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470124" y="28060639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77F49-0FC0-46CA-8C69-1E3E306AE8F1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083326" y="28060639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102185" y="28060639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51ECA-8BA4-449B-9C75-8ADFFBFC1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69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603766" rtl="0" eaLnBrk="1" latinLnBrk="1" hangingPunct="1">
        <a:lnSpc>
          <a:spcPct val="90000"/>
        </a:lnSpc>
        <a:spcBef>
          <a:spcPct val="0"/>
        </a:spcBef>
        <a:buNone/>
        <a:defRPr sz="77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0942" indent="-400942" algn="l" defTabSz="1603766" rtl="0" eaLnBrk="1" latinLnBrk="1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sz="4911" kern="1200">
          <a:solidFill>
            <a:schemeClr val="tx1"/>
          </a:solidFill>
          <a:latin typeface="+mn-lt"/>
          <a:ea typeface="+mn-ea"/>
          <a:cs typeface="+mn-cs"/>
        </a:defRPr>
      </a:lvl1pPr>
      <a:lvl2pPr marL="1202825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004708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6591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608474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410357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5212240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6014123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816006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1pPr>
      <a:lvl2pPr marL="801883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2pPr>
      <a:lvl3pPr marL="1603766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3pPr>
      <a:lvl4pPr marL="2405649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207532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009415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4811298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5613182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415065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11" Type="http://schemas.openxmlformats.org/officeDocument/2006/relationships/oleObject" Target="../embeddings/oleObject1.bin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33600" y="424855"/>
            <a:ext cx="171435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공연장 몰입을 위한 </a:t>
            </a:r>
            <a:r>
              <a:rPr lang="ko-KR" altLang="en-US" sz="48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인트로</a:t>
            </a:r>
            <a:r>
              <a:rPr lang="ko-KR" altLang="en-US" sz="48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시스템 설계</a:t>
            </a:r>
            <a:endParaRPr lang="en-US" altLang="ko-KR" sz="4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32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Design of Intro System for Immersive Theater</a:t>
            </a:r>
            <a:endParaRPr lang="ko-KR" altLang="en-US" sz="32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133599" y="1710922"/>
            <a:ext cx="1714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최지수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정일우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이한솔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홍동현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손윤경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문찬성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나재찬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김상욱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207987" y="2101298"/>
            <a:ext cx="17143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경북대학교 컴퓨터학부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소프트웨어기술연구소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2288" y="6188616"/>
            <a:ext cx="1016152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이미지 및 영상 처리 기술의 발전에 따라 엔터테인먼트에 대한 관객의 요구 역시 많아지고 있다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그에 따라 관객의 참여가 중요시되는 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interactive 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한 전시공간에 대한 수요가 높아지고 있다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[1], 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그에 따른 연구의 필요성이 생겼다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연구의 목적은 관객이 입장시간동안 자신의 얼굴을 찍어 그 결과물이 나오는 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interactive animation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을 구현하는 것이다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연구는 크게 관객의 사진을 확보하는 것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그리고 얼굴을 인식하여 자르는 것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자른 얼굴을 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mapping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하여 영상과 합치는 부분으로 나누어진다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그 과정에서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openCV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그리고 서버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-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클라이언트 간 통신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마지막으로 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facial image mapping 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기술을 사용할 것이다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사진의 확보와 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facial image 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추출에 걸리는 시간을 최소화하고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, animation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에 사진을 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mapping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한 뒤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추가적인 시각 효과를 입하는 부분까지 구현을 하여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수요자가 활용할 수 있는 프로그램을 개발한다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fontAlgn="base"/>
            <a:endParaRPr lang="en-US" altLang="ko-KR" sz="20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fontAlgn="base"/>
            <a:endParaRPr lang="en-US" altLang="ko-KR" sz="20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fontAlgn="base"/>
            <a:endParaRPr lang="en-US" altLang="ko-KR" sz="20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fontAlgn="base"/>
            <a:endParaRPr lang="en-US" altLang="ko-KR" sz="20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fontAlgn="base"/>
            <a:endParaRPr lang="en-US" altLang="ko-KR" sz="20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fontAlgn="base"/>
            <a:endParaRPr lang="en-US" altLang="ko-KR" sz="20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fontAlgn="base"/>
            <a:endParaRPr lang="en-US" altLang="ko-KR" sz="20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fontAlgn="base"/>
            <a:endParaRPr lang="en-US" altLang="ko-KR" sz="20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fontAlgn="base"/>
            <a:endParaRPr lang="en-US" altLang="ko-KR" sz="20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fontAlgn="base"/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절에서는 관련 연구 본론을 제시하며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, 3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절에서는 시스템의 설계에 관한 내용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그리고 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4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절에서 기대하는 결과를 </a:t>
            </a:r>
            <a:r>
              <a:rPr lang="ko-KR" altLang="en-US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도식화하였다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본 논문에서는 개발을 위해 설계만을 제시한다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ko-KR" altLang="en-US" sz="20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0242" y="34759"/>
            <a:ext cx="2919187" cy="2842815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134855" y="152400"/>
            <a:ext cx="476815" cy="29959299"/>
          </a:xfrm>
          <a:prstGeom prst="rect">
            <a:avLst/>
          </a:prstGeom>
          <a:solidFill>
            <a:srgbClr val="FF5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11670" y="3062735"/>
            <a:ext cx="6297578" cy="730610"/>
          </a:xfrm>
          <a:prstGeom prst="rect">
            <a:avLst/>
          </a:prstGeom>
          <a:solidFill>
            <a:srgbClr val="FF5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5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요약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25713" y="3915485"/>
            <a:ext cx="101615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관람객의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사진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촬영을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유도하여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사진에서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open CV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기술을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활용한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face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영역을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image화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하여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검출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이를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animation에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mapping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하여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상영하는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프로그램을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구현하고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검증한다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. 이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과정에서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face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영역을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따로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분리하는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기술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그리고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이를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서버에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공유하는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기술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영상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이미지에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사진을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매핑하는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기술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캐릭터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애니메이션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효과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구현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기술을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사용한다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11670" y="5369761"/>
            <a:ext cx="6297578" cy="718881"/>
          </a:xfrm>
          <a:prstGeom prst="rect">
            <a:avLst/>
          </a:prstGeom>
          <a:solidFill>
            <a:srgbClr val="FF5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5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35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35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서론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14634" y="12401719"/>
            <a:ext cx="6297578" cy="719454"/>
          </a:xfrm>
          <a:prstGeom prst="rect">
            <a:avLst/>
          </a:prstGeom>
          <a:solidFill>
            <a:srgbClr val="FF5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5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35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관련연구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8862" y="13239372"/>
            <a:ext cx="1006337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제안하는 시스템의 관련연구로는 실시간 얼굴인식 기술과 영상에서 특징을 추출하는 방법이 있다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정지된 영상 이미지를 사용하여 얼굴을 추출하고 이를 이미지에 매핑하여 사용한다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fontAlgn="base"/>
            <a:endParaRPr lang="en-US" altLang="ko-KR" sz="20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fontAlgn="base"/>
            <a:r>
              <a:rPr lang="en-US" altLang="ko-KR" sz="20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2.1 </a:t>
            </a:r>
            <a:r>
              <a:rPr lang="ko-KR" altLang="en-US" sz="20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실시간 얼굴인식 기술</a:t>
            </a:r>
          </a:p>
          <a:p>
            <a:pPr fontAlgn="base"/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기존 연구 논문 중 실시간 비전기반 얼굴 애니메이션을 제안한 경우가 있다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실재감을 갖는 얼굴 애니메이션이 실시간 트레킹과 결합하여 자연스럽게 이루어질 수 있도록 매핑하는 기술에 관한 것이며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템플릿 모델을 이용하여 얼굴 구성요소 영역을 탐색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추출하여 </a:t>
            </a:r>
            <a:r>
              <a:rPr lang="ko-KR" altLang="en-US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정량화하는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것이다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해당 연구에서 밝힌 바로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얼굴 구성이 갖는 위치적 특징을 비례관계 이용하여 접근하기에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조명 및 얼굴 위치의 급격한 변화 발생시 불연속점이 발생하는 문제가 있다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fontAlgn="base"/>
            <a:endParaRPr lang="ko-KR" altLang="en-US" sz="20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fontAlgn="base"/>
            <a:r>
              <a:rPr lang="en-US" altLang="ko-KR" sz="20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2.2 </a:t>
            </a:r>
            <a:r>
              <a:rPr lang="ko-KR" altLang="en-US" sz="20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영상 특징 추출 기법</a:t>
            </a:r>
          </a:p>
          <a:p>
            <a:pPr fontAlgn="base"/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대상의 특징을 추출하는 방법 중 대표적인 방법은 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LBP(Local Binary Pattern), HOG(Histogram of Oriented Gradient)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가 있다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. LBP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는 모든 픽셀에 대해 주변 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3X3 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영역의 상대적 밝기를 나타낸 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진수 값을 사용한다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각 픽셀들의 값에 대해 히스토그램을 구하고 이 정보를 이용해서 인식한다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. HOG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는 대상 영역을 일정 크기의 셀로 분할하고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각 셀마다 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edge 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픽셀 방향에 대한 히스토그램을 구해 사용하는 방식이다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. LBP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와 비교하면 상대적으로 빛의 변화에 큰 영향을 받지 않고 인식률이 높지만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특징을 추출하는 시간이 오래 걸린다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하지만 경계가 뚜렷한 대상에 사용할 경우 인식의 정확도가 높다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ko-KR" altLang="en-US" sz="20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fontAlgn="base"/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얼굴 추출 과정에서 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clear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하게 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image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가 추출되지 않는 다는 점이 있어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본 연구를 통해 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image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를 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mapping 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할 수 있을 것으로 기대한다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다만 현 설계에서는 정지된 영상에서 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facial image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를 추출하는 것으로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실시간이라는 기존 연구의 취지와는 다른 방향으로 나아갈 수 있다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ko-KR" altLang="en-US" sz="20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11667" y="19864455"/>
            <a:ext cx="6297579" cy="729904"/>
          </a:xfrm>
          <a:prstGeom prst="rect">
            <a:avLst/>
          </a:prstGeom>
          <a:solidFill>
            <a:srgbClr val="FF5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5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35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인트로</a:t>
            </a:r>
            <a:r>
              <a:rPr lang="ko-KR" altLang="en-US" sz="35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시스템 설계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6403" y="20707975"/>
            <a:ext cx="100658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3.1. </a:t>
            </a:r>
            <a:r>
              <a:rPr lang="ko-KR" altLang="en-US" sz="2000" b="1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인트로</a:t>
            </a:r>
            <a:r>
              <a:rPr lang="ko-KR" altLang="en-US" sz="20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 시스템 동작 환경</a:t>
            </a:r>
            <a:endParaRPr lang="en-US" altLang="ko-KR" sz="2000" b="1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시스템은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사진을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찍는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Camera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영역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사진을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처리하는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server의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영역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그리고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animation을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처리하는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영역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세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가지로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나누어진다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관람객이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참여할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수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있도록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개인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사진을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찍을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공간을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마련하고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카메라에서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이미지를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확보하여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서버로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전송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서버에서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애니메이션을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만드는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과정을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거쳐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애니메이션이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출력되는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과정이다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endParaRPr lang="ko-KR" altLang="en-US" sz="20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4" r="-1"/>
          <a:stretch/>
        </p:blipFill>
        <p:spPr>
          <a:xfrm>
            <a:off x="687162" y="23606087"/>
            <a:ext cx="10115076" cy="613612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25712" y="22364890"/>
            <a:ext cx="10076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3.2. </a:t>
            </a:r>
            <a:r>
              <a:rPr lang="ko-KR" altLang="en-US" sz="2000" b="1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인트로</a:t>
            </a:r>
            <a:r>
              <a:rPr lang="ko-KR" altLang="en-US" sz="20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 시스템 동작 과정</a:t>
            </a:r>
            <a:endParaRPr lang="ko-KR" altLang="en-US" sz="20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9" name="사각형: 둥근 모서리 48"/>
          <p:cNvSpPr/>
          <p:nvPr/>
        </p:nvSpPr>
        <p:spPr>
          <a:xfrm>
            <a:off x="725712" y="22930374"/>
            <a:ext cx="6553200" cy="609600"/>
          </a:xfrm>
          <a:prstGeom prst="roundRect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Fisherfaces</a:t>
            </a:r>
            <a:r>
              <a:rPr lang="ko-KR" altLang="en-US" sz="3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얼굴 인식</a:t>
            </a:r>
          </a:p>
        </p:txBody>
      </p:sp>
      <p:sp>
        <p:nvSpPr>
          <p:cNvPr id="50" name="사각형: 둥근 모서리 49"/>
          <p:cNvSpPr/>
          <p:nvPr/>
        </p:nvSpPr>
        <p:spPr>
          <a:xfrm>
            <a:off x="11141628" y="3039077"/>
            <a:ext cx="6553200" cy="609600"/>
          </a:xfrm>
          <a:prstGeom prst="roundRect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서버와 클라이언트</a:t>
            </a:r>
          </a:p>
        </p:txBody>
      </p:sp>
      <p:sp>
        <p:nvSpPr>
          <p:cNvPr id="53" name="사각형: 둥근 모서리 52"/>
          <p:cNvSpPr/>
          <p:nvPr/>
        </p:nvSpPr>
        <p:spPr>
          <a:xfrm>
            <a:off x="11149375" y="11931642"/>
            <a:ext cx="6553200" cy="609600"/>
          </a:xfrm>
          <a:prstGeom prst="roundRect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이미지 </a:t>
            </a:r>
            <a:r>
              <a:rPr lang="en-US" altLang="ko-KR" sz="3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3D </a:t>
            </a:r>
            <a:r>
              <a:rPr lang="ko-KR" altLang="en-US" sz="30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모델화</a:t>
            </a:r>
            <a:r>
              <a:rPr lang="ko-KR" altLang="en-US" sz="3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및 </a:t>
            </a:r>
            <a:r>
              <a:rPr lang="en-US" altLang="ko-KR" sz="3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RBF </a:t>
            </a:r>
            <a:r>
              <a:rPr lang="ko-KR" altLang="en-US" sz="30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보간법</a:t>
            </a:r>
            <a:endParaRPr lang="ko-KR" altLang="en-US" sz="30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5" name="사각형: 둥근 모서리 54"/>
          <p:cNvSpPr/>
          <p:nvPr/>
        </p:nvSpPr>
        <p:spPr>
          <a:xfrm>
            <a:off x="11176158" y="19236205"/>
            <a:ext cx="6553200" cy="609600"/>
          </a:xfrm>
          <a:prstGeom prst="roundRect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</a:t>
            </a:r>
            <a:r>
              <a:rPr lang="ko-KR" altLang="en-US" sz="3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기반 </a:t>
            </a:r>
            <a:r>
              <a:rPr lang="en-US" altLang="ko-KR" sz="3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animation </a:t>
            </a:r>
            <a:r>
              <a:rPr lang="ko-KR" altLang="en-US" sz="3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효과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6"/>
          <a:stretch/>
        </p:blipFill>
        <p:spPr>
          <a:xfrm>
            <a:off x="11141628" y="19887439"/>
            <a:ext cx="9214068" cy="4843645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8"/>
          <a:stretch/>
        </p:blipFill>
        <p:spPr>
          <a:xfrm>
            <a:off x="11117028" y="12541242"/>
            <a:ext cx="9145276" cy="6653329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11014436" y="24889435"/>
            <a:ext cx="6297579" cy="729904"/>
          </a:xfrm>
          <a:prstGeom prst="rect">
            <a:avLst/>
          </a:prstGeom>
          <a:solidFill>
            <a:srgbClr val="FF5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5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35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설계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10929432" y="3062735"/>
            <a:ext cx="85004" cy="26931323"/>
          </a:xfrm>
          <a:prstGeom prst="line">
            <a:avLst/>
          </a:prstGeom>
          <a:ln w="38100" cap="flat" cmpd="sng" algn="ctr">
            <a:solidFill>
              <a:srgbClr val="FF5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78" r="71835" b="24542"/>
          <a:stretch/>
        </p:blipFill>
        <p:spPr>
          <a:xfrm>
            <a:off x="13064130" y="7758784"/>
            <a:ext cx="3434353" cy="403860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04" t="16578" r="9034" b="24542"/>
          <a:stretch/>
        </p:blipFill>
        <p:spPr>
          <a:xfrm>
            <a:off x="17195541" y="7758784"/>
            <a:ext cx="1812219" cy="40386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6" t="16578" r="23091" b="24542"/>
          <a:stretch/>
        </p:blipFill>
        <p:spPr>
          <a:xfrm>
            <a:off x="13064130" y="3724877"/>
            <a:ext cx="5943630" cy="4038600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11014436" y="26813472"/>
            <a:ext cx="6297579" cy="729904"/>
          </a:xfrm>
          <a:prstGeom prst="rect">
            <a:avLst/>
          </a:prstGeom>
          <a:solidFill>
            <a:srgbClr val="FF5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5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5. </a:t>
            </a:r>
            <a:r>
              <a:rPr lang="ko-KR" altLang="en-US" sz="35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요약</a:t>
            </a:r>
          </a:p>
        </p:txBody>
      </p:sp>
      <p:pic>
        <p:nvPicPr>
          <p:cNvPr id="48" name="그림 2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9358" y="27791773"/>
            <a:ext cx="3236657" cy="1505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1149375" y="27619576"/>
            <a:ext cx="61358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ea typeface="나눔명조" panose="02020603020101020101"/>
              </a:rPr>
              <a:t>본 논문에서는 관객 얼굴을 활용한 영상 상영의 </a:t>
            </a:r>
            <a:r>
              <a:rPr lang="ko-KR" altLang="en-US" sz="2000" dirty="0" err="1">
                <a:ea typeface="나눔명조" panose="02020603020101020101"/>
              </a:rPr>
              <a:t>매커니즘을</a:t>
            </a:r>
            <a:r>
              <a:rPr lang="ko-KR" altLang="en-US" sz="2000" dirty="0">
                <a:ea typeface="나눔명조" panose="02020603020101020101"/>
              </a:rPr>
              <a:t> 제공하였다</a:t>
            </a:r>
            <a:r>
              <a:rPr lang="en-US" altLang="ko-KR" sz="2000" dirty="0">
                <a:ea typeface="나눔명조" panose="02020603020101020101"/>
              </a:rPr>
              <a:t>. </a:t>
            </a:r>
            <a:r>
              <a:rPr lang="ko-KR" altLang="en-US" sz="2000" dirty="0">
                <a:ea typeface="나눔명조" panose="02020603020101020101"/>
              </a:rPr>
              <a:t>이미지를 추출하고 가공하는 알고리즘과 </a:t>
            </a:r>
            <a:r>
              <a:rPr lang="en-US" altLang="ko-KR" sz="2000" dirty="0" err="1">
                <a:ea typeface="나눔명조" panose="02020603020101020101"/>
              </a:rPr>
              <a:t>gpu</a:t>
            </a:r>
            <a:r>
              <a:rPr lang="en-US" altLang="ko-KR" sz="2000" dirty="0">
                <a:ea typeface="나눔명조" panose="02020603020101020101"/>
              </a:rPr>
              <a:t> </a:t>
            </a:r>
            <a:r>
              <a:rPr lang="ko-KR" altLang="en-US" sz="2000" dirty="0">
                <a:ea typeface="나눔명조" panose="02020603020101020101"/>
              </a:rPr>
              <a:t>가속 기술이 기능을 수행할 수 있도록 함으로서 관객이 자신의 얼굴을 </a:t>
            </a:r>
            <a:r>
              <a:rPr lang="ko-KR" altLang="en-US" sz="2000" dirty="0" err="1">
                <a:ea typeface="나눔명조" panose="02020603020101020101"/>
              </a:rPr>
              <a:t>착석하자마자</a:t>
            </a:r>
            <a:r>
              <a:rPr lang="ko-KR" altLang="en-US" sz="2000" dirty="0">
                <a:ea typeface="나눔명조" panose="02020603020101020101"/>
              </a:rPr>
              <a:t> 볼 수 있는 환경을 제공한다</a:t>
            </a:r>
            <a:r>
              <a:rPr lang="en-US" altLang="ko-KR" sz="2000" dirty="0">
                <a:ea typeface="나눔명조" panose="02020603020101020101"/>
              </a:rPr>
              <a:t>. </a:t>
            </a:r>
            <a:r>
              <a:rPr lang="ko-KR" altLang="en-US" sz="2000" dirty="0">
                <a:ea typeface="나눔명조" panose="02020603020101020101"/>
              </a:rPr>
              <a:t>향후 코드의 개선 및 </a:t>
            </a:r>
            <a:r>
              <a:rPr lang="en-US" altLang="ko-KR" sz="2000" dirty="0">
                <a:ea typeface="나눔명조" panose="02020603020101020101"/>
              </a:rPr>
              <a:t>animation tool</a:t>
            </a:r>
            <a:r>
              <a:rPr lang="ko-KR" altLang="en-US" sz="2000" dirty="0">
                <a:ea typeface="나눔명조" panose="02020603020101020101"/>
              </a:rPr>
              <a:t>의 기능 강화에 의해 상영관 등에서 유용하게 사용되는 것을 기대한다</a:t>
            </a:r>
            <a:r>
              <a:rPr lang="en-US" altLang="ko-KR" sz="2000" dirty="0">
                <a:ea typeface="나눔명조" panose="02020603020101020101"/>
              </a:rPr>
              <a:t>.</a:t>
            </a:r>
            <a:endParaRPr lang="ko-KR" altLang="en-US" sz="2000" dirty="0">
              <a:ea typeface="나눔명조" panose="02020603020101020101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050051" y="25753597"/>
            <a:ext cx="100130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ea typeface="나눔명조" panose="02020603020101020101"/>
              </a:rPr>
              <a:t>본 연구의 기대결과는 관람객의 사진을 정확하게 </a:t>
            </a:r>
            <a:r>
              <a:rPr lang="en-US" altLang="ko-KR" sz="2000" dirty="0">
                <a:ea typeface="나눔명조" panose="02020603020101020101"/>
              </a:rPr>
              <a:t>mapping</a:t>
            </a:r>
            <a:r>
              <a:rPr lang="ko-KR" altLang="en-US" sz="2000" dirty="0">
                <a:ea typeface="나눔명조" panose="02020603020101020101"/>
              </a:rPr>
              <a:t>하고</a:t>
            </a:r>
            <a:r>
              <a:rPr lang="en-US" altLang="ko-KR" sz="2000" dirty="0">
                <a:ea typeface="나눔명조" panose="02020603020101020101"/>
              </a:rPr>
              <a:t>, </a:t>
            </a:r>
            <a:r>
              <a:rPr lang="ko-KR" altLang="en-US" sz="2000" dirty="0">
                <a:ea typeface="나눔명조" panose="02020603020101020101"/>
              </a:rPr>
              <a:t>그 과정을 관람객의 착석 시간 내에 완수하는 것이다</a:t>
            </a:r>
            <a:r>
              <a:rPr lang="en-US" altLang="ko-KR" sz="2000" dirty="0">
                <a:ea typeface="나눔명조" panose="02020603020101020101"/>
              </a:rPr>
              <a:t>. </a:t>
            </a:r>
            <a:r>
              <a:rPr lang="ko-KR" altLang="en-US" sz="2000" dirty="0">
                <a:ea typeface="나눔명조" panose="02020603020101020101"/>
              </a:rPr>
              <a:t>또한 확보한 </a:t>
            </a:r>
            <a:r>
              <a:rPr lang="en-US" altLang="ko-KR" sz="2000" dirty="0">
                <a:ea typeface="나눔명조" panose="02020603020101020101"/>
              </a:rPr>
              <a:t>face image</a:t>
            </a:r>
            <a:r>
              <a:rPr lang="ko-KR" altLang="en-US" sz="2000" dirty="0">
                <a:ea typeface="나눔명조" panose="02020603020101020101"/>
              </a:rPr>
              <a:t>를 모두 활용하는 것</a:t>
            </a:r>
            <a:r>
              <a:rPr lang="en-US" altLang="ko-KR" sz="2000" dirty="0">
                <a:ea typeface="나눔명조" panose="02020603020101020101"/>
              </a:rPr>
              <a:t>, animation</a:t>
            </a:r>
            <a:r>
              <a:rPr lang="ko-KR" altLang="en-US" sz="2000" dirty="0">
                <a:ea typeface="나눔명조" panose="02020603020101020101"/>
              </a:rPr>
              <a:t>으로 변환하는 </a:t>
            </a:r>
            <a:r>
              <a:rPr lang="en-US" altLang="ko-KR" sz="2000" dirty="0">
                <a:ea typeface="나눔명조" panose="02020603020101020101"/>
              </a:rPr>
              <a:t>System</a:t>
            </a:r>
            <a:r>
              <a:rPr lang="ko-KR" altLang="en-US" sz="2000" dirty="0">
                <a:ea typeface="나눔명조" panose="02020603020101020101"/>
              </a:rPr>
              <a:t>이 기업 입장에서의 응용성을 확보하는 것을 기대하고 있다</a:t>
            </a:r>
            <a:r>
              <a:rPr lang="en-US" altLang="ko-KR" sz="2000" dirty="0">
                <a:ea typeface="나눔명조" panose="02020603020101020101"/>
              </a:rPr>
              <a:t>.</a:t>
            </a:r>
            <a:endParaRPr lang="ko-KR" altLang="en-US" sz="2000" dirty="0">
              <a:ea typeface="나눔명조" panose="02020603020101020101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2470717" y="9076924"/>
            <a:ext cx="6547966" cy="2604981"/>
            <a:chOff x="1897745" y="2169785"/>
            <a:chExt cx="8970491" cy="5027496"/>
          </a:xfrm>
        </p:grpSpPr>
        <p:grpSp>
          <p:nvGrpSpPr>
            <p:cNvPr id="78" name="그룹 77"/>
            <p:cNvGrpSpPr/>
            <p:nvPr/>
          </p:nvGrpSpPr>
          <p:grpSpPr>
            <a:xfrm>
              <a:off x="1949075" y="2169785"/>
              <a:ext cx="1421993" cy="2929800"/>
              <a:chOff x="2984906" y="2327593"/>
              <a:chExt cx="1421993" cy="2929800"/>
            </a:xfrm>
          </p:grpSpPr>
          <p:pic>
            <p:nvPicPr>
              <p:cNvPr id="97" name="그림 96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58693" y="2327593"/>
                <a:ext cx="1074418" cy="1074418"/>
              </a:xfrm>
              <a:prstGeom prst="rect">
                <a:avLst/>
              </a:prstGeom>
            </p:spPr>
          </p:pic>
          <p:pic>
            <p:nvPicPr>
              <p:cNvPr id="98" name="그림 97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4906" y="3835400"/>
                <a:ext cx="1421993" cy="1421993"/>
              </a:xfrm>
              <a:prstGeom prst="rect">
                <a:avLst/>
              </a:prstGeom>
            </p:spPr>
          </p:pic>
        </p:grpSp>
        <p:sp>
          <p:nvSpPr>
            <p:cNvPr id="79" name="TextBox 78"/>
            <p:cNvSpPr txBox="1"/>
            <p:nvPr/>
          </p:nvSpPr>
          <p:spPr>
            <a:xfrm>
              <a:off x="1897745" y="5831093"/>
              <a:ext cx="1506937" cy="1366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사용자 </a:t>
              </a:r>
              <a:br>
                <a:rPr lang="en-US" altLang="ko-KR" sz="20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</a:br>
              <a:r>
                <a:rPr lang="ko-KR" altLang="en-US" sz="20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사진확보</a:t>
              </a:r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8015498" y="2242085"/>
              <a:ext cx="2852738" cy="2857500"/>
              <a:chOff x="6945763" y="1935258"/>
              <a:chExt cx="3544388" cy="3550304"/>
            </a:xfrm>
          </p:grpSpPr>
          <p:graphicFrame>
            <p:nvGraphicFramePr>
              <p:cNvPr id="87" name="개체 8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90562938"/>
                  </p:ext>
                </p:extLst>
              </p:nvPr>
            </p:nvGraphicFramePr>
            <p:xfrm>
              <a:off x="6945763" y="1935258"/>
              <a:ext cx="3544388" cy="3550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6" name="Image" r:id="rId11" imgW="6933240" imgH="6933240" progId="Photoshop.Image.17">
                      <p:embed/>
                    </p:oleObj>
                  </mc:Choice>
                  <mc:Fallback>
                    <p:oleObj name="Image" r:id="rId11" imgW="6933240" imgH="6933240" progId="Photoshop.Image.17">
                      <p:embed/>
                      <p:pic>
                        <p:nvPicPr>
                          <p:cNvPr id="8" name="개체 7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6945763" y="1935258"/>
                            <a:ext cx="3544388" cy="355030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88" name="그룹 87"/>
              <p:cNvGrpSpPr/>
              <p:nvPr/>
            </p:nvGrpSpPr>
            <p:grpSpPr>
              <a:xfrm>
                <a:off x="7281615" y="2892012"/>
                <a:ext cx="823201" cy="823201"/>
                <a:chOff x="5831599" y="1027906"/>
                <a:chExt cx="5202371" cy="5202371"/>
              </a:xfrm>
            </p:grpSpPr>
            <p:pic>
              <p:nvPicPr>
                <p:cNvPr id="95" name="그림 94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31599" y="1027906"/>
                  <a:ext cx="5202371" cy="5202371"/>
                </a:xfrm>
                <a:prstGeom prst="rect">
                  <a:avLst/>
                </a:prstGeom>
              </p:spPr>
            </p:pic>
            <p:pic>
              <p:nvPicPr>
                <p:cNvPr id="96" name="그림 95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36446" y="3037584"/>
                  <a:ext cx="3192693" cy="3192693"/>
                </a:xfrm>
                <a:prstGeom prst="rect">
                  <a:avLst/>
                </a:prstGeom>
              </p:spPr>
            </p:pic>
          </p:grpSp>
          <p:grpSp>
            <p:nvGrpSpPr>
              <p:cNvPr id="89" name="그룹 88"/>
              <p:cNvGrpSpPr/>
              <p:nvPr/>
            </p:nvGrpSpPr>
            <p:grpSpPr>
              <a:xfrm>
                <a:off x="8291976" y="2892011"/>
                <a:ext cx="823201" cy="823201"/>
                <a:chOff x="5831599" y="1027906"/>
                <a:chExt cx="5202371" cy="5202371"/>
              </a:xfrm>
            </p:grpSpPr>
            <p:pic>
              <p:nvPicPr>
                <p:cNvPr id="93" name="그림 92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31599" y="1027906"/>
                  <a:ext cx="5202371" cy="5202371"/>
                </a:xfrm>
                <a:prstGeom prst="rect">
                  <a:avLst/>
                </a:prstGeom>
              </p:spPr>
            </p:pic>
            <p:pic>
              <p:nvPicPr>
                <p:cNvPr id="94" name="그림 93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36438" y="3037586"/>
                  <a:ext cx="3192691" cy="3192691"/>
                </a:xfrm>
                <a:prstGeom prst="rect">
                  <a:avLst/>
                </a:prstGeom>
              </p:spPr>
            </p:pic>
          </p:grpSp>
          <p:grpSp>
            <p:nvGrpSpPr>
              <p:cNvPr id="90" name="그룹 89"/>
              <p:cNvGrpSpPr/>
              <p:nvPr/>
            </p:nvGrpSpPr>
            <p:grpSpPr>
              <a:xfrm>
                <a:off x="9302335" y="2892011"/>
                <a:ext cx="823201" cy="823201"/>
                <a:chOff x="5831599" y="1027906"/>
                <a:chExt cx="5202371" cy="5202371"/>
              </a:xfrm>
            </p:grpSpPr>
            <p:pic>
              <p:nvPicPr>
                <p:cNvPr id="91" name="그림 90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31599" y="1027906"/>
                  <a:ext cx="5202371" cy="5202371"/>
                </a:xfrm>
                <a:prstGeom prst="rect">
                  <a:avLst/>
                </a:prstGeom>
              </p:spPr>
            </p:pic>
            <p:pic>
              <p:nvPicPr>
                <p:cNvPr id="92" name="그림 91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36438" y="3037586"/>
                  <a:ext cx="3192691" cy="3192691"/>
                </a:xfrm>
                <a:prstGeom prst="rect">
                  <a:avLst/>
                </a:prstGeom>
              </p:spPr>
            </p:pic>
          </p:grpSp>
        </p:grpSp>
        <p:sp>
          <p:nvSpPr>
            <p:cNvPr id="81" name="TextBox 80"/>
            <p:cNvSpPr txBox="1"/>
            <p:nvPr/>
          </p:nvSpPr>
          <p:spPr>
            <a:xfrm>
              <a:off x="8185503" y="5831093"/>
              <a:ext cx="2512731" cy="1366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얼굴 매핑</a:t>
              </a:r>
              <a:endParaRPr lang="en-US" altLang="ko-KR" sz="2000" dirty="0">
                <a:latin typeface="서울남산체 B" panose="02020603020101020101" pitchFamily="18" charset="-127"/>
                <a:ea typeface="서울남산체 B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애니메이션 출력</a:t>
              </a:r>
            </a:p>
          </p:txBody>
        </p:sp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470" y="2427113"/>
              <a:ext cx="742530" cy="742530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6846" y="3070427"/>
              <a:ext cx="742530" cy="742530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360222" y="3713741"/>
              <a:ext cx="742530" cy="742530"/>
            </a:xfrm>
            <a:prstGeom prst="rect">
              <a:avLst/>
            </a:prstGeom>
          </p:spPr>
        </p:pic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363598" y="4357055"/>
              <a:ext cx="742530" cy="742530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4925152" y="5960120"/>
              <a:ext cx="1599171" cy="7721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얼굴 캡처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5339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669</Words>
  <Application>Microsoft Office PowerPoint</Application>
  <PresentationFormat>사용자 지정</PresentationFormat>
  <Paragraphs>43</Paragraphs>
  <Slides>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HY헤드라인M</vt:lpstr>
      <vt:lpstr>나눔명조</vt:lpstr>
      <vt:lpstr>Arial</vt:lpstr>
      <vt:lpstr>맑은 고딕</vt:lpstr>
      <vt:lpstr>서울남산체 B</vt:lpstr>
      <vt:lpstr>Office 테마</vt:lpstr>
      <vt:lpstr>Image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DongHyun Hong</dc:creator>
  <cp:lastModifiedBy>최지수</cp:lastModifiedBy>
  <cp:revision>52</cp:revision>
  <dcterms:created xsi:type="dcterms:W3CDTF">2016-10-18T10:51:33Z</dcterms:created>
  <dcterms:modified xsi:type="dcterms:W3CDTF">2016-10-20T01:33:11Z</dcterms:modified>
</cp:coreProperties>
</file>