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nton" pitchFamily="2" charset="0"/>
      <p:regular r:id="rId14"/>
    </p:embeddedFont>
    <p:embeddedFont>
      <p:font typeface="Now" panose="020B0604020202020204" charset="0"/>
      <p:regular r:id="rId15"/>
    </p:embeddedFont>
    <p:embeddedFont>
      <p:font typeface="Now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1" d="100"/>
          <a:sy n="51" d="100"/>
        </p:scale>
        <p:origin x="92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12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001644" y="3320219"/>
            <a:ext cx="9655286" cy="2113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037"/>
              </a:lnSpc>
            </a:pPr>
            <a:r>
              <a:rPr lang="en-US" sz="15420" spc="231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CAR AUCTION </a:t>
            </a:r>
          </a:p>
        </p:txBody>
      </p:sp>
      <p:sp>
        <p:nvSpPr>
          <p:cNvPr id="4" name="Freeform 4"/>
          <p:cNvSpPr/>
          <p:nvPr/>
        </p:nvSpPr>
        <p:spPr>
          <a:xfrm>
            <a:off x="1832777" y="3674253"/>
            <a:ext cx="3958710" cy="1182144"/>
          </a:xfrm>
          <a:custGeom>
            <a:avLst/>
            <a:gdLst/>
            <a:ahLst/>
            <a:cxnLst/>
            <a:rect l="l" t="t" r="r" b="b"/>
            <a:pathLst>
              <a:path w="3958710" h="1182144">
                <a:moveTo>
                  <a:pt x="0" y="0"/>
                </a:moveTo>
                <a:lnTo>
                  <a:pt x="3958710" y="0"/>
                </a:lnTo>
                <a:lnTo>
                  <a:pt x="3958710" y="1182144"/>
                </a:lnTo>
                <a:lnTo>
                  <a:pt x="0" y="1182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914153" y="1099417"/>
            <a:ext cx="6459693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6000" b="1" dirty="0">
                <a:solidFill>
                  <a:srgbClr val="C0C1C2"/>
                </a:solidFill>
                <a:latin typeface="Now Bold"/>
                <a:ea typeface="Now Bold"/>
                <a:cs typeface="Now Bold"/>
                <a:sym typeface="Now Bold"/>
              </a:rPr>
              <a:t>PRAYAG VERMA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47067" y="5675547"/>
            <a:ext cx="13309863" cy="24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540"/>
              </a:lnSpc>
            </a:pPr>
            <a:r>
              <a:rPr lang="en-US" sz="17827" spc="356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55450" y="1932327"/>
            <a:ext cx="2693095" cy="60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4"/>
              </a:lnSpc>
            </a:pPr>
            <a:r>
              <a:rPr lang="en-US" sz="4446" spc="466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PRESENTS</a:t>
            </a: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075CF460-EBCE-C4FC-A86C-AFE36F372999}"/>
              </a:ext>
            </a:extLst>
          </p:cNvPr>
          <p:cNvGrpSpPr/>
          <p:nvPr/>
        </p:nvGrpSpPr>
        <p:grpSpPr>
          <a:xfrm>
            <a:off x="5418712" y="8678853"/>
            <a:ext cx="7300724" cy="1036647"/>
            <a:chOff x="0" y="0"/>
            <a:chExt cx="3289501" cy="261082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94D7F5E-9370-9A62-F567-5A759F19CC64}"/>
                </a:ext>
              </a:extLst>
            </p:cNvPr>
            <p:cNvSpPr/>
            <p:nvPr/>
          </p:nvSpPr>
          <p:spPr>
            <a:xfrm>
              <a:off x="0" y="0"/>
              <a:ext cx="3289502" cy="261082"/>
            </a:xfrm>
            <a:custGeom>
              <a:avLst/>
              <a:gdLst/>
              <a:ahLst/>
              <a:cxnLst/>
              <a:rect l="l" t="t" r="r" b="b"/>
              <a:pathLst>
                <a:path w="3289502" h="261082">
                  <a:moveTo>
                    <a:pt x="3086302" y="0"/>
                  </a:moveTo>
                  <a:cubicBezTo>
                    <a:pt x="3198526" y="0"/>
                    <a:pt x="3289502" y="58445"/>
                    <a:pt x="3289502" y="130541"/>
                  </a:cubicBezTo>
                  <a:cubicBezTo>
                    <a:pt x="3289502" y="202637"/>
                    <a:pt x="3198526" y="261082"/>
                    <a:pt x="3086302" y="261082"/>
                  </a:cubicBezTo>
                  <a:lnTo>
                    <a:pt x="203200" y="261082"/>
                  </a:lnTo>
                  <a:cubicBezTo>
                    <a:pt x="90976" y="261082"/>
                    <a:pt x="0" y="202637"/>
                    <a:pt x="0" y="130541"/>
                  </a:cubicBezTo>
                  <a:cubicBezTo>
                    <a:pt x="0" y="5844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887EE0FE-ED1A-EA6C-E0AC-E8A6D10D068A}"/>
                </a:ext>
              </a:extLst>
            </p:cNvPr>
            <p:cNvSpPr txBox="1"/>
            <p:nvPr/>
          </p:nvSpPr>
          <p:spPr>
            <a:xfrm>
              <a:off x="0" y="-9525"/>
              <a:ext cx="3289501" cy="27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6"/>
                </a:lnSpc>
              </a:pPr>
              <a:endParaRPr/>
            </a:p>
          </p:txBody>
        </p:sp>
      </p:grpSp>
      <p:sp>
        <p:nvSpPr>
          <p:cNvPr id="25" name="Freeform 10">
            <a:extLst>
              <a:ext uri="{FF2B5EF4-FFF2-40B4-BE49-F238E27FC236}">
                <a16:creationId xmlns:a16="http://schemas.microsoft.com/office/drawing/2014/main" id="{840FF2A9-9487-F38E-65D3-45D53BEDBEF4}"/>
              </a:ext>
            </a:extLst>
          </p:cNvPr>
          <p:cNvSpPr/>
          <p:nvPr/>
        </p:nvSpPr>
        <p:spPr>
          <a:xfrm rot="5400000">
            <a:off x="12904668" y="8773820"/>
            <a:ext cx="579447" cy="949912"/>
          </a:xfrm>
          <a:custGeom>
            <a:avLst/>
            <a:gdLst/>
            <a:ahLst/>
            <a:cxnLst/>
            <a:rect l="l" t="t" r="r" b="b"/>
            <a:pathLst>
              <a:path w="579447" h="949912">
                <a:moveTo>
                  <a:pt x="0" y="0"/>
                </a:moveTo>
                <a:lnTo>
                  <a:pt x="579446" y="0"/>
                </a:lnTo>
                <a:lnTo>
                  <a:pt x="579446" y="949912"/>
                </a:lnTo>
                <a:lnTo>
                  <a:pt x="0" y="9499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3315A5F9-83E2-1B67-826C-122788B9665F}"/>
              </a:ext>
            </a:extLst>
          </p:cNvPr>
          <p:cNvSpPr txBox="1"/>
          <p:nvPr/>
        </p:nvSpPr>
        <p:spPr>
          <a:xfrm>
            <a:off x="5743061" y="8799788"/>
            <a:ext cx="6976375" cy="32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209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MIS 6382 - Object Oriented Programming In Python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7F16C52E-2CDF-06CD-985C-986C2D1E17A7}"/>
              </a:ext>
            </a:extLst>
          </p:cNvPr>
          <p:cNvSpPr txBox="1"/>
          <p:nvPr/>
        </p:nvSpPr>
        <p:spPr>
          <a:xfrm>
            <a:off x="7000096" y="9288396"/>
            <a:ext cx="4287804" cy="32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209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The University of Texas at Dallas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229262" y="2212975"/>
            <a:ext cx="15829475" cy="538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analysis of the dataset provides insights into:</a:t>
            </a:r>
          </a:p>
          <a:p>
            <a:pPr marL="755651" lvl="1" indent="-377825" algn="just">
              <a:lnSpc>
                <a:spcPts val="8750"/>
              </a:lnSpc>
              <a:buFont typeface="Arial"/>
              <a:buChar char="•"/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Average pricing trends across manufacturers.</a:t>
            </a:r>
          </a:p>
          <a:p>
            <a:pPr marL="755651" lvl="1" indent="-377825" algn="just">
              <a:lnSpc>
                <a:spcPts val="8750"/>
              </a:lnSpc>
              <a:buFont typeface="Arial"/>
              <a:buChar char="•"/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relationship between price and other factors like mileage.</a:t>
            </a:r>
          </a:p>
          <a:p>
            <a:pPr marL="755651" lvl="1" indent="-377825" algn="just">
              <a:lnSpc>
                <a:spcPts val="8750"/>
              </a:lnSpc>
              <a:buFont typeface="Arial"/>
              <a:buChar char="•"/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These insights can be used for better decision-making in the auction process.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4832758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229262" y="2212975"/>
            <a:ext cx="15829475" cy="97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Based on the data and the analysis, we recommend: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8663" y="3148302"/>
            <a:ext cx="13836522" cy="538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1. Including more vehicle specifications.</a:t>
            </a:r>
          </a:p>
          <a:p>
            <a:pPr algn="just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2. Adding historical maintenance data.</a:t>
            </a:r>
          </a:p>
          <a:p>
            <a:pPr algn="just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3. Expanding the dataset to include more manufacturers.</a:t>
            </a:r>
          </a:p>
          <a:p>
            <a:pPr algn="just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4. Incorporating geographical data for regional insights.</a:t>
            </a:r>
          </a:p>
          <a:p>
            <a:pPr algn="just">
              <a:lnSpc>
                <a:spcPts val="8750"/>
              </a:lnSpc>
            </a:pPr>
            <a:r>
              <a:rPr lang="en-US" sz="3500" b="1" spc="84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5. Exploring seasonal factors affecting car prices.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123950"/>
            <a:ext cx="14832758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RECOMMENDATION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021299" y="2859221"/>
            <a:ext cx="10245402" cy="232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681"/>
              </a:lnSpc>
            </a:pPr>
            <a:r>
              <a:rPr lang="en-US" sz="17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9792815" y="6195248"/>
            <a:ext cx="3829419" cy="1698870"/>
          </a:xfrm>
          <a:custGeom>
            <a:avLst/>
            <a:gdLst/>
            <a:ahLst/>
            <a:cxnLst/>
            <a:rect l="l" t="t" r="r" b="b"/>
            <a:pathLst>
              <a:path w="3829419" h="1698870">
                <a:moveTo>
                  <a:pt x="3829419" y="0"/>
                </a:moveTo>
                <a:lnTo>
                  <a:pt x="0" y="0"/>
                </a:lnTo>
                <a:lnTo>
                  <a:pt x="0" y="1698870"/>
                </a:lnTo>
                <a:lnTo>
                  <a:pt x="3829419" y="1698870"/>
                </a:lnTo>
                <a:lnTo>
                  <a:pt x="382941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904219">
            <a:off x="5154188" y="6111550"/>
            <a:ext cx="3238641" cy="1866267"/>
          </a:xfrm>
          <a:custGeom>
            <a:avLst/>
            <a:gdLst/>
            <a:ahLst/>
            <a:cxnLst/>
            <a:rect l="l" t="t" r="r" b="b"/>
            <a:pathLst>
              <a:path w="3238641" h="1866267">
                <a:moveTo>
                  <a:pt x="0" y="0"/>
                </a:moveTo>
                <a:lnTo>
                  <a:pt x="3238641" y="0"/>
                </a:lnTo>
                <a:lnTo>
                  <a:pt x="3238641" y="1866267"/>
                </a:lnTo>
                <a:lnTo>
                  <a:pt x="0" y="18662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4967262" y="5454254"/>
            <a:ext cx="8654972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5418712" y="8678853"/>
            <a:ext cx="7300724" cy="1036647"/>
            <a:chOff x="0" y="0"/>
            <a:chExt cx="3289501" cy="2610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89502" cy="261082"/>
            </a:xfrm>
            <a:custGeom>
              <a:avLst/>
              <a:gdLst/>
              <a:ahLst/>
              <a:cxnLst/>
              <a:rect l="l" t="t" r="r" b="b"/>
              <a:pathLst>
                <a:path w="3289502" h="261082">
                  <a:moveTo>
                    <a:pt x="3086302" y="0"/>
                  </a:moveTo>
                  <a:cubicBezTo>
                    <a:pt x="3198526" y="0"/>
                    <a:pt x="3289502" y="58445"/>
                    <a:pt x="3289502" y="130541"/>
                  </a:cubicBezTo>
                  <a:cubicBezTo>
                    <a:pt x="3289502" y="202637"/>
                    <a:pt x="3198526" y="261082"/>
                    <a:pt x="3086302" y="261082"/>
                  </a:cubicBezTo>
                  <a:lnTo>
                    <a:pt x="203200" y="261082"/>
                  </a:lnTo>
                  <a:cubicBezTo>
                    <a:pt x="90976" y="261082"/>
                    <a:pt x="0" y="202637"/>
                    <a:pt x="0" y="130541"/>
                  </a:cubicBezTo>
                  <a:cubicBezTo>
                    <a:pt x="0" y="5844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3289501" cy="27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5400000">
            <a:off x="12904668" y="8773820"/>
            <a:ext cx="579447" cy="949912"/>
          </a:xfrm>
          <a:custGeom>
            <a:avLst/>
            <a:gdLst/>
            <a:ahLst/>
            <a:cxnLst/>
            <a:rect l="l" t="t" r="r" b="b"/>
            <a:pathLst>
              <a:path w="579447" h="949912">
                <a:moveTo>
                  <a:pt x="0" y="0"/>
                </a:moveTo>
                <a:lnTo>
                  <a:pt x="579446" y="0"/>
                </a:lnTo>
                <a:lnTo>
                  <a:pt x="579446" y="949912"/>
                </a:lnTo>
                <a:lnTo>
                  <a:pt x="0" y="9499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743061" y="8799788"/>
            <a:ext cx="6976375" cy="32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209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MIS 6382 - Object Oriented Programming In Python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80AE09D-DD3E-A49F-CE83-2EBAB3A2977F}"/>
              </a:ext>
            </a:extLst>
          </p:cNvPr>
          <p:cNvSpPr txBox="1"/>
          <p:nvPr/>
        </p:nvSpPr>
        <p:spPr>
          <a:xfrm>
            <a:off x="5914153" y="732792"/>
            <a:ext cx="6459693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6000" b="1" dirty="0">
                <a:solidFill>
                  <a:srgbClr val="C0C1C2"/>
                </a:solidFill>
                <a:latin typeface="Now Bold"/>
                <a:ea typeface="Now Bold"/>
                <a:cs typeface="Now Bold"/>
                <a:sym typeface="Now Bold"/>
              </a:rPr>
              <a:t>PRAYAG VERMA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85A49F5F-31AF-F63C-53AB-D278FD811D7B}"/>
              </a:ext>
            </a:extLst>
          </p:cNvPr>
          <p:cNvSpPr txBox="1"/>
          <p:nvPr/>
        </p:nvSpPr>
        <p:spPr>
          <a:xfrm>
            <a:off x="7797451" y="1571977"/>
            <a:ext cx="2693095" cy="60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4"/>
              </a:lnSpc>
            </a:pPr>
            <a:r>
              <a:rPr lang="en-US" sz="4446" spc="466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PRESENTS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B17F0C51-D4AC-BB6F-9338-B4C53841FE45}"/>
              </a:ext>
            </a:extLst>
          </p:cNvPr>
          <p:cNvSpPr txBox="1"/>
          <p:nvPr/>
        </p:nvSpPr>
        <p:spPr>
          <a:xfrm>
            <a:off x="7000096" y="9288396"/>
            <a:ext cx="4287804" cy="329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2095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The University of Texas at Dallas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877408" y="2390560"/>
            <a:ext cx="16230600" cy="533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70"/>
              </a:lnSpc>
            </a:pPr>
            <a:r>
              <a:rPr lang="en-US" sz="3500" b="1" spc="84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dataset contains information about cars listed on an auction website. It includes details about electric and non-electric vehicles from various manufacturers that includes the following attributes:​</a:t>
            </a:r>
          </a:p>
          <a:p>
            <a:pPr algn="just">
              <a:lnSpc>
                <a:spcPts val="4270"/>
              </a:lnSpc>
            </a:pPr>
            <a:endParaRPr lang="en-US" sz="3500" b="1" spc="84" dirty="0">
              <a:solidFill>
                <a:srgbClr val="1B1B1B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marL="755652" lvl="1" indent="-377826" algn="just">
              <a:lnSpc>
                <a:spcPts val="4270"/>
              </a:lnSpc>
              <a:buFont typeface="Arial"/>
              <a:buChar char="•"/>
            </a:pPr>
            <a:r>
              <a:rPr lang="en-US" sz="3500" b="1" spc="84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Manufacturing date​</a:t>
            </a:r>
          </a:p>
          <a:p>
            <a:pPr marL="755652" lvl="1" indent="-377826" algn="just">
              <a:lnSpc>
                <a:spcPts val="4270"/>
              </a:lnSpc>
              <a:buFont typeface="Arial"/>
              <a:buChar char="•"/>
            </a:pPr>
            <a:r>
              <a:rPr lang="en-US" sz="3500" b="1" spc="84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Model and manufacturer​</a:t>
            </a:r>
          </a:p>
          <a:p>
            <a:pPr marL="755652" lvl="1" indent="-377826" algn="just">
              <a:lnSpc>
                <a:spcPts val="4270"/>
              </a:lnSpc>
              <a:buFont typeface="Arial"/>
              <a:buChar char="•"/>
            </a:pPr>
            <a:r>
              <a:rPr lang="en-US" sz="3500" b="1" spc="84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Car type (Electric or Non-Electric)​</a:t>
            </a:r>
          </a:p>
          <a:p>
            <a:pPr marL="755652" lvl="1" indent="-377826" algn="just">
              <a:lnSpc>
                <a:spcPts val="4270"/>
              </a:lnSpc>
              <a:buFont typeface="Arial"/>
              <a:buChar char="•"/>
            </a:pPr>
            <a:r>
              <a:rPr lang="en-US" sz="3500" b="1" spc="84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Customer rating​</a:t>
            </a:r>
          </a:p>
          <a:p>
            <a:pPr marL="755652" lvl="1" indent="-377826" algn="just">
              <a:lnSpc>
                <a:spcPts val="4270"/>
              </a:lnSpc>
              <a:buFont typeface="Arial"/>
              <a:buChar char="•"/>
            </a:pPr>
            <a:r>
              <a:rPr lang="en-US" sz="3500" b="1" spc="84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Price and mileage​</a:t>
            </a:r>
          </a:p>
          <a:p>
            <a:pPr marL="0" lvl="0" indent="0" algn="just">
              <a:lnSpc>
                <a:spcPts val="4270"/>
              </a:lnSpc>
              <a:spcBef>
                <a:spcPct val="0"/>
              </a:spcBef>
            </a:pPr>
            <a:endParaRPr lang="en-US" sz="3500" b="1" spc="84" dirty="0">
              <a:solidFill>
                <a:srgbClr val="1B1B1B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5948399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36492" y="2737924"/>
            <a:ext cx="8607508" cy="626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X-Axis represents the car manufacturers: BMW, Tesla, and Ford. Y-Axis shows the average price of cars in dollars.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BMW, Tesla, and Ford have average prices just under $12,000, indicating a lack of significant differences in pricing among the three brands.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height of each bar corresponds to the average price for that company.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 The visualization provides a quick comparison for pricing strategies.</a:t>
            </a:r>
          </a:p>
          <a:p>
            <a:pPr algn="just">
              <a:lnSpc>
                <a:spcPts val="5000"/>
              </a:lnSpc>
            </a:pPr>
            <a:endParaRPr lang="en-US" sz="2000" b="1" spc="48">
              <a:solidFill>
                <a:srgbClr val="1B1B1B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1584184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AVG CAR PRICE BY COMPANY</a:t>
            </a:r>
          </a:p>
        </p:txBody>
      </p:sp>
      <p:sp>
        <p:nvSpPr>
          <p:cNvPr id="14" name="Freeform 14"/>
          <p:cNvSpPr/>
          <p:nvPr/>
        </p:nvSpPr>
        <p:spPr>
          <a:xfrm>
            <a:off x="9461691" y="2985574"/>
            <a:ext cx="8337909" cy="5002746"/>
          </a:xfrm>
          <a:custGeom>
            <a:avLst/>
            <a:gdLst/>
            <a:ahLst/>
            <a:cxnLst/>
            <a:rect l="l" t="t" r="r" b="b"/>
            <a:pathLst>
              <a:path w="8337909" h="5002746">
                <a:moveTo>
                  <a:pt x="0" y="0"/>
                </a:moveTo>
                <a:lnTo>
                  <a:pt x="8337909" y="0"/>
                </a:lnTo>
                <a:lnTo>
                  <a:pt x="8337909" y="5002746"/>
                </a:lnTo>
                <a:lnTo>
                  <a:pt x="0" y="50027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05639" y="2889797"/>
            <a:ext cx="8607508" cy="563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box plot shows the distribution of car prices for each company.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median price for all three companies is similar, hovering around $11,500–$12,500. This suggests that the pricing strategies for these companies target a similar market segment.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Companies with wider box plots have more price variability.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Outliers are represented as points outside the whiskers, indicating extreme prices.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2002561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COMPANY PRICE DISTRIBUTION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9654503" y="3137447"/>
            <a:ext cx="8399435" cy="5039661"/>
          </a:xfrm>
          <a:custGeom>
            <a:avLst/>
            <a:gdLst/>
            <a:ahLst/>
            <a:cxnLst/>
            <a:rect l="l" t="t" r="r" b="b"/>
            <a:pathLst>
              <a:path w="8399435" h="5039661">
                <a:moveTo>
                  <a:pt x="0" y="0"/>
                </a:moveTo>
                <a:lnTo>
                  <a:pt x="8399436" y="0"/>
                </a:lnTo>
                <a:lnTo>
                  <a:pt x="8399436" y="5039661"/>
                </a:lnTo>
                <a:lnTo>
                  <a:pt x="0" y="50396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36492" y="2496644"/>
            <a:ext cx="8607508" cy="753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line plot illustrates how the average car price has changed over the months.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There is a noticeable decline in average prices, reaching the lowest point in September 2022, where prices dip below $11,250.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Starting in October, the average price rises sharply, peaking in December 2022 at approximately $12,750. This could reflect increased demand or limited supply during the holiday season</a:t>
            </a:r>
            <a:r>
              <a:rPr lang="en-US" sz="2000" spc="48" dirty="0">
                <a:solidFill>
                  <a:srgbClr val="1B1B1B"/>
                </a:solidFill>
                <a:latin typeface="Now"/>
                <a:ea typeface="Now"/>
                <a:cs typeface="Now"/>
                <a:sym typeface="Now"/>
              </a:rPr>
              <a:t>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 dirty="0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A steep decline in average prices occurs in January 2023, suggesting a potential post-holiday market correction.</a:t>
            </a:r>
          </a:p>
          <a:p>
            <a:pPr algn="just">
              <a:lnSpc>
                <a:spcPts val="5000"/>
              </a:lnSpc>
            </a:pPr>
            <a:endParaRPr lang="en-US" sz="2000" b="1" spc="48" dirty="0">
              <a:solidFill>
                <a:srgbClr val="1B1B1B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3085419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AVG CAR PRICE TREND OVER TIME</a:t>
            </a:r>
          </a:p>
        </p:txBody>
      </p:sp>
      <p:sp>
        <p:nvSpPr>
          <p:cNvPr id="14" name="Freeform 14"/>
          <p:cNvSpPr/>
          <p:nvPr/>
        </p:nvSpPr>
        <p:spPr>
          <a:xfrm>
            <a:off x="9552652" y="3069539"/>
            <a:ext cx="8411847" cy="4205924"/>
          </a:xfrm>
          <a:custGeom>
            <a:avLst/>
            <a:gdLst/>
            <a:ahLst/>
            <a:cxnLst/>
            <a:rect l="l" t="t" r="r" b="b"/>
            <a:pathLst>
              <a:path w="8411847" h="4205924">
                <a:moveTo>
                  <a:pt x="0" y="0"/>
                </a:moveTo>
                <a:lnTo>
                  <a:pt x="8411847" y="0"/>
                </a:lnTo>
                <a:lnTo>
                  <a:pt x="8411847" y="4205924"/>
                </a:lnTo>
                <a:lnTo>
                  <a:pt x="0" y="42059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05639" y="3043905"/>
            <a:ext cx="8943338" cy="64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8647" lvl="1" indent="-224324" algn="just">
              <a:lnSpc>
                <a:spcPts val="5195"/>
              </a:lnSpc>
              <a:buFont typeface="Arial"/>
              <a:buChar char="•"/>
            </a:pPr>
            <a:r>
              <a:rPr lang="en-US" sz="2078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scatter plot explores the relationship between car price and mileage.</a:t>
            </a:r>
          </a:p>
          <a:p>
            <a:pPr marL="448647" lvl="1" indent="-224324" algn="just">
              <a:lnSpc>
                <a:spcPts val="5195"/>
              </a:lnSpc>
              <a:buFont typeface="Arial"/>
              <a:buChar char="•"/>
            </a:pPr>
            <a:r>
              <a:rPr lang="en-US" sz="2078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Cars with similar mileage can have a wide range of prices, indicating that mileage alone does not fully determine price.</a:t>
            </a:r>
          </a:p>
          <a:p>
            <a:pPr marL="448647" lvl="1" indent="-224324" algn="just">
              <a:lnSpc>
                <a:spcPts val="5195"/>
              </a:lnSpc>
              <a:buFont typeface="Arial"/>
              <a:buChar char="•"/>
            </a:pPr>
            <a:r>
              <a:rPr lang="en-US" sz="2078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Cars with higher mileage generally have lower prices, as expected.</a:t>
            </a:r>
          </a:p>
          <a:p>
            <a:pPr marL="448647" lvl="1" indent="-224324" algn="just">
              <a:lnSpc>
                <a:spcPts val="5195"/>
              </a:lnSpc>
              <a:buFont typeface="Arial"/>
              <a:buChar char="•"/>
            </a:pPr>
            <a:r>
              <a:rPr lang="en-US" sz="2078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Each dot represents a car with its specific mileage and price. The color indicates the company.</a:t>
            </a:r>
          </a:p>
          <a:p>
            <a:pPr marL="448647" lvl="1" indent="-224324" algn="just">
              <a:lnSpc>
                <a:spcPts val="5195"/>
              </a:lnSpc>
              <a:buFont typeface="Arial"/>
              <a:buChar char="•"/>
            </a:pPr>
            <a:endParaRPr lang="en-US" sz="2078" b="1" spc="49">
              <a:solidFill>
                <a:srgbClr val="1B1B1B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3085419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PRICE VS MILEAGE BY COMPANY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33984" y="3137447"/>
            <a:ext cx="7831666" cy="4699000"/>
          </a:xfrm>
          <a:custGeom>
            <a:avLst/>
            <a:gdLst/>
            <a:ahLst/>
            <a:cxnLst/>
            <a:rect l="l" t="t" r="r" b="b"/>
            <a:pathLst>
              <a:path w="7831666" h="4699000">
                <a:moveTo>
                  <a:pt x="0" y="0"/>
                </a:moveTo>
                <a:lnTo>
                  <a:pt x="7831666" y="0"/>
                </a:lnTo>
                <a:lnTo>
                  <a:pt x="7831666" y="4699000"/>
                </a:lnTo>
                <a:lnTo>
                  <a:pt x="0" y="4699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05639" y="2889797"/>
            <a:ext cx="8808410" cy="427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289" lvl="1" indent="-210145" algn="l">
              <a:lnSpc>
                <a:spcPts val="4866"/>
              </a:lnSpc>
              <a:buFont typeface="Arial"/>
              <a:buChar char="•"/>
            </a:pPr>
            <a:r>
              <a:rPr lang="en-US" sz="1946" b="1" spc="46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This histogram represents the car prices and models within specific ranges.</a:t>
            </a:r>
          </a:p>
          <a:p>
            <a:pPr marL="420289" lvl="1" indent="-210145" algn="l">
              <a:lnSpc>
                <a:spcPts val="4866"/>
              </a:lnSpc>
              <a:buFont typeface="Arial"/>
              <a:buChar char="•"/>
            </a:pPr>
            <a:r>
              <a:rPr lang="en-US" sz="1946" b="1" spc="46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Most cars fall within a specific price bracket, highlighting common pricing tiers.</a:t>
            </a:r>
          </a:p>
          <a:p>
            <a:pPr marL="431801" lvl="1" indent="-215900" algn="l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data helps identify whether the market leans toward luxury or budget vehicles.</a:t>
            </a:r>
          </a:p>
          <a:p>
            <a:pPr marL="420289" lvl="1" indent="-210145" algn="l">
              <a:lnSpc>
                <a:spcPts val="4866"/>
              </a:lnSpc>
              <a:buFont typeface="Arial"/>
              <a:buChar char="•"/>
            </a:pPr>
            <a:r>
              <a:rPr lang="en-US" sz="1946" b="1" spc="46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Peaks in the histogram indicate popular price points.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3085419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DISTRIBUTION OF CAR PRICES</a:t>
            </a:r>
          </a:p>
        </p:txBody>
      </p:sp>
      <p:pic>
        <p:nvPicPr>
          <p:cNvPr id="16" name="Picture 15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0C501764-780D-16F2-D228-CE1CC79D53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05" y="3083984"/>
            <a:ext cx="8849002" cy="44245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67985" y="3048951"/>
            <a:ext cx="9780091" cy="507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9292" lvl="1" indent="-224646" algn="just">
              <a:lnSpc>
                <a:spcPts val="5202"/>
              </a:lnSpc>
              <a:buFont typeface="Arial"/>
              <a:buChar char="•"/>
            </a:pPr>
            <a:r>
              <a:rPr lang="en-US" sz="2081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pie chart shows the percentage of cars contributed by each manufacturer.</a:t>
            </a:r>
          </a:p>
          <a:p>
            <a:pPr marL="413316" lvl="1" indent="-206658" algn="just">
              <a:lnSpc>
                <a:spcPts val="4785"/>
              </a:lnSpc>
              <a:buFont typeface="Arial"/>
              <a:buChar char="•"/>
            </a:pPr>
            <a:r>
              <a:rPr lang="en-US" sz="1914" b="1" spc="45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Tesla holds the largest market share in this dataset, accounting for nearly half of the cars.</a:t>
            </a:r>
          </a:p>
          <a:p>
            <a:pPr marL="449292" lvl="1" indent="-224646" algn="just">
              <a:lnSpc>
                <a:spcPts val="5202"/>
              </a:lnSpc>
              <a:buFont typeface="Arial"/>
              <a:buChar char="•"/>
            </a:pPr>
            <a:r>
              <a:rPr lang="en-US" sz="2081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Together, Tesla and Ford account for over 93% of the cars, highlighting their strong presence in their respective categories (electric and non-electric).</a:t>
            </a:r>
          </a:p>
          <a:p>
            <a:pPr marL="449292" lvl="1" indent="-224646" algn="just">
              <a:lnSpc>
                <a:spcPts val="5202"/>
              </a:lnSpc>
              <a:buFont typeface="Arial"/>
              <a:buChar char="•"/>
            </a:pPr>
            <a:r>
              <a:rPr lang="en-US" sz="2081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Helps visualize competition and market concentration.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0427494" cy="796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COMPANY MARKET SHARE</a:t>
            </a:r>
          </a:p>
        </p:txBody>
      </p:sp>
      <p:sp>
        <p:nvSpPr>
          <p:cNvPr id="14" name="Freeform 14"/>
          <p:cNvSpPr/>
          <p:nvPr/>
        </p:nvSpPr>
        <p:spPr>
          <a:xfrm>
            <a:off x="9688746" y="3328114"/>
            <a:ext cx="8456420" cy="5073852"/>
          </a:xfrm>
          <a:custGeom>
            <a:avLst/>
            <a:gdLst/>
            <a:ahLst/>
            <a:cxnLst/>
            <a:rect l="l" t="t" r="r" b="b"/>
            <a:pathLst>
              <a:path w="8456420" h="5073852">
                <a:moveTo>
                  <a:pt x="0" y="0"/>
                </a:moveTo>
                <a:lnTo>
                  <a:pt x="8456420" y="0"/>
                </a:lnTo>
                <a:lnTo>
                  <a:pt x="8456420" y="5073851"/>
                </a:lnTo>
                <a:lnTo>
                  <a:pt x="0" y="507385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8002"/>
            <a:ext cx="18288000" cy="10228998"/>
          </a:xfrm>
          <a:custGeom>
            <a:avLst/>
            <a:gdLst/>
            <a:ahLst/>
            <a:cxnLst/>
            <a:rect l="l" t="t" r="r" b="b"/>
            <a:pathLst>
              <a:path w="18288000" h="10228998">
                <a:moveTo>
                  <a:pt x="0" y="0"/>
                </a:moveTo>
                <a:lnTo>
                  <a:pt x="18288000" y="0"/>
                </a:lnTo>
                <a:lnTo>
                  <a:pt x="18288000" y="10228998"/>
                </a:lnTo>
                <a:lnTo>
                  <a:pt x="0" y="10228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 t="-7967" b="-1114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752333" y="-7595655"/>
            <a:ext cx="10339949" cy="103399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23753" y="-254258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065784" y="8229600"/>
            <a:ext cx="4856524" cy="4114800"/>
          </a:xfrm>
          <a:custGeom>
            <a:avLst/>
            <a:gdLst/>
            <a:ahLst/>
            <a:cxnLst/>
            <a:rect l="l" t="t" r="r" b="b"/>
            <a:pathLst>
              <a:path w="4856524" h="4114800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2293976" flipH="1">
            <a:off x="15690317" y="399761"/>
            <a:ext cx="2835383" cy="1257879"/>
          </a:xfrm>
          <a:custGeom>
            <a:avLst/>
            <a:gdLst/>
            <a:ahLst/>
            <a:cxnLst/>
            <a:rect l="l" t="t" r="r" b="b"/>
            <a:pathLst>
              <a:path w="2835383" h="1257879">
                <a:moveTo>
                  <a:pt x="2835382" y="0"/>
                </a:moveTo>
                <a:lnTo>
                  <a:pt x="0" y="0"/>
                </a:lnTo>
                <a:lnTo>
                  <a:pt x="0" y="1257878"/>
                </a:lnTo>
                <a:lnTo>
                  <a:pt x="2835382" y="1257878"/>
                </a:lnTo>
                <a:lnTo>
                  <a:pt x="2835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21494" y="8971860"/>
            <a:ext cx="1654265" cy="1315140"/>
          </a:xfrm>
          <a:custGeom>
            <a:avLst/>
            <a:gdLst/>
            <a:ahLst/>
            <a:cxnLst/>
            <a:rect l="l" t="t" r="r" b="b"/>
            <a:pathLst>
              <a:path w="1654265" h="1315140">
                <a:moveTo>
                  <a:pt x="0" y="0"/>
                </a:moveTo>
                <a:lnTo>
                  <a:pt x="1654265" y="0"/>
                </a:lnTo>
                <a:lnTo>
                  <a:pt x="1654265" y="1315140"/>
                </a:lnTo>
                <a:lnTo>
                  <a:pt x="0" y="13151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817116">
            <a:off x="15479026" y="9181488"/>
            <a:ext cx="1912177" cy="1101892"/>
          </a:xfrm>
          <a:custGeom>
            <a:avLst/>
            <a:gdLst/>
            <a:ahLst/>
            <a:cxnLst/>
            <a:rect l="l" t="t" r="r" b="b"/>
            <a:pathLst>
              <a:path w="1912177" h="1101892">
                <a:moveTo>
                  <a:pt x="0" y="0"/>
                </a:moveTo>
                <a:lnTo>
                  <a:pt x="1912176" y="0"/>
                </a:lnTo>
                <a:lnTo>
                  <a:pt x="1912176" y="1101892"/>
                </a:lnTo>
                <a:lnTo>
                  <a:pt x="0" y="1101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33635" y="2484253"/>
            <a:ext cx="8910365" cy="642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6994" lvl="1" indent="-223497" algn="just">
              <a:lnSpc>
                <a:spcPts val="5175"/>
              </a:lnSpc>
              <a:buFont typeface="Arial"/>
              <a:buChar char="•"/>
            </a:pPr>
            <a:r>
              <a:rPr lang="en-US" sz="2070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heatmap1 highlights clear segmentation where Tesla dominates the electric category, while Ford focuses heavily on non-electric vehicles.</a:t>
            </a:r>
          </a:p>
          <a:p>
            <a:pPr marL="431801" lvl="1" indent="-215900" algn="just">
              <a:lnSpc>
                <a:spcPts val="5000"/>
              </a:lnSpc>
              <a:buFont typeface="Arial"/>
              <a:buChar char="•"/>
            </a:pPr>
            <a:r>
              <a:rPr lang="en-US" sz="2000" b="1" spc="48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The heatmap2 shows customer ratings are generally low, possibly indicating a need for quality or performance improvements.</a:t>
            </a:r>
          </a:p>
          <a:p>
            <a:pPr marL="446994" lvl="1" indent="-223497" algn="just">
              <a:lnSpc>
                <a:spcPts val="5175"/>
              </a:lnSpc>
              <a:buFont typeface="Arial"/>
              <a:buChar char="•"/>
            </a:pPr>
            <a:r>
              <a:rPr lang="en-US" sz="2070" b="1" spc="49">
                <a:solidFill>
                  <a:srgbClr val="1B1B1B"/>
                </a:solidFill>
                <a:latin typeface="Now Bold"/>
                <a:ea typeface="Now Bold"/>
                <a:cs typeface="Now Bold"/>
                <a:sym typeface="Now Bold"/>
              </a:rPr>
              <a:t>Most cars are rated between 1 and 3, with fewer cars rated 4 or 5 but Tesla has a relatively higher number of cars rated 2 and 3.</a:t>
            </a:r>
          </a:p>
          <a:p>
            <a:pPr algn="just">
              <a:lnSpc>
                <a:spcPts val="5175"/>
              </a:lnSpc>
            </a:pPr>
            <a:endParaRPr lang="en-US" sz="2070" b="1" spc="49">
              <a:solidFill>
                <a:srgbClr val="1B1B1B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123950"/>
            <a:ext cx="14832758" cy="796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36"/>
              </a:lnSpc>
              <a:spcBef>
                <a:spcPct val="0"/>
              </a:spcBef>
            </a:pPr>
            <a:r>
              <a:rPr lang="en-US" sz="5900" dirty="0">
                <a:solidFill>
                  <a:srgbClr val="1B1B1B"/>
                </a:solidFill>
                <a:latin typeface="Anton"/>
                <a:ea typeface="Anton"/>
                <a:cs typeface="Anton"/>
                <a:sym typeface="Anton"/>
              </a:rPr>
              <a:t>ELECTRC VS NON-ELECTRIC &amp; RATINGS VS COMPANIES</a:t>
            </a:r>
          </a:p>
        </p:txBody>
      </p:sp>
      <p:sp>
        <p:nvSpPr>
          <p:cNvPr id="14" name="Freeform 14"/>
          <p:cNvSpPr/>
          <p:nvPr/>
        </p:nvSpPr>
        <p:spPr>
          <a:xfrm>
            <a:off x="9732399" y="2765455"/>
            <a:ext cx="7761647" cy="5098776"/>
          </a:xfrm>
          <a:custGeom>
            <a:avLst/>
            <a:gdLst/>
            <a:ahLst/>
            <a:cxnLst/>
            <a:rect l="l" t="t" r="r" b="b"/>
            <a:pathLst>
              <a:path w="7761647" h="5098776">
                <a:moveTo>
                  <a:pt x="0" y="0"/>
                </a:moveTo>
                <a:lnTo>
                  <a:pt x="7761647" y="0"/>
                </a:lnTo>
                <a:lnTo>
                  <a:pt x="7761647" y="5098776"/>
                </a:lnTo>
                <a:lnTo>
                  <a:pt x="0" y="50987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810" t="-5158" r="-181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698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Now</vt:lpstr>
      <vt:lpstr>Calibri</vt:lpstr>
      <vt:lpstr>Anton</vt:lpstr>
      <vt:lpstr>Arial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Python-Project</dc:title>
  <cp:lastModifiedBy>Verma, Prayag Prasad</cp:lastModifiedBy>
  <cp:revision>10</cp:revision>
  <dcterms:created xsi:type="dcterms:W3CDTF">2006-08-16T00:00:00Z</dcterms:created>
  <dcterms:modified xsi:type="dcterms:W3CDTF">2025-01-31T21:09:02Z</dcterms:modified>
  <dc:identifier>DAGYFmPrQW0</dc:identifier>
</cp:coreProperties>
</file>