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66" d="100"/>
          <a:sy n="6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1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0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4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42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9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0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7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55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2262-0062-4EDD-B0C3-8606D6178BEB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7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019736" y="86627"/>
            <a:ext cx="3308685" cy="3426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9" name="직사각형 38"/>
          <p:cNvSpPr/>
          <p:nvPr/>
        </p:nvSpPr>
        <p:spPr>
          <a:xfrm>
            <a:off x="7231670" y="697264"/>
            <a:ext cx="1842569" cy="1152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Client Program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44578" y="86627"/>
            <a:ext cx="3308685" cy="3426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" name="직사각형 18"/>
          <p:cNvSpPr/>
          <p:nvPr/>
        </p:nvSpPr>
        <p:spPr>
          <a:xfrm>
            <a:off x="2003257" y="697264"/>
            <a:ext cx="2643249" cy="1152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Face Recognition</a:t>
            </a:r>
          </a:p>
          <a:p>
            <a:pPr algn="ctr"/>
            <a:r>
              <a:rPr lang="en-US" altLang="ko-KR" sz="1000" dirty="0" smtClean="0"/>
              <a:t>Sever Program</a:t>
            </a:r>
            <a:endParaRPr lang="ko-KR" altLang="en-US" sz="1000" dirty="0"/>
          </a:p>
        </p:txBody>
      </p:sp>
      <p:pic>
        <p:nvPicPr>
          <p:cNvPr id="1026" name="Picture 2" descr="https://cdn.shopify.com/s/files/1/0066/9686/1780/products/2_7c4a1818-1eb7-465f-9c1c-74f989ddfd97_1024x.jpg?v=15875238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85" y="158965"/>
            <a:ext cx="668362" cy="51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순서도: 자기 디스크 15"/>
          <p:cNvSpPr/>
          <p:nvPr/>
        </p:nvSpPr>
        <p:spPr>
          <a:xfrm>
            <a:off x="2003257" y="1918286"/>
            <a:ext cx="2643249" cy="1563807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/>
          <a:lstStyle/>
          <a:p>
            <a:endParaRPr lang="en-US" altLang="ko-KR" sz="1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923168" y="2056383"/>
            <a:ext cx="803425" cy="349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file system</a:t>
            </a:r>
          </a:p>
        </p:txBody>
      </p:sp>
      <p:sp>
        <p:nvSpPr>
          <p:cNvPr id="21" name="대각선 방향의 모서리가 잘린 사각형 20"/>
          <p:cNvSpPr/>
          <p:nvPr/>
        </p:nvSpPr>
        <p:spPr>
          <a:xfrm>
            <a:off x="2255165" y="2517031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CRT</a:t>
            </a:r>
            <a:endParaRPr lang="ko-KR" altLang="en-US" sz="1000" dirty="0"/>
          </a:p>
        </p:txBody>
      </p:sp>
      <p:sp>
        <p:nvSpPr>
          <p:cNvPr id="23" name="대각선 방향의 모서리가 잘린 사각형 22"/>
          <p:cNvSpPr/>
          <p:nvPr/>
        </p:nvSpPr>
        <p:spPr>
          <a:xfrm>
            <a:off x="2609558" y="2527631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Key</a:t>
            </a:r>
            <a:endParaRPr lang="ko-KR" altLang="en-US" sz="1000" dirty="0"/>
          </a:p>
        </p:txBody>
      </p:sp>
      <p:sp>
        <p:nvSpPr>
          <p:cNvPr id="24" name="대각선 방향의 모서리가 잘린 사각형 23"/>
          <p:cNvSpPr/>
          <p:nvPr/>
        </p:nvSpPr>
        <p:spPr>
          <a:xfrm>
            <a:off x="2990998" y="2527631"/>
            <a:ext cx="485776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CA CRT</a:t>
            </a:r>
            <a:endParaRPr lang="ko-KR" altLang="en-US" sz="1000" dirty="0"/>
          </a:p>
        </p:txBody>
      </p:sp>
      <p:sp>
        <p:nvSpPr>
          <p:cNvPr id="27" name="대각선 방향의 모서리가 잘린 사각형 26"/>
          <p:cNvSpPr/>
          <p:nvPr/>
        </p:nvSpPr>
        <p:spPr>
          <a:xfrm>
            <a:off x="2074221" y="2812640"/>
            <a:ext cx="720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Face Image</a:t>
            </a:r>
            <a:endParaRPr lang="ko-KR" altLang="en-US" sz="1000" dirty="0"/>
          </a:p>
        </p:txBody>
      </p:sp>
      <p:sp>
        <p:nvSpPr>
          <p:cNvPr id="29" name="대각선 방향의 모서리가 잘린 사각형 28"/>
          <p:cNvSpPr/>
          <p:nvPr/>
        </p:nvSpPr>
        <p:spPr>
          <a:xfrm>
            <a:off x="3585780" y="2547527"/>
            <a:ext cx="864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Friends video</a:t>
            </a:r>
            <a:endParaRPr lang="ko-KR" altLang="en-US" sz="1000" dirty="0"/>
          </a:p>
        </p:txBody>
      </p:sp>
      <p:sp>
        <p:nvSpPr>
          <p:cNvPr id="30" name="대각선 방향의 모서리가 잘린 사각형 29"/>
          <p:cNvSpPr/>
          <p:nvPr/>
        </p:nvSpPr>
        <p:spPr>
          <a:xfrm>
            <a:off x="2904877" y="2826117"/>
            <a:ext cx="612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Login info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353552" y="1060588"/>
            <a:ext cx="782052" cy="2827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camera</a:t>
            </a:r>
            <a:endParaRPr lang="ko-KR" altLang="en-US" sz="10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3765249" y="449394"/>
            <a:ext cx="3736440" cy="1285407"/>
            <a:chOff x="3647590" y="1085259"/>
            <a:chExt cx="4455679" cy="1285407"/>
          </a:xfrm>
        </p:grpSpPr>
        <p:sp>
          <p:nvSpPr>
            <p:cNvPr id="8" name="직사각형 7"/>
            <p:cNvSpPr/>
            <p:nvPr/>
          </p:nvSpPr>
          <p:spPr>
            <a:xfrm>
              <a:off x="4376487" y="1402079"/>
              <a:ext cx="3726782" cy="96858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000" dirty="0"/>
            </a:p>
          </p:txBody>
        </p:sp>
        <p:sp>
          <p:nvSpPr>
            <p:cNvPr id="7" name="왼쪽/오른쪽 화살표 6"/>
            <p:cNvSpPr/>
            <p:nvPr/>
          </p:nvSpPr>
          <p:spPr>
            <a:xfrm>
              <a:off x="4439878" y="1504897"/>
              <a:ext cx="3600000" cy="216000"/>
            </a:xfrm>
            <a:prstGeom prst="leftRightArrow">
              <a:avLst>
                <a:gd name="adj1" fmla="val 72630"/>
                <a:gd name="adj2" fmla="val 3510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[TLS] secure </a:t>
              </a:r>
              <a:r>
                <a:rPr lang="en-US" altLang="ko-KR" sz="1000" dirty="0" smtClean="0"/>
                <a:t>channel for control data</a:t>
              </a:r>
              <a:endParaRPr lang="ko-KR" altLang="en-US" sz="1000" dirty="0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4439878" y="1713170"/>
              <a:ext cx="3600000" cy="216000"/>
            </a:xfrm>
            <a:prstGeom prst="rightArrow">
              <a:avLst>
                <a:gd name="adj1" fmla="val 72858"/>
                <a:gd name="adj2" fmla="val 6142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[TLS] secure </a:t>
              </a:r>
              <a:r>
                <a:rPr lang="en-US" altLang="ko-KR" sz="1000" dirty="0" smtClean="0"/>
                <a:t>channel for photo</a:t>
              </a:r>
              <a:endParaRPr lang="ko-KR" altLang="en-US" sz="1000" dirty="0"/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4439878" y="1921218"/>
              <a:ext cx="3600000" cy="216000"/>
            </a:xfrm>
            <a:prstGeom prst="rightArrow">
              <a:avLst>
                <a:gd name="adj1" fmla="val 72858"/>
                <a:gd name="adj2" fmla="val 6142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non-secure channel for photo</a:t>
              </a:r>
              <a:endParaRPr lang="ko-KR" altLang="en-US" sz="1000" dirty="0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4439878" y="2118440"/>
              <a:ext cx="3600000" cy="216000"/>
            </a:xfrm>
            <a:prstGeom prst="rightArrow">
              <a:avLst>
                <a:gd name="adj1" fmla="val 72858"/>
                <a:gd name="adj2" fmla="val 6142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[TLS] secure </a:t>
              </a:r>
              <a:r>
                <a:rPr lang="en-US" altLang="ko-KR" sz="1000" dirty="0" smtClean="0"/>
                <a:t>channel for face recognition info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47245" y="1156935"/>
              <a:ext cx="1117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TCP Connection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47590" y="1085259"/>
              <a:ext cx="1611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192.168.0.228:5000</a:t>
              </a:r>
              <a:endParaRPr lang="en-US" altLang="ko-KR" sz="1000" b="1" dirty="0" smtClean="0"/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726" y="222399"/>
            <a:ext cx="613208" cy="543815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9286173" y="819956"/>
            <a:ext cx="915836" cy="1975485"/>
            <a:chOff x="10487297" y="795242"/>
            <a:chExt cx="1113313" cy="2401448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87297" y="1784027"/>
              <a:ext cx="1113313" cy="141266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87297" y="795242"/>
              <a:ext cx="1113313" cy="888799"/>
            </a:xfrm>
            <a:prstGeom prst="rect">
              <a:avLst/>
            </a:prstGeom>
          </p:spPr>
        </p:pic>
      </p:grpSp>
      <p:sp>
        <p:nvSpPr>
          <p:cNvPr id="40" name="순서도: 자기 디스크 39"/>
          <p:cNvSpPr/>
          <p:nvPr/>
        </p:nvSpPr>
        <p:spPr>
          <a:xfrm>
            <a:off x="7252725" y="2044183"/>
            <a:ext cx="1842569" cy="70640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/>
          <a:lstStyle/>
          <a:p>
            <a:endParaRPr lang="en-US" altLang="ko-KR" sz="10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7793396" y="2027689"/>
            <a:ext cx="803425" cy="349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file system</a:t>
            </a:r>
          </a:p>
        </p:txBody>
      </p:sp>
      <p:sp>
        <p:nvSpPr>
          <p:cNvPr id="42" name="대각선 방향의 모서리가 잘린 사각형 41"/>
          <p:cNvSpPr/>
          <p:nvPr/>
        </p:nvSpPr>
        <p:spPr>
          <a:xfrm>
            <a:off x="7570806" y="2389411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CRT</a:t>
            </a:r>
            <a:endParaRPr lang="ko-KR" altLang="en-US" sz="1000" dirty="0"/>
          </a:p>
        </p:txBody>
      </p:sp>
      <p:sp>
        <p:nvSpPr>
          <p:cNvPr id="43" name="대각선 방향의 모서리가 잘린 사각형 42"/>
          <p:cNvSpPr/>
          <p:nvPr/>
        </p:nvSpPr>
        <p:spPr>
          <a:xfrm>
            <a:off x="7925199" y="2400011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Key</a:t>
            </a:r>
            <a:endParaRPr lang="ko-KR" altLang="en-US" sz="1000" dirty="0"/>
          </a:p>
        </p:txBody>
      </p:sp>
      <p:sp>
        <p:nvSpPr>
          <p:cNvPr id="44" name="대각선 방향의 모서리가 잘린 사각형 43"/>
          <p:cNvSpPr/>
          <p:nvPr/>
        </p:nvSpPr>
        <p:spPr>
          <a:xfrm>
            <a:off x="8306639" y="2400011"/>
            <a:ext cx="485776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CA CRT</a:t>
            </a:r>
            <a:endParaRPr lang="ko-KR" altLang="en-US" sz="1000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391" y="896696"/>
            <a:ext cx="480002" cy="577217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1060393" y="3740392"/>
            <a:ext cx="8131734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1100" dirty="0" smtClean="0"/>
              <a:t>source repo</a:t>
            </a:r>
          </a:p>
          <a:p>
            <a:pPr>
              <a:lnSpc>
                <a:spcPts val="1100"/>
              </a:lnSpc>
            </a:pP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└── </a:t>
            </a:r>
            <a:r>
              <a:rPr lang="en-US" altLang="ko-KR" sz="1100" dirty="0" smtClean="0"/>
              <a:t>source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├── client</a:t>
            </a:r>
          </a:p>
          <a:p>
            <a:pPr>
              <a:lnSpc>
                <a:spcPts val="1100"/>
              </a:lnSpc>
            </a:pPr>
            <a:r>
              <a:rPr lang="en-US" altLang="ko-KR" sz="1100" dirty="0"/>
              <a:t>    │   └── </a:t>
            </a:r>
            <a:r>
              <a:rPr lang="en-US" altLang="ko-KR" sz="1100" dirty="0" err="1" smtClean="0"/>
              <a:t>src</a:t>
            </a:r>
            <a:r>
              <a:rPr lang="en-US" altLang="ko-KR" sz="1100" dirty="0" smtClean="0"/>
              <a:t>                    // client source codes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├── common</a:t>
            </a:r>
          </a:p>
          <a:p>
            <a:pPr>
              <a:lnSpc>
                <a:spcPts val="1100"/>
              </a:lnSpc>
            </a:pPr>
            <a:r>
              <a:rPr lang="en-US" altLang="ko-KR" sz="1100" dirty="0"/>
              <a:t>    │   ├── </a:t>
            </a:r>
            <a:r>
              <a:rPr lang="en-US" altLang="ko-KR" sz="1100" dirty="0" smtClean="0"/>
              <a:t>keys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│   │   ├── </a:t>
            </a:r>
            <a:r>
              <a:rPr lang="en-US" altLang="ko-KR" sz="1100" dirty="0" smtClean="0"/>
              <a:t>ca               // self signed root certificate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│   │   ├── </a:t>
            </a:r>
            <a:r>
              <a:rPr lang="en-US" altLang="ko-KR" sz="1100" dirty="0" smtClean="0"/>
              <a:t>client           // CA signed certificate &amp; Private key for client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│   │   └── </a:t>
            </a:r>
            <a:r>
              <a:rPr lang="en-US" altLang="ko-KR" sz="1100" dirty="0" smtClean="0"/>
              <a:t>server          // </a:t>
            </a:r>
            <a:r>
              <a:rPr lang="en-US" altLang="ko-KR" sz="1100" dirty="0"/>
              <a:t>CA signed certificate &amp; Private </a:t>
            </a:r>
            <a:r>
              <a:rPr lang="en-US" altLang="ko-KR" sz="1100" dirty="0" smtClean="0"/>
              <a:t>key for server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│   └── libs</a:t>
            </a:r>
          </a:p>
          <a:p>
            <a:pPr>
              <a:lnSpc>
                <a:spcPts val="1100"/>
              </a:lnSpc>
            </a:pPr>
            <a:r>
              <a:rPr lang="en-US" altLang="ko-KR" sz="1100" dirty="0"/>
              <a:t>    │       └── </a:t>
            </a:r>
            <a:r>
              <a:rPr lang="en-US" altLang="ko-KR" sz="1100" dirty="0" err="1" smtClean="0"/>
              <a:t>libcertcheck</a:t>
            </a:r>
            <a:r>
              <a:rPr lang="en-US" altLang="ko-KR" sz="1100" dirty="0" smtClean="0"/>
              <a:t>     // crypto library to support crypto API and to verify the integrity of keys. </a:t>
            </a:r>
          </a:p>
          <a:p>
            <a:pPr>
              <a:lnSpc>
                <a:spcPts val="1100"/>
              </a:lnSpc>
            </a:pPr>
            <a:r>
              <a:rPr lang="en-US" altLang="ko-KR" sz="1100" dirty="0" smtClean="0"/>
              <a:t>    </a:t>
            </a:r>
            <a:r>
              <a:rPr lang="en-US" altLang="ko-KR" sz="1100" dirty="0"/>
              <a:t>│ </a:t>
            </a:r>
            <a:r>
              <a:rPr lang="en-US" altLang="ko-KR" sz="1100" dirty="0" smtClean="0"/>
              <a:t>                                    // the root key for the crypto API are included as a string with obfuscated.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└── server</a:t>
            </a:r>
          </a:p>
          <a:p>
            <a:pPr>
              <a:lnSpc>
                <a:spcPts val="1100"/>
              </a:lnSpc>
            </a:pPr>
            <a:r>
              <a:rPr lang="en-US" altLang="ko-KR" sz="1100" dirty="0"/>
              <a:t>        ├── </a:t>
            </a:r>
            <a:r>
              <a:rPr lang="en-US" altLang="ko-KR" sz="1100" dirty="0" err="1" smtClean="0"/>
              <a:t>facenetModels</a:t>
            </a:r>
            <a:r>
              <a:rPr lang="en-US" altLang="ko-KR" sz="1100" dirty="0"/>
              <a:t>       // </a:t>
            </a:r>
            <a:r>
              <a:rPr lang="en-US" altLang="ko-KR" sz="1100" dirty="0" smtClean="0"/>
              <a:t>the path of </a:t>
            </a:r>
            <a:r>
              <a:rPr lang="en-US" altLang="ko-KR" sz="1100" dirty="0" err="1" smtClean="0"/>
              <a:t>faceNet</a:t>
            </a:r>
            <a:r>
              <a:rPr lang="en-US" altLang="ko-KR" sz="1100" dirty="0" smtClean="0"/>
              <a:t> models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    ├── </a:t>
            </a:r>
            <a:r>
              <a:rPr lang="en-US" altLang="ko-KR" sz="1100" dirty="0" err="1" smtClean="0"/>
              <a:t>imgs</a:t>
            </a:r>
            <a:r>
              <a:rPr lang="en-US" altLang="ko-KR" sz="1100" dirty="0" smtClean="0"/>
              <a:t>                    // the path of the photo registered with name. the filename and contents are encrypted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    ├── </a:t>
            </a:r>
            <a:r>
              <a:rPr lang="en-US" altLang="ko-KR" sz="1100" dirty="0" err="1" smtClean="0"/>
              <a:t>mtCNNModels</a:t>
            </a:r>
            <a:r>
              <a:rPr lang="en-US" altLang="ko-KR" sz="1100" dirty="0" smtClean="0"/>
              <a:t>       // the path of </a:t>
            </a:r>
            <a:r>
              <a:rPr lang="en-US" altLang="ko-KR" sz="1100" dirty="0"/>
              <a:t>machine learning </a:t>
            </a:r>
            <a:r>
              <a:rPr lang="en-US" altLang="ko-KR" sz="1100" dirty="0" smtClean="0"/>
              <a:t>model </a:t>
            </a:r>
            <a:r>
              <a:rPr lang="en-US" altLang="ko-KR" sz="1100" dirty="0"/>
              <a:t>in </a:t>
            </a:r>
            <a:r>
              <a:rPr lang="en-US" altLang="ko-KR" sz="1100" dirty="0" err="1"/>
              <a:t>MTCNN_FaceDetection_TensorRT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    ├── </a:t>
            </a:r>
            <a:r>
              <a:rPr lang="en-US" altLang="ko-KR" sz="1100" dirty="0" err="1" smtClean="0"/>
              <a:t>src</a:t>
            </a:r>
            <a:r>
              <a:rPr lang="en-US" altLang="ko-KR" sz="1100" dirty="0" smtClean="0"/>
              <a:t>                       // server source codes</a:t>
            </a:r>
            <a:endParaRPr lang="en-US" altLang="ko-KR" sz="1100" dirty="0"/>
          </a:p>
          <a:p>
            <a:pPr>
              <a:lnSpc>
                <a:spcPts val="1100"/>
              </a:lnSpc>
            </a:pPr>
            <a:r>
              <a:rPr lang="en-US" altLang="ko-KR" sz="1100" dirty="0"/>
              <a:t>        └── trt_l2norm_helper    // </a:t>
            </a:r>
            <a:r>
              <a:rPr lang="en-US" altLang="ko-KR" sz="1100" dirty="0" err="1"/>
              <a:t>TensorRT</a:t>
            </a:r>
            <a:r>
              <a:rPr lang="en-US" altLang="ko-KR" sz="1100" dirty="0"/>
              <a:t> L2-Norm Helper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6487537" y="3842901"/>
            <a:ext cx="5597271" cy="1486400"/>
            <a:chOff x="6463184" y="3924816"/>
            <a:chExt cx="5597271" cy="1486400"/>
          </a:xfrm>
        </p:grpSpPr>
        <p:sp>
          <p:nvSpPr>
            <p:cNvPr id="12" name="TextBox 11"/>
            <p:cNvSpPr txBox="1"/>
            <p:nvPr/>
          </p:nvSpPr>
          <p:spPr>
            <a:xfrm>
              <a:off x="6463184" y="3924816"/>
              <a:ext cx="5597271" cy="1486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pPr algn="ctr"/>
              <a:r>
                <a:rPr lang="en-US" altLang="ko-KR" sz="1100" dirty="0"/>
                <a:t>If the library is not obfuscated, the credentials are </a:t>
              </a:r>
              <a:r>
                <a:rPr lang="en-US" altLang="ko-KR" sz="1100" dirty="0" smtClean="0"/>
                <a:t>disclosed</a:t>
              </a:r>
            </a:p>
            <a:p>
              <a:pPr algn="ctr"/>
              <a:r>
                <a:rPr lang="en-US" altLang="ko-KR" sz="1100" dirty="0" smtClean="0"/>
                <a:t>libcertcheck_x64.a doesn’t display the key include ‘</a:t>
              </a:r>
              <a:r>
                <a:rPr lang="en-US" altLang="ko-KR" sz="1100" dirty="0" err="1" smtClean="0"/>
                <a:t>cmu</a:t>
              </a:r>
              <a:r>
                <a:rPr lang="en-US" altLang="ko-KR" sz="1100" dirty="0" smtClean="0"/>
                <a:t>’ string.</a:t>
              </a:r>
            </a:p>
            <a:p>
              <a:pPr algn="ctr"/>
              <a:r>
                <a:rPr lang="en-US" altLang="ko-KR" sz="1100" dirty="0" smtClean="0"/>
                <a:t>but libcertcheck_x64_no_obfus.a displays the key.</a:t>
              </a:r>
              <a:endParaRPr lang="ko-KR" altLang="en-US" sz="1100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42616" y="5041260"/>
              <a:ext cx="5287113" cy="28579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5528" y="4629618"/>
              <a:ext cx="4620270" cy="314369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8989996" y="4995512"/>
              <a:ext cx="2079058" cy="2162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8989996" y="4603070"/>
              <a:ext cx="1424539" cy="21461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7790611" y="1551389"/>
            <a:ext cx="1217286" cy="231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/>
              <a:t>libcertcheck_x64.a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3241824" y="1355797"/>
            <a:ext cx="990202" cy="236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libcertcheck.a</a:t>
            </a:r>
            <a:endParaRPr lang="ko-KR" altLang="en-US" sz="1000" dirty="0"/>
          </a:p>
        </p:txBody>
      </p:sp>
      <p:sp>
        <p:nvSpPr>
          <p:cNvPr id="55" name="대각선 방향의 모서리가 잘린 사각형 54"/>
          <p:cNvSpPr/>
          <p:nvPr/>
        </p:nvSpPr>
        <p:spPr>
          <a:xfrm>
            <a:off x="3569429" y="2826117"/>
            <a:ext cx="100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err="1" smtClean="0"/>
              <a:t>faceNet</a:t>
            </a:r>
            <a:r>
              <a:rPr lang="en-US" altLang="ko-KR" sz="1000" dirty="0" smtClean="0"/>
              <a:t> model</a:t>
            </a:r>
            <a:endParaRPr lang="ko-KR" altLang="en-US" sz="1000" dirty="0"/>
          </a:p>
        </p:txBody>
      </p:sp>
      <p:sp>
        <p:nvSpPr>
          <p:cNvPr id="56" name="대각선 방향의 모서리가 잘린 사각형 55"/>
          <p:cNvSpPr/>
          <p:nvPr/>
        </p:nvSpPr>
        <p:spPr>
          <a:xfrm>
            <a:off x="2609558" y="3117410"/>
            <a:ext cx="1476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machine learning model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356885" y="1231009"/>
            <a:ext cx="792000" cy="236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TensorRT</a:t>
            </a:r>
            <a:endParaRPr lang="ko-KR" altLang="en-US" sz="1000" dirty="0"/>
          </a:p>
        </p:txBody>
      </p:sp>
      <p:sp>
        <p:nvSpPr>
          <p:cNvPr id="59" name="직사각형 58"/>
          <p:cNvSpPr/>
          <p:nvPr/>
        </p:nvSpPr>
        <p:spPr>
          <a:xfrm>
            <a:off x="2356885" y="1533442"/>
            <a:ext cx="792000" cy="236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/>
              <a:t>faceNet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7377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67" y="196370"/>
            <a:ext cx="4352235" cy="2618932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626787" y="2945391"/>
            <a:ext cx="795923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[Client Program Guide]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ID Input</a:t>
            </a:r>
            <a:r>
              <a:rPr lang="en-US" altLang="ko-KR" sz="1100" dirty="0" smtClean="0"/>
              <a:t>: Input ID (Alphabet and number are accepted only)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Pass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Input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Input Password (Minimum eight characters, at least one </a:t>
            </a:r>
            <a:r>
              <a:rPr lang="en-US" altLang="ko-KR" sz="1100" dirty="0" smtClean="0"/>
              <a:t>alphabet, </a:t>
            </a:r>
            <a:r>
              <a:rPr lang="en-US" altLang="ko-KR" sz="1100" dirty="0"/>
              <a:t>one number and one special </a:t>
            </a:r>
            <a:r>
              <a:rPr lang="en-US" altLang="ko-KR" sz="1100" dirty="0" smtClean="0"/>
              <a:t>character)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Login Button</a:t>
            </a:r>
            <a:r>
              <a:rPr lang="en-US" altLang="ko-KR" sz="1100" dirty="0" smtClean="0"/>
              <a:t>: Login with ID/PASS. connect with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Logout Button</a:t>
            </a:r>
            <a:r>
              <a:rPr lang="en-US" altLang="ko-KR" sz="1100" dirty="0" smtClean="0"/>
              <a:t>: Logout. disconnect with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Secure Mode Checkbox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Represented </a:t>
            </a:r>
            <a:r>
              <a:rPr lang="en-US" altLang="ko-KR" sz="1100" dirty="0"/>
              <a:t>whether the photo is being transferred securely through TLS or not</a:t>
            </a:r>
            <a:r>
              <a:rPr lang="en-US" altLang="ko-KR" sz="11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Test </a:t>
            </a:r>
            <a:r>
              <a:rPr lang="en-US" altLang="ko-KR" sz="1100" b="1" dirty="0"/>
              <a:t>Mode Checkbox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Represented </a:t>
            </a:r>
            <a:r>
              <a:rPr lang="en-US" altLang="ko-KR" sz="1100" dirty="0"/>
              <a:t>the point where is generated of </a:t>
            </a:r>
            <a:r>
              <a:rPr lang="en-US" altLang="ko-KR" sz="1100" dirty="0" smtClean="0"/>
              <a:t>photo. checked – camera, unchecked –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Pause Button</a:t>
            </a:r>
            <a:r>
              <a:rPr lang="en-US" altLang="ko-KR" sz="1100" dirty="0" smtClean="0"/>
              <a:t>: The photo is stopped to register new person into the server. </a:t>
            </a:r>
          </a:p>
          <a:p>
            <a:r>
              <a:rPr lang="en-US" altLang="ko-KR" sz="1100" dirty="0" smtClean="0"/>
              <a:t>	Name Input would be enabled only when it’s pushed and the person exists with valid recognized face.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If you cannot get the </a:t>
            </a:r>
            <a:r>
              <a:rPr lang="en-US" altLang="ko-KR" sz="1100" dirty="0"/>
              <a:t>face recognized </a:t>
            </a:r>
            <a:r>
              <a:rPr lang="en-US" altLang="ko-KR" sz="1100" dirty="0" smtClean="0"/>
              <a:t>photo, resume and pause again.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Name Input</a:t>
            </a:r>
            <a:r>
              <a:rPr lang="en-US" altLang="ko-KR" sz="1100" dirty="0" smtClean="0"/>
              <a:t>: The name of the person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/>
              <a:t>Learn Mode – Save Button</a:t>
            </a:r>
            <a:r>
              <a:rPr lang="en-US" altLang="ko-KR" sz="1100" dirty="0" smtClean="0"/>
              <a:t>: Request the saving of photo to the server</a:t>
            </a:r>
            <a:endParaRPr lang="en-US" altLang="ko-KR" sz="1100" dirty="0" smtClean="0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147" y="196370"/>
            <a:ext cx="4352235" cy="26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4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6433" y="2719260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397870" y="2719260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logout</a:t>
            </a:r>
          </a:p>
        </p:txBody>
      </p:sp>
      <p:sp>
        <p:nvSpPr>
          <p:cNvPr id="6" name="타원 5"/>
          <p:cNvSpPr/>
          <p:nvPr/>
        </p:nvSpPr>
        <p:spPr>
          <a:xfrm>
            <a:off x="220649" y="5527111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496067" y="1261182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secure</a:t>
            </a:r>
          </a:p>
          <a:p>
            <a:pPr algn="ctr"/>
            <a:r>
              <a:rPr lang="en-US" altLang="ko-KR" dirty="0" smtClean="0"/>
              <a:t>run</a:t>
            </a:r>
          </a:p>
        </p:txBody>
      </p:sp>
      <p:sp>
        <p:nvSpPr>
          <p:cNvPr id="9" name="타원 8"/>
          <p:cNvSpPr/>
          <p:nvPr/>
        </p:nvSpPr>
        <p:spPr>
          <a:xfrm>
            <a:off x="3496067" y="3919760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non secure</a:t>
            </a:r>
          </a:p>
          <a:p>
            <a:pPr algn="ctr"/>
            <a:r>
              <a:rPr lang="en-US" altLang="ko-KR" dirty="0" smtClean="0"/>
              <a:t>run</a:t>
            </a:r>
          </a:p>
        </p:txBody>
      </p:sp>
      <p:sp>
        <p:nvSpPr>
          <p:cNvPr id="12" name="타원 11"/>
          <p:cNvSpPr/>
          <p:nvPr/>
        </p:nvSpPr>
        <p:spPr>
          <a:xfrm>
            <a:off x="5061894" y="2643857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learn</a:t>
            </a:r>
          </a:p>
        </p:txBody>
      </p:sp>
      <p:sp>
        <p:nvSpPr>
          <p:cNvPr id="14" name="타원 13"/>
          <p:cNvSpPr/>
          <p:nvPr/>
        </p:nvSpPr>
        <p:spPr>
          <a:xfrm>
            <a:off x="6624074" y="1261182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secure</a:t>
            </a:r>
          </a:p>
          <a:p>
            <a:pPr algn="ctr"/>
            <a:r>
              <a:rPr lang="en-US" altLang="ko-KR" dirty="0" smtClean="0"/>
              <a:t>test run</a:t>
            </a:r>
          </a:p>
        </p:txBody>
      </p:sp>
      <p:sp>
        <p:nvSpPr>
          <p:cNvPr id="15" name="타원 14"/>
          <p:cNvSpPr/>
          <p:nvPr/>
        </p:nvSpPr>
        <p:spPr>
          <a:xfrm>
            <a:off x="6624074" y="3918751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non secure</a:t>
            </a:r>
          </a:p>
          <a:p>
            <a:pPr algn="ctr"/>
            <a:r>
              <a:rPr lang="en-US" altLang="ko-KR" dirty="0" smtClean="0"/>
              <a:t>test run</a:t>
            </a:r>
          </a:p>
        </p:txBody>
      </p:sp>
      <p:cxnSp>
        <p:nvCxnSpPr>
          <p:cNvPr id="17" name="구부러진 연결선 16"/>
          <p:cNvCxnSpPr>
            <a:stCxn id="4" idx="7"/>
            <a:endCxn id="5" idx="1"/>
          </p:cNvCxnSpPr>
          <p:nvPr/>
        </p:nvCxnSpPr>
        <p:spPr>
          <a:xfrm rot="5400000" flipH="1" flipV="1">
            <a:off x="1259351" y="2580742"/>
            <a:ext cx="12700" cy="544859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8647" y="2285777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start program</a:t>
            </a:r>
            <a:endParaRPr lang="ko-KR" altLang="en-US" sz="1100" dirty="0"/>
          </a:p>
        </p:txBody>
      </p:sp>
      <p:cxnSp>
        <p:nvCxnSpPr>
          <p:cNvPr id="19" name="구부러진 연결선 18"/>
          <p:cNvCxnSpPr>
            <a:stCxn id="5" idx="7"/>
            <a:endCxn id="8" idx="2"/>
          </p:cNvCxnSpPr>
          <p:nvPr/>
        </p:nvCxnSpPr>
        <p:spPr>
          <a:xfrm rot="5400000" flipH="1" flipV="1">
            <a:off x="2269819" y="1626923"/>
            <a:ext cx="1134789" cy="13177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8253" y="1839943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connect and </a:t>
            </a:r>
          </a:p>
          <a:p>
            <a:pPr algn="ctr"/>
            <a:r>
              <a:rPr lang="en-US" altLang="ko-KR" sz="1100" dirty="0" smtClean="0"/>
              <a:t>login success</a:t>
            </a:r>
          </a:p>
          <a:p>
            <a:pPr algn="ctr"/>
            <a:r>
              <a:rPr lang="en-US" altLang="ko-KR" sz="1100" dirty="0" smtClean="0"/>
              <a:t>with server</a:t>
            </a:r>
            <a:endParaRPr lang="ko-KR" altLang="en-US" sz="1100" dirty="0"/>
          </a:p>
        </p:txBody>
      </p:sp>
      <p:cxnSp>
        <p:nvCxnSpPr>
          <p:cNvPr id="31" name="구부러진 연결선 30"/>
          <p:cNvCxnSpPr>
            <a:stCxn id="8" idx="0"/>
            <a:endCxn id="5" idx="0"/>
          </p:cNvCxnSpPr>
          <p:nvPr/>
        </p:nvCxnSpPr>
        <p:spPr>
          <a:xfrm rot="16200000" flipH="1" flipV="1">
            <a:off x="2175130" y="941122"/>
            <a:ext cx="1458078" cy="2098197"/>
          </a:xfrm>
          <a:prstGeom prst="curvedConnector3">
            <a:avLst>
              <a:gd name="adj1" fmla="val -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14" idx="0"/>
            <a:endCxn id="5" idx="0"/>
          </p:cNvCxnSpPr>
          <p:nvPr/>
        </p:nvCxnSpPr>
        <p:spPr>
          <a:xfrm rot="16200000" flipH="1" flipV="1">
            <a:off x="3739133" y="-622881"/>
            <a:ext cx="1458078" cy="5226204"/>
          </a:xfrm>
          <a:prstGeom prst="curvedConnector3">
            <a:avLst>
              <a:gd name="adj1" fmla="val -53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37213" y="961870"/>
            <a:ext cx="604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logout</a:t>
            </a:r>
            <a:endParaRPr lang="ko-KR" altLang="en-US" sz="1100" dirty="0"/>
          </a:p>
        </p:txBody>
      </p:sp>
      <p:cxnSp>
        <p:nvCxnSpPr>
          <p:cNvPr id="42" name="구부러진 연결선 41"/>
          <p:cNvCxnSpPr>
            <a:stCxn id="9" idx="4"/>
            <a:endCxn id="5" idx="4"/>
          </p:cNvCxnSpPr>
          <p:nvPr/>
        </p:nvCxnSpPr>
        <p:spPr>
          <a:xfrm rot="5400000" flipH="1">
            <a:off x="2303919" y="3184812"/>
            <a:ext cx="1200500" cy="2098197"/>
          </a:xfrm>
          <a:prstGeom prst="curvedConnector3">
            <a:avLst>
              <a:gd name="adj1" fmla="val -1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15" idx="4"/>
            <a:endCxn id="5" idx="4"/>
          </p:cNvCxnSpPr>
          <p:nvPr/>
        </p:nvCxnSpPr>
        <p:spPr>
          <a:xfrm rot="5400000" flipH="1">
            <a:off x="3868426" y="1620304"/>
            <a:ext cx="1199491" cy="5226204"/>
          </a:xfrm>
          <a:prstGeom prst="curvedConnector3">
            <a:avLst>
              <a:gd name="adj1" fmla="val -55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53726" y="4833151"/>
            <a:ext cx="604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logout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3321304" y="2679296"/>
            <a:ext cx="13115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pPr algn="ctr"/>
            <a:r>
              <a:rPr lang="en-US" altLang="ko-KR" sz="1100" dirty="0" smtClean="0"/>
              <a:t>secure &lt;&gt;</a:t>
            </a:r>
          </a:p>
          <a:p>
            <a:pPr algn="ctr"/>
            <a:r>
              <a:rPr lang="en-US" altLang="ko-KR" sz="1100" dirty="0" smtClean="0"/>
              <a:t>non secure mode</a:t>
            </a:r>
            <a:endParaRPr lang="ko-KR" altLang="en-US" sz="1100" dirty="0"/>
          </a:p>
        </p:txBody>
      </p:sp>
      <p:cxnSp>
        <p:nvCxnSpPr>
          <p:cNvPr id="76" name="직선 화살표 연결선 75"/>
          <p:cNvCxnSpPr>
            <a:stCxn id="8" idx="4"/>
            <a:endCxn id="9" idx="0"/>
          </p:cNvCxnSpPr>
          <p:nvPr/>
        </p:nvCxnSpPr>
        <p:spPr>
          <a:xfrm>
            <a:off x="3953267" y="2175582"/>
            <a:ext cx="0" cy="17441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14" idx="4"/>
            <a:endCxn id="15" idx="0"/>
          </p:cNvCxnSpPr>
          <p:nvPr/>
        </p:nvCxnSpPr>
        <p:spPr>
          <a:xfrm>
            <a:off x="7081274" y="2175582"/>
            <a:ext cx="0" cy="17431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465590" y="2679296"/>
            <a:ext cx="13115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r>
              <a:rPr lang="en-US" altLang="ko-KR" sz="1100" dirty="0" smtClean="0"/>
              <a:t>secure &lt;&gt;</a:t>
            </a:r>
          </a:p>
          <a:p>
            <a:r>
              <a:rPr lang="en-US" altLang="ko-KR" sz="1100" dirty="0" smtClean="0"/>
              <a:t>non secure mode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4921594" y="1345156"/>
            <a:ext cx="119135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pPr algn="ctr"/>
            <a:r>
              <a:rPr lang="en-US" altLang="ko-KR" sz="1100" dirty="0" smtClean="0"/>
              <a:t>run &lt;&gt; test run</a:t>
            </a:r>
          </a:p>
          <a:p>
            <a:pPr algn="ctr"/>
            <a:r>
              <a:rPr lang="en-US" altLang="ko-KR" sz="1100" dirty="0" smtClean="0"/>
              <a:t>mode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4975522" y="4143329"/>
            <a:ext cx="119135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pPr algn="ctr"/>
            <a:r>
              <a:rPr lang="en-US" altLang="ko-KR" sz="1100" dirty="0" smtClean="0"/>
              <a:t>run &lt;&gt; test run</a:t>
            </a:r>
          </a:p>
          <a:p>
            <a:pPr algn="ctr"/>
            <a:r>
              <a:rPr lang="en-US" altLang="ko-KR" sz="1100" dirty="0" smtClean="0"/>
              <a:t>mode</a:t>
            </a:r>
            <a:endParaRPr lang="ko-KR" altLang="en-US" sz="1100" dirty="0"/>
          </a:p>
        </p:txBody>
      </p:sp>
      <p:cxnSp>
        <p:nvCxnSpPr>
          <p:cNvPr id="85" name="직선 화살표 연결선 84"/>
          <p:cNvCxnSpPr>
            <a:stCxn id="8" idx="6"/>
            <a:endCxn id="14" idx="2"/>
          </p:cNvCxnSpPr>
          <p:nvPr/>
        </p:nvCxnSpPr>
        <p:spPr>
          <a:xfrm>
            <a:off x="4410467" y="1718382"/>
            <a:ext cx="22136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9" idx="6"/>
            <a:endCxn id="15" idx="2"/>
          </p:cNvCxnSpPr>
          <p:nvPr/>
        </p:nvCxnSpPr>
        <p:spPr>
          <a:xfrm flipV="1">
            <a:off x="4410467" y="4375951"/>
            <a:ext cx="2213607" cy="1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17" idx="1"/>
            <a:endCxn id="6" idx="6"/>
          </p:cNvCxnSpPr>
          <p:nvPr/>
        </p:nvCxnSpPr>
        <p:spPr>
          <a:xfrm flipH="1">
            <a:off x="1135049" y="5984311"/>
            <a:ext cx="323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458339" y="5768867"/>
            <a:ext cx="23262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The end state can be transmitted</a:t>
            </a:r>
          </a:p>
          <a:p>
            <a:pPr algn="ctr"/>
            <a:r>
              <a:rPr lang="en-US" altLang="ko-KR" sz="1100" dirty="0" smtClean="0"/>
              <a:t>from any state</a:t>
            </a:r>
            <a:endParaRPr lang="ko-KR" altLang="en-US" sz="1100" dirty="0"/>
          </a:p>
        </p:txBody>
      </p:sp>
      <p:cxnSp>
        <p:nvCxnSpPr>
          <p:cNvPr id="119" name="직선 화살표 연결선 118"/>
          <p:cNvCxnSpPr>
            <a:stCxn id="8" idx="5"/>
            <a:endCxn id="12" idx="1"/>
          </p:cNvCxnSpPr>
          <p:nvPr/>
        </p:nvCxnSpPr>
        <p:spPr>
          <a:xfrm>
            <a:off x="4276556" y="2041671"/>
            <a:ext cx="919249" cy="736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9" idx="7"/>
            <a:endCxn id="12" idx="3"/>
          </p:cNvCxnSpPr>
          <p:nvPr/>
        </p:nvCxnSpPr>
        <p:spPr>
          <a:xfrm flipV="1">
            <a:off x="4276556" y="3424346"/>
            <a:ext cx="919249" cy="629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5" idx="1"/>
            <a:endCxn id="12" idx="5"/>
          </p:cNvCxnSpPr>
          <p:nvPr/>
        </p:nvCxnSpPr>
        <p:spPr>
          <a:xfrm flipH="1" flipV="1">
            <a:off x="5842383" y="3424346"/>
            <a:ext cx="915602" cy="628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4" idx="3"/>
            <a:endCxn id="12" idx="7"/>
          </p:cNvCxnSpPr>
          <p:nvPr/>
        </p:nvCxnSpPr>
        <p:spPr>
          <a:xfrm flipH="1">
            <a:off x="5842383" y="2041671"/>
            <a:ext cx="915602" cy="736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697173" y="2285777"/>
            <a:ext cx="16401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pPr algn="ctr"/>
            <a:r>
              <a:rPr lang="en-US" altLang="ko-KR" sz="1100" dirty="0" smtClean="0"/>
              <a:t>learn &lt;&gt; *run *secure </a:t>
            </a:r>
          </a:p>
          <a:p>
            <a:pPr algn="ctr"/>
            <a:r>
              <a:rPr lang="en-US" altLang="ko-KR" sz="1100" dirty="0" smtClean="0"/>
              <a:t>mode</a:t>
            </a: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049602" y="1718382"/>
            <a:ext cx="39693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logout: sever and client are disconnected. 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client can try to connect to server, </a:t>
            </a:r>
            <a:br>
              <a:rPr lang="en-US" altLang="ko-KR" sz="1100" dirty="0" smtClean="0"/>
            </a:br>
            <a:r>
              <a:rPr lang="en-US" altLang="ko-KR" sz="1100" dirty="0" smtClean="0"/>
              <a:t>	and to send login request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secure run: can securely receive the image data 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generated from server camera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secure test run: can securely receive the image data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generated from server media file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non secure run: can receive the image data </a:t>
            </a:r>
          </a:p>
          <a:p>
            <a:r>
              <a:rPr lang="en-US" altLang="ko-KR" sz="1100" dirty="0" smtClean="0"/>
              <a:t>	generated from server camera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non secure test run: can receive the image data</a:t>
            </a:r>
          </a:p>
          <a:p>
            <a:r>
              <a:rPr lang="en-US" altLang="ko-KR" sz="1100" dirty="0" smtClean="0"/>
              <a:t>	generated from server media file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learn: can request for saving the current received image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with name to the server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74403" y="162108"/>
            <a:ext cx="10285731" cy="23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1100" dirty="0" smtClean="0"/>
              <a:t>Client State Diagram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2674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291</Words>
  <Application>Microsoft Office PowerPoint</Application>
  <PresentationFormat>와이드스크린</PresentationFormat>
  <Paragraphs>115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18</cp:revision>
  <dcterms:created xsi:type="dcterms:W3CDTF">2021-06-11T00:11:41Z</dcterms:created>
  <dcterms:modified xsi:type="dcterms:W3CDTF">2021-06-15T07:30:48Z</dcterms:modified>
</cp:coreProperties>
</file>