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86432" autoAdjust="0"/>
  </p:normalViewPr>
  <p:slideViewPr>
    <p:cSldViewPr snapToGrid="0">
      <p:cViewPr varScale="1">
        <p:scale>
          <a:sx n="101" d="100"/>
          <a:sy n="101" d="100"/>
        </p:scale>
        <p:origin x="6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4D211-2FEE-43AF-8F32-B137FFF75FE6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7FBC-5871-4557-9DAD-39165383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8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8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6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E7FBC-5871-4557-9DAD-39165383DA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55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8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4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8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1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52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0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9A19-508A-4241-B4DD-63F0660416F1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6011-5D7D-413F-A247-A39FBB841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8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5" y="82264"/>
            <a:ext cx="4507509" cy="148879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969432" y="113016"/>
            <a:ext cx="1243026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4"/>
          </p:cNvCxnSpPr>
          <p:nvPr/>
        </p:nvCxnSpPr>
        <p:spPr>
          <a:xfrm>
            <a:off x="6590945" y="1027416"/>
            <a:ext cx="1958582" cy="15572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7019736" y="2663584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직사각형 80"/>
          <p:cNvSpPr/>
          <p:nvPr/>
        </p:nvSpPr>
        <p:spPr>
          <a:xfrm>
            <a:off x="7231670" y="3214660"/>
            <a:ext cx="184256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Client Program</a:t>
            </a:r>
            <a:endParaRPr lang="ko-KR" altLang="en-US" sz="1000" dirty="0"/>
          </a:p>
        </p:txBody>
      </p:sp>
      <p:sp>
        <p:nvSpPr>
          <p:cNvPr id="82" name="직사각형 81"/>
          <p:cNvSpPr/>
          <p:nvPr/>
        </p:nvSpPr>
        <p:spPr>
          <a:xfrm>
            <a:off x="1744578" y="2663584"/>
            <a:ext cx="3308685" cy="2731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3" name="직사각형 82"/>
          <p:cNvSpPr/>
          <p:nvPr/>
        </p:nvSpPr>
        <p:spPr>
          <a:xfrm>
            <a:off x="2003257" y="3214660"/>
            <a:ext cx="2643249" cy="1152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Face Recognition</a:t>
            </a:r>
          </a:p>
          <a:p>
            <a:pPr algn="ctr"/>
            <a:r>
              <a:rPr lang="en-US" altLang="ko-KR" sz="1000" dirty="0" smtClean="0"/>
              <a:t>Sever Program</a:t>
            </a:r>
            <a:endParaRPr lang="ko-KR" altLang="en-US" sz="1000" dirty="0"/>
          </a:p>
        </p:txBody>
      </p:sp>
      <p:pic>
        <p:nvPicPr>
          <p:cNvPr id="84" name="Picture 2" descr="https://cdn.shopify.com/s/files/1/0066/9686/1780/products/2_7c4a1818-1eb7-465f-9c1c-74f989ddfd97_1024x.jpg?v=158752380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85" y="2676361"/>
            <a:ext cx="668362" cy="5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순서도: 자기 디스크 84"/>
          <p:cNvSpPr/>
          <p:nvPr/>
        </p:nvSpPr>
        <p:spPr>
          <a:xfrm>
            <a:off x="2003257" y="4435683"/>
            <a:ext cx="2643249" cy="92272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953002" y="4419189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87" name="대각선 방향의 모서리가 잘린 사각형 86"/>
          <p:cNvSpPr/>
          <p:nvPr/>
        </p:nvSpPr>
        <p:spPr>
          <a:xfrm>
            <a:off x="2255165" y="4769135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88" name="대각선 방향의 모서리가 잘린 사각형 87"/>
          <p:cNvSpPr/>
          <p:nvPr/>
        </p:nvSpPr>
        <p:spPr>
          <a:xfrm>
            <a:off x="2609558" y="4779735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89" name="대각선 방향의 모서리가 잘린 사각형 88"/>
          <p:cNvSpPr/>
          <p:nvPr/>
        </p:nvSpPr>
        <p:spPr>
          <a:xfrm>
            <a:off x="2990998" y="4779735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sp>
        <p:nvSpPr>
          <p:cNvPr id="90" name="대각선 방향의 모서리가 잘린 사각형 89"/>
          <p:cNvSpPr/>
          <p:nvPr/>
        </p:nvSpPr>
        <p:spPr>
          <a:xfrm>
            <a:off x="2576913" y="5064744"/>
            <a:ext cx="720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Face Image</a:t>
            </a:r>
            <a:endParaRPr lang="ko-KR" altLang="en-US" sz="1000" dirty="0"/>
          </a:p>
        </p:txBody>
      </p:sp>
      <p:sp>
        <p:nvSpPr>
          <p:cNvPr id="91" name="대각선 방향의 모서리가 잘린 사각형 90"/>
          <p:cNvSpPr/>
          <p:nvPr/>
        </p:nvSpPr>
        <p:spPr>
          <a:xfrm>
            <a:off x="3585780" y="4799631"/>
            <a:ext cx="864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Friends video</a:t>
            </a:r>
            <a:endParaRPr lang="ko-KR" altLang="en-US" sz="1000" dirty="0"/>
          </a:p>
        </p:txBody>
      </p:sp>
      <p:sp>
        <p:nvSpPr>
          <p:cNvPr id="92" name="대각선 방향의 모서리가 잘린 사각형 91"/>
          <p:cNvSpPr/>
          <p:nvPr/>
        </p:nvSpPr>
        <p:spPr>
          <a:xfrm>
            <a:off x="3407569" y="5078221"/>
            <a:ext cx="612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Login info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1353552" y="3577984"/>
            <a:ext cx="782052" cy="282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camera</a:t>
            </a:r>
            <a:endParaRPr lang="ko-KR" altLang="en-US" sz="10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4376487" y="3038466"/>
            <a:ext cx="3125202" cy="1213731"/>
            <a:chOff x="4376487" y="1156935"/>
            <a:chExt cx="3726782" cy="1213731"/>
          </a:xfrm>
        </p:grpSpPr>
        <p:sp>
          <p:nvSpPr>
            <p:cNvPr id="95" name="직사각형 94"/>
            <p:cNvSpPr/>
            <p:nvPr/>
          </p:nvSpPr>
          <p:spPr>
            <a:xfrm>
              <a:off x="4376487" y="1402079"/>
              <a:ext cx="3726782" cy="96858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6" name="왼쪽/오른쪽 화살표 95"/>
            <p:cNvSpPr/>
            <p:nvPr/>
          </p:nvSpPr>
          <p:spPr>
            <a:xfrm>
              <a:off x="4439878" y="1504897"/>
              <a:ext cx="3600000" cy="216000"/>
            </a:xfrm>
            <a:prstGeom prst="leftRightArrow">
              <a:avLst>
                <a:gd name="adj1" fmla="val 72630"/>
                <a:gd name="adj2" fmla="val 35104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</a:t>
              </a:r>
              <a:r>
                <a:rPr lang="en-US" altLang="ko-KR" sz="1000" dirty="0" smtClean="0"/>
                <a:t>control data</a:t>
              </a:r>
              <a:endParaRPr lang="ko-KR" altLang="en-US" sz="1000" dirty="0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4439878" y="171317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photo</a:t>
              </a:r>
              <a:endParaRPr lang="ko-KR" altLang="en-US" sz="1000" dirty="0"/>
            </a:p>
          </p:txBody>
        </p:sp>
        <p:sp>
          <p:nvSpPr>
            <p:cNvPr id="98" name="오른쪽 화살표 97"/>
            <p:cNvSpPr/>
            <p:nvPr/>
          </p:nvSpPr>
          <p:spPr>
            <a:xfrm>
              <a:off x="4439878" y="1921218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non-secure channel for photo</a:t>
              </a:r>
              <a:endParaRPr lang="ko-KR" altLang="en-US" sz="1000" dirty="0"/>
            </a:p>
          </p:txBody>
        </p:sp>
        <p:sp>
          <p:nvSpPr>
            <p:cNvPr id="99" name="오른쪽 화살표 98"/>
            <p:cNvSpPr/>
            <p:nvPr/>
          </p:nvSpPr>
          <p:spPr>
            <a:xfrm>
              <a:off x="4439878" y="2118440"/>
              <a:ext cx="3600000" cy="216000"/>
            </a:xfrm>
            <a:prstGeom prst="rightArrow">
              <a:avLst>
                <a:gd name="adj1" fmla="val 72858"/>
                <a:gd name="adj2" fmla="val 6142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secure channel for face recognition info</a:t>
              </a:r>
              <a:endParaRPr lang="ko-KR" altLang="en-US" sz="1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47245" y="115693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TCP Connection</a:t>
              </a:r>
            </a:p>
          </p:txBody>
        </p: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4726" y="2739795"/>
            <a:ext cx="613208" cy="543815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9286173" y="3337352"/>
            <a:ext cx="915836" cy="1975485"/>
            <a:chOff x="10487297" y="795242"/>
            <a:chExt cx="1113313" cy="2401448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7297" y="1784027"/>
              <a:ext cx="1113313" cy="1412663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87297" y="795242"/>
              <a:ext cx="1113313" cy="888799"/>
            </a:xfrm>
            <a:prstGeom prst="rect">
              <a:avLst/>
            </a:prstGeom>
          </p:spPr>
        </p:pic>
      </p:grpSp>
      <p:sp>
        <p:nvSpPr>
          <p:cNvPr id="105" name="순서도: 자기 디스크 104"/>
          <p:cNvSpPr/>
          <p:nvPr/>
        </p:nvSpPr>
        <p:spPr>
          <a:xfrm>
            <a:off x="7252725" y="4561579"/>
            <a:ext cx="1842569" cy="706406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endParaRPr lang="en-US" altLang="ko-KR" sz="1000" dirty="0" smtClean="0"/>
          </a:p>
        </p:txBody>
      </p:sp>
      <p:sp>
        <p:nvSpPr>
          <p:cNvPr id="106" name="TextBox 105"/>
          <p:cNvSpPr txBox="1"/>
          <p:nvPr/>
        </p:nvSpPr>
        <p:spPr>
          <a:xfrm>
            <a:off x="7793396" y="4545085"/>
            <a:ext cx="803425" cy="349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file system</a:t>
            </a:r>
          </a:p>
        </p:txBody>
      </p:sp>
      <p:sp>
        <p:nvSpPr>
          <p:cNvPr id="107" name="대각선 방향의 모서리가 잘린 사각형 106"/>
          <p:cNvSpPr/>
          <p:nvPr/>
        </p:nvSpPr>
        <p:spPr>
          <a:xfrm>
            <a:off x="7570806" y="4906807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CRT</a:t>
            </a:r>
            <a:endParaRPr lang="ko-KR" altLang="en-US" sz="1000" dirty="0"/>
          </a:p>
        </p:txBody>
      </p:sp>
      <p:sp>
        <p:nvSpPr>
          <p:cNvPr id="108" name="대각선 방향의 모서리가 잘린 사각형 107"/>
          <p:cNvSpPr/>
          <p:nvPr/>
        </p:nvSpPr>
        <p:spPr>
          <a:xfrm>
            <a:off x="7925199" y="4917407"/>
            <a:ext cx="288000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Key</a:t>
            </a:r>
            <a:endParaRPr lang="ko-KR" altLang="en-US" sz="1000" dirty="0"/>
          </a:p>
        </p:txBody>
      </p:sp>
      <p:sp>
        <p:nvSpPr>
          <p:cNvPr id="109" name="대각선 방향의 모서리가 잘린 사각형 108"/>
          <p:cNvSpPr/>
          <p:nvPr/>
        </p:nvSpPr>
        <p:spPr>
          <a:xfrm>
            <a:off x="8306639" y="4917407"/>
            <a:ext cx="485776" cy="234616"/>
          </a:xfrm>
          <a:prstGeom prst="snip2DiagRect">
            <a:avLst>
              <a:gd name="adj1" fmla="val 0"/>
              <a:gd name="adj2" fmla="val 263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/>
              <a:t>CA CRT</a:t>
            </a:r>
            <a:endParaRPr lang="ko-KR" altLang="en-US" sz="1000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391" y="3414092"/>
            <a:ext cx="480002" cy="577217"/>
          </a:xfrm>
          <a:prstGeom prst="rect">
            <a:avLst/>
          </a:prstGeom>
        </p:spPr>
      </p:pic>
      <p:sp>
        <p:nvSpPr>
          <p:cNvPr id="111" name="타원 110"/>
          <p:cNvSpPr/>
          <p:nvPr/>
        </p:nvSpPr>
        <p:spPr>
          <a:xfrm>
            <a:off x="3925172" y="121324"/>
            <a:ext cx="1243026" cy="9144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/>
          <p:cNvCxnSpPr>
            <a:stCxn id="111" idx="4"/>
          </p:cNvCxnSpPr>
          <p:nvPr/>
        </p:nvCxnSpPr>
        <p:spPr>
          <a:xfrm flipH="1">
            <a:off x="3485785" y="1035724"/>
            <a:ext cx="1060900" cy="14774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181619" y="5593478"/>
            <a:ext cx="11913833" cy="1188589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2</a:t>
            </a:r>
          </a:p>
          <a:p>
            <a:r>
              <a:rPr lang="en-US" altLang="ko-KR" sz="1000" dirty="0" smtClean="0"/>
              <a:t>user (=admin or normal)</a:t>
            </a:r>
          </a:p>
          <a:p>
            <a:r>
              <a:rPr lang="en-US" altLang="ko-KR" sz="1000" dirty="0" smtClean="0"/>
              <a:t>push disconnect button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181619" y="640051"/>
            <a:ext cx="11913833" cy="48856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1</a:t>
            </a:r>
          </a:p>
          <a:p>
            <a:r>
              <a:rPr lang="en-US" altLang="ko-KR" sz="1000" dirty="0" smtClean="0"/>
              <a:t>user (=admin or normal)</a:t>
            </a:r>
          </a:p>
          <a:p>
            <a:r>
              <a:rPr lang="en-US" altLang="ko-KR" sz="1000" dirty="0" smtClean="0"/>
              <a:t>type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addr</a:t>
            </a:r>
            <a:endParaRPr lang="en-US" altLang="ko-KR" sz="1000" dirty="0"/>
          </a:p>
          <a:p>
            <a:r>
              <a:rPr lang="en-US" altLang="ko-KR" sz="1000" dirty="0" smtClean="0"/>
              <a:t>push connect button</a:t>
            </a:r>
            <a:endParaRPr lang="ko-KR" altLang="en-US" sz="1000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0839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</a:t>
            </a:r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address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9146" y="604858"/>
            <a:ext cx="22349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assumed that </a:t>
            </a:r>
          </a:p>
          <a:p>
            <a:r>
              <a:rPr lang="en-US" altLang="ko-KR" sz="1000" dirty="0" smtClean="0"/>
              <a:t>the 5000 port number is dedicated</a:t>
            </a:r>
          </a:p>
          <a:p>
            <a:r>
              <a:rPr lang="en-US" altLang="ko-KR" sz="1000" dirty="0" smtClean="0"/>
              <a:t>for this system</a:t>
            </a:r>
          </a:p>
          <a:p>
            <a:endParaRPr lang="en-US" altLang="ko-KR" sz="1000" dirty="0"/>
          </a:p>
          <a:p>
            <a:r>
              <a:rPr lang="en-US" altLang="ko-KR" sz="1000" dirty="0" smtClean="0"/>
              <a:t>listening 5000 TCP port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87145" y="1405641"/>
            <a:ext cx="306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17145" y="1005531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err="1" smtClean="0"/>
              <a:t>ip</a:t>
            </a:r>
            <a:r>
              <a:rPr lang="en-US" altLang="ko-KR" sz="1000" dirty="0" smtClean="0"/>
              <a:t> input </a:t>
            </a:r>
            <a:r>
              <a:rPr lang="en-US" altLang="ko-KR" sz="1000" dirty="0" err="1" smtClean="0"/>
              <a:t>validataion</a:t>
            </a:r>
            <a:endParaRPr lang="en-US" altLang="ko-KR" sz="1000" dirty="0" smtClean="0"/>
          </a:p>
          <a:p>
            <a:pPr algn="r"/>
            <a:r>
              <a:rPr lang="en-US" altLang="ko-KR" sz="1000" dirty="0" smtClean="0"/>
              <a:t>enable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987145" y="175067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339" y="1510974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5053143" y="1851478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53143" y="161178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 5000 with TLS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5053143" y="2108930"/>
            <a:ext cx="417600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8046" y="1952284"/>
            <a:ext cx="1906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1]</a:t>
            </a:r>
            <a:r>
              <a:rPr lang="en-US" altLang="ko-KR" sz="800" dirty="0" smtClean="0"/>
              <a:t> for control data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229146" y="2060006"/>
            <a:ext cx="2598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allocate new port for</a:t>
            </a:r>
          </a:p>
          <a:p>
            <a:r>
              <a:rPr lang="en-US" altLang="ko-KR" sz="1000" dirty="0" smtClean="0"/>
              <a:t>TCP </a:t>
            </a:r>
            <a:r>
              <a:rPr lang="en-US" altLang="ko-KR" sz="1000" b="1" dirty="0" smtClean="0"/>
              <a:t>port1</a:t>
            </a:r>
            <a:r>
              <a:rPr lang="en-US" altLang="ko-KR" sz="1000" dirty="0" smtClean="0"/>
              <a:t> for TLS (Secure mode)</a:t>
            </a:r>
          </a:p>
          <a:p>
            <a:r>
              <a:rPr lang="en-US" altLang="ko-KR" sz="1000" dirty="0" smtClean="0"/>
              <a:t>TCP </a:t>
            </a:r>
            <a:r>
              <a:rPr lang="en-US" altLang="ko-KR" sz="1000" b="1" dirty="0" smtClean="0"/>
              <a:t>port2</a:t>
            </a:r>
            <a:r>
              <a:rPr lang="en-US" altLang="ko-KR" sz="1000" dirty="0" smtClean="0"/>
              <a:t> for </a:t>
            </a:r>
            <a:r>
              <a:rPr lang="en-US" altLang="ko-KR" sz="1000" dirty="0" err="1" smtClean="0"/>
              <a:t>nonTLS</a:t>
            </a:r>
            <a:r>
              <a:rPr lang="en-US" altLang="ko-KR" sz="1000" dirty="0" smtClean="0"/>
              <a:t> (</a:t>
            </a:r>
            <a:r>
              <a:rPr lang="en-US" altLang="ko-KR" sz="1000" dirty="0" err="1" smtClean="0"/>
              <a:t>NonSecure</a:t>
            </a:r>
            <a:r>
              <a:rPr lang="en-US" altLang="ko-KR" sz="1000" dirty="0" smtClean="0"/>
              <a:t> mode)</a:t>
            </a:r>
            <a:endParaRPr lang="ko-KR" altLang="en-US" sz="10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5053143" y="2614004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2459" y="2374306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send TCP port1, port2</a:t>
            </a:r>
            <a:endParaRPr lang="ko-KR" altLang="en-US" sz="1000" dirty="0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5053143" y="2912048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3143" y="2672350"/>
            <a:ext cx="2170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port1 with TLS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5053143" y="3169500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64137" y="3002580"/>
            <a:ext cx="26741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2]</a:t>
            </a:r>
            <a:r>
              <a:rPr lang="en-US" altLang="ko-KR" sz="800" dirty="0" smtClean="0"/>
              <a:t> for media data of </a:t>
            </a:r>
            <a:r>
              <a:rPr lang="en-US" altLang="ko-KR" sz="800" b="1" dirty="0" smtClean="0"/>
              <a:t>Secure Mode</a:t>
            </a:r>
            <a:endParaRPr lang="ko-KR" altLang="en-US" sz="8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5053143" y="3491623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53143" y="3251925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try to connect TCP port2 without TLS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5053143" y="3749075"/>
            <a:ext cx="4176004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59946" y="3592429"/>
            <a:ext cx="28825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[TCP Connection 3]</a:t>
            </a:r>
            <a:r>
              <a:rPr lang="en-US" altLang="ko-KR" sz="800" dirty="0" smtClean="0"/>
              <a:t> for media data of </a:t>
            </a:r>
            <a:r>
              <a:rPr lang="en-US" altLang="ko-KR" sz="800" b="1" dirty="0" err="1" smtClean="0"/>
              <a:t>NonSecure</a:t>
            </a:r>
            <a:r>
              <a:rPr lang="en-US" altLang="ko-KR" sz="800" b="1" dirty="0" smtClean="0"/>
              <a:t> Mode</a:t>
            </a:r>
            <a:endParaRPr lang="ko-KR" altLang="en-US" sz="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517145" y="3872858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connect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disconnect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4428354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4188656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V="1">
            <a:off x="5053143" y="467775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21900" y="4438054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response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518266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495093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recognition </a:t>
            </a:r>
            <a:r>
              <a:rPr lang="en-US" altLang="ko-KR" sz="1000" dirty="0"/>
              <a:t>media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235290" y="5244315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result</a:t>
            </a:r>
            <a:endParaRPr lang="ko-KR" altLang="en-US" sz="10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1987145" y="586991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79339" y="5630213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disconnect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053143" y="6010153"/>
            <a:ext cx="4176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53143" y="5770455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disconnect TCP Connection 1, 2, 3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3342353" y="6047444"/>
            <a:ext cx="17444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user</a:t>
            </a:r>
            <a:r>
              <a:rPr lang="en-US" altLang="ko-KR" sz="1000" dirty="0" smtClean="0"/>
              <a:t> mode</a:t>
            </a:r>
          </a:p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disconnect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connect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987145" y="4931466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979339" y="4679655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user face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229146" y="4438053"/>
            <a:ext cx="1885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run camera, start AI analysis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1129" y="125974"/>
            <a:ext cx="12100871" cy="67320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smtClean="0"/>
              <a:t>Deprecated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3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81619" y="3977274"/>
            <a:ext cx="11913833" cy="28339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5</a:t>
            </a:r>
          </a:p>
          <a:p>
            <a:r>
              <a:rPr lang="en-US" altLang="ko-KR" sz="1000" dirty="0" smtClean="0"/>
              <a:t>learning mode</a:t>
            </a:r>
          </a:p>
          <a:p>
            <a:r>
              <a:rPr lang="en-US" altLang="ko-KR" sz="1000" dirty="0" smtClean="0"/>
              <a:t>it can repeat pushing</a:t>
            </a:r>
          </a:p>
          <a:p>
            <a:r>
              <a:rPr lang="en-US" altLang="ko-KR" sz="1000" dirty="0" smtClean="0"/>
              <a:t>the capture and confirm</a:t>
            </a:r>
          </a:p>
          <a:p>
            <a:r>
              <a:rPr lang="en-US" altLang="ko-KR" sz="1000" dirty="0" smtClean="0"/>
              <a:t>buttons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81619" y="3187701"/>
            <a:ext cx="11913833" cy="692342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4</a:t>
            </a:r>
          </a:p>
          <a:p>
            <a:r>
              <a:rPr lang="en-US" altLang="ko-KR" sz="1000" dirty="0" smtClean="0"/>
              <a:t>change user mode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243662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3</a:t>
            </a:r>
          </a:p>
          <a:p>
            <a:r>
              <a:rPr lang="en-US" altLang="ko-KR" sz="1000" dirty="0" smtClean="0"/>
              <a:t>admin login process</a:t>
            </a:r>
          </a:p>
          <a:p>
            <a:r>
              <a:rPr lang="en-US" altLang="ko-KR" sz="1000" dirty="0" smtClean="0"/>
              <a:t>Func1 is precondition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418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hidden keyword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29146" y="819372"/>
            <a:ext cx="18181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admin is already registered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987145" y="1283184"/>
            <a:ext cx="3060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08856" y="1033787"/>
            <a:ext cx="25442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admin password input component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1987145" y="1582864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79339" y="1336643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admin password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87145" y="1885092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5053143" y="5347291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21899" y="5107593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2470788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20536" y="2239057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camera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9229146" y="508676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capture image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26148" y="5569593"/>
            <a:ext cx="1460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show captured image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9339" y="1633281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6805" y="2522681"/>
            <a:ext cx="3393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</a:t>
            </a:r>
            <a:r>
              <a:rPr lang="en-US" altLang="ko-KR" sz="1000" dirty="0" smtClean="0"/>
              <a:t>hen result is admin face &amp;&amp; password is matched,</a:t>
            </a:r>
          </a:p>
          <a:p>
            <a:r>
              <a:rPr lang="en-US" altLang="ko-KR" sz="1000" dirty="0" smtClean="0"/>
              <a:t>change UX to admin mode, show buttons </a:t>
            </a:r>
          </a:p>
          <a:p>
            <a:r>
              <a:rPr lang="en-US" altLang="ko-KR" sz="1000" dirty="0" smtClean="0"/>
              <a:t>for logout / learning mode / test mode / secure mode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1987145" y="3490557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9339" y="3250859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logout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5086805" y="3519668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change UX to user mode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1987145" y="444422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79339" y="4204524"/>
            <a:ext cx="14061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push </a:t>
            </a:r>
            <a:r>
              <a:rPr lang="en-US" altLang="ko-KR" sz="1000" b="1" i="1" dirty="0" smtClean="0"/>
              <a:t>capture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5053143" y="5097242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53143" y="4857544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‘capture’ command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1987145" y="478001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979339" y="4528208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user face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229146" y="4333586"/>
            <a:ext cx="17700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assumed that secure mode</a:t>
            </a:r>
            <a:endParaRPr lang="ko-KR" altLang="en-US" sz="1000" dirty="0"/>
          </a:p>
        </p:txBody>
      </p:sp>
      <p:cxnSp>
        <p:nvCxnSpPr>
          <p:cNvPr id="80" name="직선 화살표 연결선 79"/>
          <p:cNvCxnSpPr/>
          <p:nvPr/>
        </p:nvCxnSpPr>
        <p:spPr>
          <a:xfrm flipV="1">
            <a:off x="5053143" y="5610719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127560" y="5378988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captured image</a:t>
            </a:r>
            <a:endParaRPr lang="ko-KR" altLang="en-US" sz="1000" dirty="0"/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1987145" y="6055512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979339" y="5815814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type name, push </a:t>
            </a:r>
            <a:r>
              <a:rPr lang="en-US" altLang="ko-KR" sz="1000" b="1" i="1" dirty="0" smtClean="0"/>
              <a:t>confirm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3622943" y="6055512"/>
            <a:ext cx="1463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name input validation</a:t>
            </a:r>
            <a:endParaRPr lang="ko-KR" altLang="en-US" sz="1000" dirty="0"/>
          </a:p>
        </p:txBody>
      </p:sp>
      <p:cxnSp>
        <p:nvCxnSpPr>
          <p:cNvPr id="86" name="직선 화살표 연결선 85"/>
          <p:cNvCxnSpPr/>
          <p:nvPr/>
        </p:nvCxnSpPr>
        <p:spPr>
          <a:xfrm flipV="1">
            <a:off x="5053143" y="6651906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521899" y="6412208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88" name="직선 화살표 연결선 87"/>
          <p:cNvCxnSpPr/>
          <p:nvPr/>
        </p:nvCxnSpPr>
        <p:spPr>
          <a:xfrm flipV="1">
            <a:off x="5053143" y="6401857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53143" y="6162159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‘save’ command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29146" y="6379670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store image &amp; name securely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217405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27662" y="1934354"/>
            <a:ext cx="1901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admin face </a:t>
            </a:r>
            <a:r>
              <a:rPr lang="en-US" altLang="ko-KR" sz="1000" dirty="0"/>
              <a:t>recognition result</a:t>
            </a:r>
            <a:endParaRPr lang="ko-KR" altLang="en-US" sz="1000" dirty="0"/>
          </a:p>
        </p:txBody>
      </p:sp>
      <p:sp>
        <p:nvSpPr>
          <p:cNvPr id="51" name="직사각형 50"/>
          <p:cNvSpPr/>
          <p:nvPr/>
        </p:nvSpPr>
        <p:spPr>
          <a:xfrm>
            <a:off x="91129" y="125974"/>
            <a:ext cx="12100871" cy="67320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smtClean="0"/>
              <a:t>Deprecated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023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81619" y="3212285"/>
            <a:ext cx="11913833" cy="15570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7</a:t>
            </a:r>
          </a:p>
          <a:p>
            <a:r>
              <a:rPr lang="en-US" altLang="ko-KR" sz="1000" dirty="0" smtClean="0"/>
              <a:t>run mode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136341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6</a:t>
            </a:r>
          </a:p>
          <a:p>
            <a:r>
              <a:rPr lang="en-US" altLang="ko-KR" sz="1000" dirty="0" err="1" smtClean="0"/>
              <a:t>testRun</a:t>
            </a:r>
            <a:r>
              <a:rPr lang="en-US" altLang="ko-KR" sz="1000" dirty="0" smtClean="0"/>
              <a:t> mode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err="1" smtClean="0"/>
              <a:t>testRun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5053143" y="1833619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1601888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media</a:t>
            </a:r>
            <a:endParaRPr lang="ko-KR" altLang="en-US" sz="10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145198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21899" y="1212284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1201933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962235"/>
            <a:ext cx="16289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testRun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987145" y="3577765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79339" y="333806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smtClean="0"/>
              <a:t>run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987145" y="427219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053143" y="457191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7957" y="434018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979339" y="402038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5053143" y="4024216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521899" y="3784518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5053143" y="3774167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53143" y="3534469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229146" y="1571747"/>
            <a:ext cx="2414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run </a:t>
            </a:r>
            <a:r>
              <a:rPr lang="en-US" altLang="ko-KR" sz="1000" dirty="0" smtClean="0"/>
              <a:t>playback the file, </a:t>
            </a:r>
            <a:r>
              <a:rPr lang="en-US" altLang="ko-KR" sz="1000" dirty="0"/>
              <a:t>start AI analysis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29146" y="4319059"/>
            <a:ext cx="1832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run camera, start AI analysis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229146" y="72835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support </a:t>
            </a:r>
            <a:r>
              <a:rPr lang="en-US" altLang="ko-KR" sz="1000" b="1" i="1" dirty="0" smtClean="0"/>
              <a:t>friends640x480.mp4</a:t>
            </a:r>
            <a:r>
              <a:rPr lang="en-US" altLang="ko-KR" sz="1000" dirty="0" smtClean="0"/>
              <a:t> file</a:t>
            </a:r>
            <a:endParaRPr lang="en-US" altLang="ko-KR" sz="1000" b="1" dirty="0" smtClean="0"/>
          </a:p>
        </p:txBody>
      </p:sp>
      <p:sp>
        <p:nvSpPr>
          <p:cNvPr id="31" name="직사각형 30"/>
          <p:cNvSpPr/>
          <p:nvPr/>
        </p:nvSpPr>
        <p:spPr>
          <a:xfrm>
            <a:off x="91129" y="125974"/>
            <a:ext cx="12100871" cy="67320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smtClean="0"/>
              <a:t>Deprecated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986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81619" y="2831894"/>
            <a:ext cx="11913833" cy="1768048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9</a:t>
            </a:r>
            <a:endParaRPr lang="en-US" altLang="ko-KR" sz="1400" b="1" dirty="0" smtClean="0"/>
          </a:p>
          <a:p>
            <a:r>
              <a:rPr lang="en-US" altLang="ko-KR" sz="1000" dirty="0" smtClean="0"/>
              <a:t>secure mode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1619" y="640051"/>
            <a:ext cx="11913833" cy="18026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err="1" smtClean="0"/>
              <a:t>Func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8</a:t>
            </a:r>
            <a:endParaRPr lang="en-US" altLang="ko-KR" sz="1400" b="1" dirty="0" smtClean="0"/>
          </a:p>
          <a:p>
            <a:r>
              <a:rPr lang="en-US" altLang="ko-KR" sz="1000" dirty="0" err="1" smtClean="0"/>
              <a:t>nonSecure</a:t>
            </a:r>
            <a:r>
              <a:rPr lang="en-US" altLang="ko-KR" sz="1000" dirty="0" smtClean="0"/>
              <a:t> mode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1979339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053144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9229147" y="585926"/>
            <a:ext cx="0" cy="61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24232" y="257452"/>
            <a:ext cx="710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user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4290" y="103563"/>
            <a:ext cx="71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client</a:t>
            </a:r>
          </a:p>
          <a:p>
            <a:pPr algn="ctr"/>
            <a:r>
              <a:rPr lang="en-US" altLang="ko-KR" sz="1000" dirty="0" smtClean="0"/>
              <a:t>PC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8723120" y="103563"/>
            <a:ext cx="1012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server</a:t>
            </a:r>
          </a:p>
          <a:p>
            <a:pPr algn="ctr"/>
            <a:r>
              <a:rPr lang="en-US" altLang="ko-KR" sz="1000" dirty="0" smtClean="0"/>
              <a:t>Jetson Nano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987145" y="1005531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339" y="765833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987145" y="1977213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5053143" y="2276927"/>
            <a:ext cx="417600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97957" y="2045196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979339" y="172540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5053143" y="1451982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21899" y="1212284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response</a:t>
            </a:r>
            <a:endParaRPr lang="ko-KR" altLang="en-US" sz="1000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5053143" y="1201933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53143" y="962235"/>
            <a:ext cx="2015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runNonSecure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1987145" y="3197374"/>
            <a:ext cx="30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979339" y="2957676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select </a:t>
            </a:r>
            <a:r>
              <a:rPr lang="en-US" altLang="ko-KR" sz="1000" b="1" i="1" dirty="0" smtClean="0"/>
              <a:t>secure </a:t>
            </a:r>
            <a:r>
              <a:rPr lang="en-US" altLang="ko-KR" sz="1000" dirty="0" smtClean="0"/>
              <a:t>button</a:t>
            </a:r>
            <a:endParaRPr lang="ko-KR" altLang="en-US" sz="1000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1987145" y="4181919"/>
            <a:ext cx="7242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V="1">
            <a:off x="5053143" y="4481633"/>
            <a:ext cx="4176004" cy="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697957" y="4249902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face </a:t>
            </a:r>
            <a:r>
              <a:rPr lang="en-US" altLang="ko-KR" sz="1000" dirty="0"/>
              <a:t>recognition </a:t>
            </a:r>
            <a:r>
              <a:rPr lang="en-US" altLang="ko-KR" sz="1000" dirty="0" smtClean="0"/>
              <a:t>media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979339" y="3930108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show admin face</a:t>
            </a: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5053143" y="3643825"/>
            <a:ext cx="417600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521899" y="3404127"/>
            <a:ext cx="7072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response</a:t>
            </a:r>
            <a:endParaRPr lang="ko-KR" altLang="en-US" sz="1000" dirty="0"/>
          </a:p>
        </p:txBody>
      </p:sp>
      <p:cxnSp>
        <p:nvCxnSpPr>
          <p:cNvPr id="96" name="직선 화살표 연결선 95"/>
          <p:cNvCxnSpPr/>
          <p:nvPr/>
        </p:nvCxnSpPr>
        <p:spPr>
          <a:xfrm flipV="1">
            <a:off x="5053143" y="3393776"/>
            <a:ext cx="4176004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053143" y="3154078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‘</a:t>
            </a:r>
            <a:r>
              <a:rPr lang="en-US" altLang="ko-KR" sz="1000" dirty="0" err="1" smtClean="0"/>
              <a:t>runSecure</a:t>
            </a:r>
            <a:r>
              <a:rPr lang="en-US" altLang="ko-KR" sz="1000" dirty="0" smtClean="0"/>
              <a:t>’ command</a:t>
            </a:r>
            <a:endParaRPr lang="ko-KR" altLang="en-US" sz="1000" dirty="0"/>
          </a:p>
        </p:txBody>
      </p:sp>
      <p:sp>
        <p:nvSpPr>
          <p:cNvPr id="98" name="TextBox 97"/>
          <p:cNvSpPr txBox="1"/>
          <p:nvPr/>
        </p:nvSpPr>
        <p:spPr>
          <a:xfrm>
            <a:off x="9229146" y="2013440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result through </a:t>
            </a:r>
            <a:r>
              <a:rPr lang="en-US" altLang="ko-KR" sz="1000" b="1" dirty="0" smtClean="0"/>
              <a:t>port2 (TCP Connection 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229146" y="4228779"/>
            <a:ext cx="2946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send result through </a:t>
            </a:r>
            <a:r>
              <a:rPr lang="en-US" altLang="ko-KR" sz="1000" b="1" dirty="0" smtClean="0"/>
              <a:t>port1 (TCP Connection 2)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358447" y="1472863"/>
            <a:ext cx="1728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b="1" i="1" dirty="0" smtClean="0"/>
              <a:t>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smtClean="0"/>
              <a:t>secure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08515" y="368346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 smtClean="0"/>
              <a:t>change </a:t>
            </a:r>
            <a:r>
              <a:rPr lang="en-US" altLang="ko-KR" sz="1000" b="1" i="1" dirty="0" smtClean="0"/>
              <a:t>secure </a:t>
            </a:r>
            <a:r>
              <a:rPr lang="en-US" altLang="ko-KR" sz="1000" dirty="0" smtClean="0"/>
              <a:t>button</a:t>
            </a:r>
          </a:p>
          <a:p>
            <a:pPr algn="r"/>
            <a:r>
              <a:rPr lang="en-US" altLang="ko-KR" sz="1000" dirty="0" smtClean="0"/>
              <a:t>to </a:t>
            </a:r>
            <a:r>
              <a:rPr lang="en-US" altLang="ko-KR" sz="1000" b="1" i="1" dirty="0" err="1" smtClean="0"/>
              <a:t>nonSecure</a:t>
            </a:r>
            <a:r>
              <a:rPr lang="en-US" altLang="ko-KR" sz="1000" dirty="0" smtClean="0"/>
              <a:t> button</a:t>
            </a:r>
            <a:endParaRPr lang="ko-KR" altLang="en-US" sz="1000" dirty="0"/>
          </a:p>
        </p:txBody>
      </p:sp>
      <p:sp>
        <p:nvSpPr>
          <p:cNvPr id="34" name="직사각형 33"/>
          <p:cNvSpPr/>
          <p:nvPr/>
        </p:nvSpPr>
        <p:spPr>
          <a:xfrm>
            <a:off x="91129" y="125974"/>
            <a:ext cx="12100871" cy="6732025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 dirty="0" smtClean="0"/>
              <a:t>Deprecated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69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506</Words>
  <Application>Microsoft Office PowerPoint</Application>
  <PresentationFormat>와이드스크린</PresentationFormat>
  <Paragraphs>160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30</cp:revision>
  <dcterms:created xsi:type="dcterms:W3CDTF">2021-06-03T03:51:04Z</dcterms:created>
  <dcterms:modified xsi:type="dcterms:W3CDTF">2021-06-11T01:18:07Z</dcterms:modified>
</cp:coreProperties>
</file>